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6.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62"/>
  </p:notesMasterIdLst>
  <p:sldIdLst>
    <p:sldId id="256" r:id="rId2"/>
    <p:sldId id="314" r:id="rId3"/>
    <p:sldId id="298" r:id="rId4"/>
    <p:sldId id="621" r:id="rId5"/>
    <p:sldId id="620" r:id="rId6"/>
    <p:sldId id="299" r:id="rId7"/>
    <p:sldId id="688" r:id="rId8"/>
    <p:sldId id="689" r:id="rId9"/>
    <p:sldId id="622" r:id="rId10"/>
    <p:sldId id="626" r:id="rId11"/>
    <p:sldId id="303" r:id="rId12"/>
    <p:sldId id="636" r:id="rId13"/>
    <p:sldId id="304" r:id="rId14"/>
    <p:sldId id="628" r:id="rId15"/>
    <p:sldId id="305" r:id="rId16"/>
    <p:sldId id="629" r:id="rId17"/>
    <p:sldId id="306" r:id="rId18"/>
    <p:sldId id="658" r:id="rId19"/>
    <p:sldId id="683" r:id="rId20"/>
    <p:sldId id="674" r:id="rId21"/>
    <p:sldId id="665" r:id="rId22"/>
    <p:sldId id="627" r:id="rId23"/>
    <p:sldId id="675" r:id="rId24"/>
    <p:sldId id="678" r:id="rId25"/>
    <p:sldId id="663" r:id="rId26"/>
    <p:sldId id="684" r:id="rId27"/>
    <p:sldId id="661" r:id="rId28"/>
    <p:sldId id="690" r:id="rId29"/>
    <p:sldId id="635" r:id="rId30"/>
    <p:sldId id="638" r:id="rId31"/>
    <p:sldId id="662" r:id="rId32"/>
    <p:sldId id="657" r:id="rId33"/>
    <p:sldId id="656" r:id="rId34"/>
    <p:sldId id="669" r:id="rId35"/>
    <p:sldId id="682" r:id="rId36"/>
    <p:sldId id="687" r:id="rId37"/>
    <p:sldId id="685" r:id="rId38"/>
    <p:sldId id="664" r:id="rId39"/>
    <p:sldId id="630" r:id="rId40"/>
    <p:sldId id="667" r:id="rId41"/>
    <p:sldId id="640" r:id="rId42"/>
    <p:sldId id="642" r:id="rId43"/>
    <p:sldId id="644" r:id="rId44"/>
    <p:sldId id="670" r:id="rId45"/>
    <p:sldId id="672" r:id="rId46"/>
    <p:sldId id="659" r:id="rId47"/>
    <p:sldId id="641" r:id="rId48"/>
    <p:sldId id="645" r:id="rId49"/>
    <p:sldId id="679" r:id="rId50"/>
    <p:sldId id="680" r:id="rId51"/>
    <p:sldId id="681" r:id="rId52"/>
    <p:sldId id="647" r:id="rId53"/>
    <p:sldId id="648" r:id="rId54"/>
    <p:sldId id="649" r:id="rId55"/>
    <p:sldId id="650" r:id="rId56"/>
    <p:sldId id="651" r:id="rId57"/>
    <p:sldId id="652" r:id="rId58"/>
    <p:sldId id="653" r:id="rId59"/>
    <p:sldId id="654" r:id="rId60"/>
    <p:sldId id="68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3931A1-95AB-4F87-9052-1BF0D430803E}">
          <p14:sldIdLst>
            <p14:sldId id="256"/>
            <p14:sldId id="314"/>
            <p14:sldId id="298"/>
            <p14:sldId id="621"/>
            <p14:sldId id="620"/>
            <p14:sldId id="299"/>
            <p14:sldId id="688"/>
            <p14:sldId id="689"/>
            <p14:sldId id="622"/>
            <p14:sldId id="626"/>
            <p14:sldId id="303"/>
            <p14:sldId id="636"/>
            <p14:sldId id="304"/>
            <p14:sldId id="628"/>
            <p14:sldId id="305"/>
            <p14:sldId id="629"/>
            <p14:sldId id="306"/>
            <p14:sldId id="658"/>
            <p14:sldId id="683"/>
            <p14:sldId id="674"/>
            <p14:sldId id="665"/>
            <p14:sldId id="627"/>
            <p14:sldId id="675"/>
            <p14:sldId id="678"/>
            <p14:sldId id="663"/>
            <p14:sldId id="684"/>
            <p14:sldId id="661"/>
            <p14:sldId id="690"/>
            <p14:sldId id="635"/>
            <p14:sldId id="638"/>
            <p14:sldId id="662"/>
            <p14:sldId id="657"/>
            <p14:sldId id="656"/>
            <p14:sldId id="669"/>
            <p14:sldId id="682"/>
            <p14:sldId id="687"/>
            <p14:sldId id="685"/>
            <p14:sldId id="664"/>
            <p14:sldId id="630"/>
            <p14:sldId id="667"/>
            <p14:sldId id="640"/>
            <p14:sldId id="642"/>
            <p14:sldId id="644"/>
            <p14:sldId id="670"/>
            <p14:sldId id="672"/>
            <p14:sldId id="659"/>
            <p14:sldId id="641"/>
            <p14:sldId id="645"/>
            <p14:sldId id="679"/>
            <p14:sldId id="680"/>
            <p14:sldId id="681"/>
            <p14:sldId id="647"/>
            <p14:sldId id="648"/>
            <p14:sldId id="649"/>
            <p14:sldId id="650"/>
            <p14:sldId id="651"/>
            <p14:sldId id="652"/>
            <p14:sldId id="653"/>
            <p14:sldId id="654"/>
            <p14:sldId id="6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8"/>
    <a:srgbClr val="ACB6B5"/>
    <a:srgbClr val="0D3D41"/>
    <a:srgbClr val="F9CFCF"/>
    <a:srgbClr val="E5F1F0"/>
    <a:srgbClr val="C32F2F"/>
    <a:srgbClr val="D7C394"/>
    <a:srgbClr val="A9BDA7"/>
    <a:srgbClr val="C00000"/>
    <a:srgbClr val="C741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92335-9D7F-422D-B6CE-52175B3D4919}" v="497" dt="2023-10-12T08:14:08.023"/>
    <p1510:client id="{11CD811B-3CCC-A8E9-EF83-E2AEB1794809}" v="1453" dt="2023-10-12T05:18:46.028"/>
    <p1510:client id="{161BD20A-64FD-480D-902C-C70A815F3773}" v="4828" dt="2023-10-12T11:25:59.803"/>
    <p1510:client id="{3AAAB5B5-8FEE-4E2C-A5EE-93D6E6499183}" v="2812" dt="2023-10-12T10:58:07.577"/>
    <p1510:client id="{68196657-ACE5-4E26-A521-F629B4583980}" v="524" dt="2023-10-12T02:54:28"/>
    <p1510:client id="{8B645A78-CAA5-1DC8-7468-6388B2192EC6}" v="1610" dt="2023-10-12T02:44:28.1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dy Wang" userId="S::hpq1609@autuni.ac.nz::a61897cc-80be-4e26-bbf3-eb73d63c5a71" providerId="AD" clId="Web-{11CD811B-3CCC-A8E9-EF83-E2AEB1794809}"/>
    <pc:docChg chg="delSld modSld sldOrd modSection">
      <pc:chgData name="Wendy Wang" userId="S::hpq1609@autuni.ac.nz::a61897cc-80be-4e26-bbf3-eb73d63c5a71" providerId="AD" clId="Web-{11CD811B-3CCC-A8E9-EF83-E2AEB1794809}" dt="2023-10-12T05:18:46.028" v="1050" actId="1076"/>
      <pc:docMkLst>
        <pc:docMk/>
      </pc:docMkLst>
      <pc:sldChg chg="modSp">
        <pc:chgData name="Wendy Wang" userId="S::hpq1609@autuni.ac.nz::a61897cc-80be-4e26-bbf3-eb73d63c5a71" providerId="AD" clId="Web-{11CD811B-3CCC-A8E9-EF83-E2AEB1794809}" dt="2023-10-12T03:28:00.980" v="142" actId="20577"/>
        <pc:sldMkLst>
          <pc:docMk/>
          <pc:sldMk cId="689775050" sldId="299"/>
        </pc:sldMkLst>
        <pc:spChg chg="mod">
          <ac:chgData name="Wendy Wang" userId="S::hpq1609@autuni.ac.nz::a61897cc-80be-4e26-bbf3-eb73d63c5a71" providerId="AD" clId="Web-{11CD811B-3CCC-A8E9-EF83-E2AEB1794809}" dt="2023-10-12T03:27:00.444" v="141" actId="20577"/>
          <ac:spMkLst>
            <pc:docMk/>
            <pc:sldMk cId="689775050" sldId="299"/>
            <ac:spMk id="2" creationId="{630E65E8-8F35-975F-8EC3-6E15453F58D2}"/>
          </ac:spMkLst>
        </pc:spChg>
        <pc:spChg chg="mod">
          <ac:chgData name="Wendy Wang" userId="S::hpq1609@autuni.ac.nz::a61897cc-80be-4e26-bbf3-eb73d63c5a71" providerId="AD" clId="Web-{11CD811B-3CCC-A8E9-EF83-E2AEB1794809}" dt="2023-10-12T03:28:00.980" v="142" actId="20577"/>
          <ac:spMkLst>
            <pc:docMk/>
            <pc:sldMk cId="689775050" sldId="299"/>
            <ac:spMk id="32" creationId="{5ABB84D9-5D4F-221F-1EA3-5311D87D1EE1}"/>
          </ac:spMkLst>
        </pc:spChg>
        <pc:spChg chg="mod">
          <ac:chgData name="Wendy Wang" userId="S::hpq1609@autuni.ac.nz::a61897cc-80be-4e26-bbf3-eb73d63c5a71" providerId="AD" clId="Web-{11CD811B-3CCC-A8E9-EF83-E2AEB1794809}" dt="2023-10-12T03:22:26.536" v="69" actId="20577"/>
          <ac:spMkLst>
            <pc:docMk/>
            <pc:sldMk cId="689775050" sldId="299"/>
            <ac:spMk id="33" creationId="{16E094B0-BC37-C017-8EAB-5F0C02FB5FBB}"/>
          </ac:spMkLst>
        </pc:spChg>
      </pc:sldChg>
      <pc:sldChg chg="addSp delSp modSp">
        <pc:chgData name="Wendy Wang" userId="S::hpq1609@autuni.ac.nz::a61897cc-80be-4e26-bbf3-eb73d63c5a71" providerId="AD" clId="Web-{11CD811B-3CCC-A8E9-EF83-E2AEB1794809}" dt="2023-10-12T03:40:37.764" v="259" actId="1076"/>
        <pc:sldMkLst>
          <pc:docMk/>
          <pc:sldMk cId="179658523" sldId="304"/>
        </pc:sldMkLst>
        <pc:spChg chg="add del">
          <ac:chgData name="Wendy Wang" userId="S::hpq1609@autuni.ac.nz::a61897cc-80be-4e26-bbf3-eb73d63c5a71" providerId="AD" clId="Web-{11CD811B-3CCC-A8E9-EF83-E2AEB1794809}" dt="2023-10-12T03:39:13.008" v="233"/>
          <ac:spMkLst>
            <pc:docMk/>
            <pc:sldMk cId="179658523" sldId="304"/>
            <ac:spMk id="21" creationId="{CDBF0B39-B96E-F311-AEF3-2F36F7C6D1B9}"/>
          </ac:spMkLst>
        </pc:spChg>
        <pc:spChg chg="add mod">
          <ac:chgData name="Wendy Wang" userId="S::hpq1609@autuni.ac.nz::a61897cc-80be-4e26-bbf3-eb73d63c5a71" providerId="AD" clId="Web-{11CD811B-3CCC-A8E9-EF83-E2AEB1794809}" dt="2023-10-12T03:40:05.793" v="258" actId="1076"/>
          <ac:spMkLst>
            <pc:docMk/>
            <pc:sldMk cId="179658523" sldId="304"/>
            <ac:spMk id="25" creationId="{56E7ECE2-594D-0472-3BBB-015D3C88629E}"/>
          </ac:spMkLst>
        </pc:spChg>
        <pc:grpChg chg="mod">
          <ac:chgData name="Wendy Wang" userId="S::hpq1609@autuni.ac.nz::a61897cc-80be-4e26-bbf3-eb73d63c5a71" providerId="AD" clId="Web-{11CD811B-3CCC-A8E9-EF83-E2AEB1794809}" dt="2023-10-12T03:40:37.764" v="259" actId="1076"/>
          <ac:grpSpMkLst>
            <pc:docMk/>
            <pc:sldMk cId="179658523" sldId="304"/>
            <ac:grpSpMk id="4" creationId="{0C0AFC37-B16E-9C4A-43B8-DC099AEBF765}"/>
          </ac:grpSpMkLst>
        </pc:grpChg>
      </pc:sldChg>
      <pc:sldChg chg="modSp ord modNotes">
        <pc:chgData name="Wendy Wang" userId="S::hpq1609@autuni.ac.nz::a61897cc-80be-4e26-bbf3-eb73d63c5a71" providerId="AD" clId="Web-{11CD811B-3CCC-A8E9-EF83-E2AEB1794809}" dt="2023-10-12T05:18:17.261" v="1048"/>
        <pc:sldMkLst>
          <pc:docMk/>
          <pc:sldMk cId="487015788" sldId="305"/>
        </pc:sldMkLst>
        <pc:spChg chg="mod">
          <ac:chgData name="Wendy Wang" userId="S::hpq1609@autuni.ac.nz::a61897cc-80be-4e26-bbf3-eb73d63c5a71" providerId="AD" clId="Web-{11CD811B-3CCC-A8E9-EF83-E2AEB1794809}" dt="2023-10-12T04:59:24.569" v="861" actId="1076"/>
          <ac:spMkLst>
            <pc:docMk/>
            <pc:sldMk cId="487015788" sldId="305"/>
            <ac:spMk id="2" creationId="{D2F7EE23-A194-73C6-8DB7-125DAE471B1A}"/>
          </ac:spMkLst>
        </pc:spChg>
        <pc:spChg chg="mod">
          <ac:chgData name="Wendy Wang" userId="S::hpq1609@autuni.ac.nz::a61897cc-80be-4e26-bbf3-eb73d63c5a71" providerId="AD" clId="Web-{11CD811B-3CCC-A8E9-EF83-E2AEB1794809}" dt="2023-10-12T04:59:23.538" v="860" actId="1076"/>
          <ac:spMkLst>
            <pc:docMk/>
            <pc:sldMk cId="487015788" sldId="305"/>
            <ac:spMk id="5" creationId="{2A7C14CF-4191-CDF9-A190-A0B5826B5A09}"/>
          </ac:spMkLst>
        </pc:spChg>
        <pc:spChg chg="mod">
          <ac:chgData name="Wendy Wang" userId="S::hpq1609@autuni.ac.nz::a61897cc-80be-4e26-bbf3-eb73d63c5a71" providerId="AD" clId="Web-{11CD811B-3CCC-A8E9-EF83-E2AEB1794809}" dt="2023-10-12T04:13:27.472" v="782" actId="14100"/>
          <ac:spMkLst>
            <pc:docMk/>
            <pc:sldMk cId="487015788" sldId="305"/>
            <ac:spMk id="6" creationId="{46BC12E7-CD82-CFD1-F229-6A19800B64FA}"/>
          </ac:spMkLst>
        </pc:spChg>
        <pc:spChg chg="mod">
          <ac:chgData name="Wendy Wang" userId="S::hpq1609@autuni.ac.nz::a61897cc-80be-4e26-bbf3-eb73d63c5a71" providerId="AD" clId="Web-{11CD811B-3CCC-A8E9-EF83-E2AEB1794809}" dt="2023-10-12T04:13:27.472" v="781" actId="14100"/>
          <ac:spMkLst>
            <pc:docMk/>
            <pc:sldMk cId="487015788" sldId="305"/>
            <ac:spMk id="8" creationId="{ECE6EF86-4868-164A-767A-58DDE1729F70}"/>
          </ac:spMkLst>
        </pc:spChg>
        <pc:spChg chg="mod">
          <ac:chgData name="Wendy Wang" userId="S::hpq1609@autuni.ac.nz::a61897cc-80be-4e26-bbf3-eb73d63c5a71" providerId="AD" clId="Web-{11CD811B-3CCC-A8E9-EF83-E2AEB1794809}" dt="2023-10-12T04:13:27.472" v="780" actId="14100"/>
          <ac:spMkLst>
            <pc:docMk/>
            <pc:sldMk cId="487015788" sldId="305"/>
            <ac:spMk id="9" creationId="{31E549C4-BFE2-320F-5198-BC59873ECF51}"/>
          </ac:spMkLst>
        </pc:spChg>
        <pc:spChg chg="mod">
          <ac:chgData name="Wendy Wang" userId="S::hpq1609@autuni.ac.nz::a61897cc-80be-4e26-bbf3-eb73d63c5a71" providerId="AD" clId="Web-{11CD811B-3CCC-A8E9-EF83-E2AEB1794809}" dt="2023-10-12T04:13:27.472" v="779" actId="14100"/>
          <ac:spMkLst>
            <pc:docMk/>
            <pc:sldMk cId="487015788" sldId="305"/>
            <ac:spMk id="13" creationId="{FA6625AE-76C1-294F-4307-F6715D0CAFBB}"/>
          </ac:spMkLst>
        </pc:spChg>
        <pc:spChg chg="mod">
          <ac:chgData name="Wendy Wang" userId="S::hpq1609@autuni.ac.nz::a61897cc-80be-4e26-bbf3-eb73d63c5a71" providerId="AD" clId="Web-{11CD811B-3CCC-A8E9-EF83-E2AEB1794809}" dt="2023-10-12T04:13:36.566" v="786" actId="20577"/>
          <ac:spMkLst>
            <pc:docMk/>
            <pc:sldMk cId="487015788" sldId="305"/>
            <ac:spMk id="16" creationId="{74C253B0-624C-ECBE-4BF6-E89EFFEF89EA}"/>
          </ac:spMkLst>
        </pc:spChg>
        <pc:graphicFrameChg chg="mod">
          <ac:chgData name="Wendy Wang" userId="S::hpq1609@autuni.ac.nz::a61897cc-80be-4e26-bbf3-eb73d63c5a71" providerId="AD" clId="Web-{11CD811B-3CCC-A8E9-EF83-E2AEB1794809}" dt="2023-10-12T04:59:29.007" v="863" actId="14100"/>
          <ac:graphicFrameMkLst>
            <pc:docMk/>
            <pc:sldMk cId="487015788" sldId="305"/>
            <ac:graphicFrameMk id="7" creationId="{018EA1D1-C662-4945-973C-459C0B110142}"/>
          </ac:graphicFrameMkLst>
        </pc:graphicFrameChg>
      </pc:sldChg>
      <pc:sldChg chg="addSp modSp modNotes">
        <pc:chgData name="Wendy Wang" userId="S::hpq1609@autuni.ac.nz::a61897cc-80be-4e26-bbf3-eb73d63c5a71" providerId="AD" clId="Web-{11CD811B-3CCC-A8E9-EF83-E2AEB1794809}" dt="2023-10-12T05:16:48.899" v="1044" actId="1076"/>
        <pc:sldMkLst>
          <pc:docMk/>
          <pc:sldMk cId="2647336687" sldId="306"/>
        </pc:sldMkLst>
        <pc:spChg chg="add mod">
          <ac:chgData name="Wendy Wang" userId="S::hpq1609@autuni.ac.nz::a61897cc-80be-4e26-bbf3-eb73d63c5a71" providerId="AD" clId="Web-{11CD811B-3CCC-A8E9-EF83-E2AEB1794809}" dt="2023-10-12T05:09:34.151" v="983" actId="1076"/>
          <ac:spMkLst>
            <pc:docMk/>
            <pc:sldMk cId="2647336687" sldId="306"/>
            <ac:spMk id="5" creationId="{E0E3430F-5AAB-D05A-11B7-4F19423EC002}"/>
          </ac:spMkLst>
        </pc:spChg>
        <pc:spChg chg="mod">
          <ac:chgData name="Wendy Wang" userId="S::hpq1609@autuni.ac.nz::a61897cc-80be-4e26-bbf3-eb73d63c5a71" providerId="AD" clId="Web-{11CD811B-3CCC-A8E9-EF83-E2AEB1794809}" dt="2023-10-12T03:59:04.603" v="422" actId="20577"/>
          <ac:spMkLst>
            <pc:docMk/>
            <pc:sldMk cId="2647336687" sldId="306"/>
            <ac:spMk id="11" creationId="{E380A8D2-A2EF-758C-2A7D-ABA25F82EAA8}"/>
          </ac:spMkLst>
        </pc:spChg>
        <pc:spChg chg="add mod">
          <ac:chgData name="Wendy Wang" userId="S::hpq1609@autuni.ac.nz::a61897cc-80be-4e26-bbf3-eb73d63c5a71" providerId="AD" clId="Web-{11CD811B-3CCC-A8E9-EF83-E2AEB1794809}" dt="2023-10-12T05:08:59.541" v="977" actId="14100"/>
          <ac:spMkLst>
            <pc:docMk/>
            <pc:sldMk cId="2647336687" sldId="306"/>
            <ac:spMk id="14" creationId="{590846BB-29CD-15EC-8A55-BEDC56429325}"/>
          </ac:spMkLst>
        </pc:spChg>
        <pc:spChg chg="add mod">
          <ac:chgData name="Wendy Wang" userId="S::hpq1609@autuni.ac.nz::a61897cc-80be-4e26-bbf3-eb73d63c5a71" providerId="AD" clId="Web-{11CD811B-3CCC-A8E9-EF83-E2AEB1794809}" dt="2023-10-12T05:16:42.774" v="1041" actId="1076"/>
          <ac:spMkLst>
            <pc:docMk/>
            <pc:sldMk cId="2647336687" sldId="306"/>
            <ac:spMk id="15" creationId="{1564B85C-B56F-B5A9-EB88-39A665281D5D}"/>
          </ac:spMkLst>
        </pc:spChg>
        <pc:spChg chg="add mod">
          <ac:chgData name="Wendy Wang" userId="S::hpq1609@autuni.ac.nz::a61897cc-80be-4e26-bbf3-eb73d63c5a71" providerId="AD" clId="Web-{11CD811B-3CCC-A8E9-EF83-E2AEB1794809}" dt="2023-10-12T05:16:42.805" v="1042" actId="1076"/>
          <ac:spMkLst>
            <pc:docMk/>
            <pc:sldMk cId="2647336687" sldId="306"/>
            <ac:spMk id="16" creationId="{A22CEE6E-F2C2-6E95-F86C-FE001F6131E9}"/>
          </ac:spMkLst>
        </pc:spChg>
        <pc:spChg chg="mod">
          <ac:chgData name="Wendy Wang" userId="S::hpq1609@autuni.ac.nz::a61897cc-80be-4e26-bbf3-eb73d63c5a71" providerId="AD" clId="Web-{11CD811B-3CCC-A8E9-EF83-E2AEB1794809}" dt="2023-10-12T05:07:29.381" v="953" actId="1076"/>
          <ac:spMkLst>
            <pc:docMk/>
            <pc:sldMk cId="2647336687" sldId="306"/>
            <ac:spMk id="35" creationId="{84F43A30-B3A7-E6F1-142E-1BCAB0A6587A}"/>
          </ac:spMkLst>
        </pc:spChg>
        <pc:spChg chg="mod">
          <ac:chgData name="Wendy Wang" userId="S::hpq1609@autuni.ac.nz::a61897cc-80be-4e26-bbf3-eb73d63c5a71" providerId="AD" clId="Web-{11CD811B-3CCC-A8E9-EF83-E2AEB1794809}" dt="2023-10-12T05:07:41.054" v="955" actId="1076"/>
          <ac:spMkLst>
            <pc:docMk/>
            <pc:sldMk cId="2647336687" sldId="306"/>
            <ac:spMk id="37" creationId="{FED7EDC7-F470-FC92-E693-941FA39AE925}"/>
          </ac:spMkLst>
        </pc:spChg>
        <pc:spChg chg="mod">
          <ac:chgData name="Wendy Wang" userId="S::hpq1609@autuni.ac.nz::a61897cc-80be-4e26-bbf3-eb73d63c5a71" providerId="AD" clId="Web-{11CD811B-3CCC-A8E9-EF83-E2AEB1794809}" dt="2023-10-12T05:07:41.101" v="957" actId="1076"/>
          <ac:spMkLst>
            <pc:docMk/>
            <pc:sldMk cId="2647336687" sldId="306"/>
            <ac:spMk id="39" creationId="{1369B3CF-45AF-181F-16C4-9E4AA7FE50B5}"/>
          </ac:spMkLst>
        </pc:spChg>
        <pc:spChg chg="mod">
          <ac:chgData name="Wendy Wang" userId="S::hpq1609@autuni.ac.nz::a61897cc-80be-4e26-bbf3-eb73d63c5a71" providerId="AD" clId="Web-{11CD811B-3CCC-A8E9-EF83-E2AEB1794809}" dt="2023-10-12T05:07:47.101" v="960" actId="20577"/>
          <ac:spMkLst>
            <pc:docMk/>
            <pc:sldMk cId="2647336687" sldId="306"/>
            <ac:spMk id="40" creationId="{C2E8AD5F-2772-3D07-3A54-9ED7961C9607}"/>
          </ac:spMkLst>
        </pc:spChg>
        <pc:graphicFrameChg chg="add mod modGraphic">
          <ac:chgData name="Wendy Wang" userId="S::hpq1609@autuni.ac.nz::a61897cc-80be-4e26-bbf3-eb73d63c5a71" providerId="AD" clId="Web-{11CD811B-3CCC-A8E9-EF83-E2AEB1794809}" dt="2023-10-12T05:16:48.868" v="1043" actId="1076"/>
          <ac:graphicFrameMkLst>
            <pc:docMk/>
            <pc:sldMk cId="2647336687" sldId="306"/>
            <ac:graphicFrameMk id="7" creationId="{4AD73120-FD04-53F6-DB61-CCA3E10F13C7}"/>
          </ac:graphicFrameMkLst>
        </pc:graphicFrameChg>
        <pc:picChg chg="mod">
          <ac:chgData name="Wendy Wang" userId="S::hpq1609@autuni.ac.nz::a61897cc-80be-4e26-bbf3-eb73d63c5a71" providerId="AD" clId="Web-{11CD811B-3CCC-A8E9-EF83-E2AEB1794809}" dt="2023-10-12T05:04:05.938" v="925" actId="1076"/>
          <ac:picMkLst>
            <pc:docMk/>
            <pc:sldMk cId="2647336687" sldId="306"/>
            <ac:picMk id="3" creationId="{7E725767-19A5-DB9F-D8AD-71570D63E511}"/>
          </ac:picMkLst>
        </pc:picChg>
        <pc:picChg chg="add mod modCrop">
          <ac:chgData name="Wendy Wang" userId="S::hpq1609@autuni.ac.nz::a61897cc-80be-4e26-bbf3-eb73d63c5a71" providerId="AD" clId="Web-{11CD811B-3CCC-A8E9-EF83-E2AEB1794809}" dt="2023-10-12T05:16:48.899" v="1044" actId="1076"/>
          <ac:picMkLst>
            <pc:docMk/>
            <pc:sldMk cId="2647336687" sldId="306"/>
            <ac:picMk id="9" creationId="{1895FD73-0DCC-47CE-C580-4DC7B587D543}"/>
          </ac:picMkLst>
        </pc:picChg>
        <pc:picChg chg="mod">
          <ac:chgData name="Wendy Wang" userId="S::hpq1609@autuni.ac.nz::a61897cc-80be-4e26-bbf3-eb73d63c5a71" providerId="AD" clId="Web-{11CD811B-3CCC-A8E9-EF83-E2AEB1794809}" dt="2023-10-12T05:07:41.038" v="954" actId="1076"/>
          <ac:picMkLst>
            <pc:docMk/>
            <pc:sldMk cId="2647336687" sldId="306"/>
            <ac:picMk id="36" creationId="{4720FBBA-DCEE-35BD-F00B-1379662BB267}"/>
          </ac:picMkLst>
        </pc:picChg>
        <pc:picChg chg="mod">
          <ac:chgData name="Wendy Wang" userId="S::hpq1609@autuni.ac.nz::a61897cc-80be-4e26-bbf3-eb73d63c5a71" providerId="AD" clId="Web-{11CD811B-3CCC-A8E9-EF83-E2AEB1794809}" dt="2023-10-12T05:07:41.085" v="956" actId="1076"/>
          <ac:picMkLst>
            <pc:docMk/>
            <pc:sldMk cId="2647336687" sldId="306"/>
            <ac:picMk id="38" creationId="{916A79B3-AFE0-A37C-C6D1-FC549E25E38B}"/>
          </ac:picMkLst>
        </pc:picChg>
      </pc:sldChg>
      <pc:sldChg chg="ord">
        <pc:chgData name="Wendy Wang" userId="S::hpq1609@autuni.ac.nz::a61897cc-80be-4e26-bbf3-eb73d63c5a71" providerId="AD" clId="Web-{11CD811B-3CCC-A8E9-EF83-E2AEB1794809}" dt="2023-10-12T05:05:47.331" v="940"/>
        <pc:sldMkLst>
          <pc:docMk/>
          <pc:sldMk cId="459386621" sldId="308"/>
        </pc:sldMkLst>
      </pc:sldChg>
      <pc:sldChg chg="modSp">
        <pc:chgData name="Wendy Wang" userId="S::hpq1609@autuni.ac.nz::a61897cc-80be-4e26-bbf3-eb73d63c5a71" providerId="AD" clId="Web-{11CD811B-3CCC-A8E9-EF83-E2AEB1794809}" dt="2023-10-12T03:20:42.841" v="31" actId="20577"/>
        <pc:sldMkLst>
          <pc:docMk/>
          <pc:sldMk cId="3102139584" sldId="620"/>
        </pc:sldMkLst>
        <pc:spChg chg="mod">
          <ac:chgData name="Wendy Wang" userId="S::hpq1609@autuni.ac.nz::a61897cc-80be-4e26-bbf3-eb73d63c5a71" providerId="AD" clId="Web-{11CD811B-3CCC-A8E9-EF83-E2AEB1794809}" dt="2023-10-12T03:20:42.841" v="31" actId="20577"/>
          <ac:spMkLst>
            <pc:docMk/>
            <pc:sldMk cId="3102139584" sldId="620"/>
            <ac:spMk id="23" creationId="{4C9D8769-1FBF-1E7A-C985-8C41C52F1CFD}"/>
          </ac:spMkLst>
        </pc:spChg>
      </pc:sldChg>
      <pc:sldChg chg="modSp">
        <pc:chgData name="Wendy Wang" userId="S::hpq1609@autuni.ac.nz::a61897cc-80be-4e26-bbf3-eb73d63c5a71" providerId="AD" clId="Web-{11CD811B-3CCC-A8E9-EF83-E2AEB1794809}" dt="2023-10-12T03:28:53.452" v="146" actId="1076"/>
        <pc:sldMkLst>
          <pc:docMk/>
          <pc:sldMk cId="1025860988" sldId="624"/>
        </pc:sldMkLst>
        <pc:spChg chg="mod">
          <ac:chgData name="Wendy Wang" userId="S::hpq1609@autuni.ac.nz::a61897cc-80be-4e26-bbf3-eb73d63c5a71" providerId="AD" clId="Web-{11CD811B-3CCC-A8E9-EF83-E2AEB1794809}" dt="2023-10-12T03:28:49.795" v="145" actId="20577"/>
          <ac:spMkLst>
            <pc:docMk/>
            <pc:sldMk cId="1025860988" sldId="624"/>
            <ac:spMk id="13" creationId="{44773C96-D682-C35A-BBFA-666EB4D98ADE}"/>
          </ac:spMkLst>
        </pc:spChg>
        <pc:grpChg chg="mod">
          <ac:chgData name="Wendy Wang" userId="S::hpq1609@autuni.ac.nz::a61897cc-80be-4e26-bbf3-eb73d63c5a71" providerId="AD" clId="Web-{11CD811B-3CCC-A8E9-EF83-E2AEB1794809}" dt="2023-10-12T03:28:53.452" v="146" actId="1076"/>
          <ac:grpSpMkLst>
            <pc:docMk/>
            <pc:sldMk cId="1025860988" sldId="624"/>
            <ac:grpSpMk id="32" creationId="{ED7B1641-A6FE-1F05-A297-71917DF9D3B1}"/>
          </ac:grpSpMkLst>
        </pc:grpChg>
      </pc:sldChg>
      <pc:sldChg chg="modSp ord modNotes">
        <pc:chgData name="Wendy Wang" userId="S::hpq1609@autuni.ac.nz::a61897cc-80be-4e26-bbf3-eb73d63c5a71" providerId="AD" clId="Web-{11CD811B-3CCC-A8E9-EF83-E2AEB1794809}" dt="2023-10-12T05:18:10.011" v="1045"/>
        <pc:sldMkLst>
          <pc:docMk/>
          <pc:sldMk cId="318780729" sldId="628"/>
        </pc:sldMkLst>
        <pc:spChg chg="mod">
          <ac:chgData name="Wendy Wang" userId="S::hpq1609@autuni.ac.nz::a61897cc-80be-4e26-bbf3-eb73d63c5a71" providerId="AD" clId="Web-{11CD811B-3CCC-A8E9-EF83-E2AEB1794809}" dt="2023-10-12T03:49:15.204" v="364" actId="20577"/>
          <ac:spMkLst>
            <pc:docMk/>
            <pc:sldMk cId="318780729" sldId="628"/>
            <ac:spMk id="1040" creationId="{F955A22E-EE06-7537-A0E5-11A85579E5C2}"/>
          </ac:spMkLst>
        </pc:spChg>
      </pc:sldChg>
      <pc:sldChg chg="addSp modSp modNotes">
        <pc:chgData name="Wendy Wang" userId="S::hpq1609@autuni.ac.nz::a61897cc-80be-4e26-bbf3-eb73d63c5a71" providerId="AD" clId="Web-{11CD811B-3CCC-A8E9-EF83-E2AEB1794809}" dt="2023-10-12T05:18:46.028" v="1050" actId="1076"/>
        <pc:sldMkLst>
          <pc:docMk/>
          <pc:sldMk cId="196950874" sldId="629"/>
        </pc:sldMkLst>
        <pc:spChg chg="mod">
          <ac:chgData name="Wendy Wang" userId="S::hpq1609@autuni.ac.nz::a61897cc-80be-4e26-bbf3-eb73d63c5a71" providerId="AD" clId="Web-{11CD811B-3CCC-A8E9-EF83-E2AEB1794809}" dt="2023-10-12T05:05:18.924" v="939" actId="20577"/>
          <ac:spMkLst>
            <pc:docMk/>
            <pc:sldMk cId="196950874" sldId="629"/>
            <ac:spMk id="11" creationId="{E380A8D2-A2EF-758C-2A7D-ABA25F82EAA8}"/>
          </ac:spMkLst>
        </pc:spChg>
        <pc:spChg chg="mod">
          <ac:chgData name="Wendy Wang" userId="S::hpq1609@autuni.ac.nz::a61897cc-80be-4e26-bbf3-eb73d63c5a71" providerId="AD" clId="Web-{11CD811B-3CCC-A8E9-EF83-E2AEB1794809}" dt="2023-10-12T05:18:46.028" v="1050" actId="1076"/>
          <ac:spMkLst>
            <pc:docMk/>
            <pc:sldMk cId="196950874" sldId="629"/>
            <ac:spMk id="13" creationId="{C18C1880-0613-0CF5-E842-A2856C6772AF}"/>
          </ac:spMkLst>
        </pc:spChg>
        <pc:spChg chg="mod">
          <ac:chgData name="Wendy Wang" userId="S::hpq1609@autuni.ac.nz::a61897cc-80be-4e26-bbf3-eb73d63c5a71" providerId="AD" clId="Web-{11CD811B-3CCC-A8E9-EF83-E2AEB1794809}" dt="2023-10-12T03:50:49.773" v="408" actId="20577"/>
          <ac:spMkLst>
            <pc:docMk/>
            <pc:sldMk cId="196950874" sldId="629"/>
            <ac:spMk id="18" creationId="{C72C9299-1749-877F-6B9C-C6EE95255CAE}"/>
          </ac:spMkLst>
        </pc:spChg>
        <pc:spChg chg="add mod">
          <ac:chgData name="Wendy Wang" userId="S::hpq1609@autuni.ac.nz::a61897cc-80be-4e26-bbf3-eb73d63c5a71" providerId="AD" clId="Web-{11CD811B-3CCC-A8E9-EF83-E2AEB1794809}" dt="2023-10-12T05:18:43.778" v="1049" actId="1076"/>
          <ac:spMkLst>
            <pc:docMk/>
            <pc:sldMk cId="196950874" sldId="629"/>
            <ac:spMk id="22" creationId="{0A730CB0-CE20-EFEC-6CB6-FE6FD793845A}"/>
          </ac:spMkLst>
        </pc:spChg>
        <pc:spChg chg="mod">
          <ac:chgData name="Wendy Wang" userId="S::hpq1609@autuni.ac.nz::a61897cc-80be-4e26-bbf3-eb73d63c5a71" providerId="AD" clId="Web-{11CD811B-3CCC-A8E9-EF83-E2AEB1794809}" dt="2023-10-12T03:50:57.930" v="414" actId="20577"/>
          <ac:spMkLst>
            <pc:docMk/>
            <pc:sldMk cId="196950874" sldId="629"/>
            <ac:spMk id="25" creationId="{E07B70B2-6797-46A9-B51B-50DDBF87CF51}"/>
          </ac:spMkLst>
        </pc:spChg>
        <pc:graphicFrameChg chg="mod">
          <ac:chgData name="Wendy Wang" userId="S::hpq1609@autuni.ac.nz::a61897cc-80be-4e26-bbf3-eb73d63c5a71" providerId="AD" clId="Web-{11CD811B-3CCC-A8E9-EF83-E2AEB1794809}" dt="2023-10-12T04:13:13.971" v="770" actId="14100"/>
          <ac:graphicFrameMkLst>
            <pc:docMk/>
            <pc:sldMk cId="196950874" sldId="629"/>
            <ac:graphicFrameMk id="6" creationId="{F24EAB69-23B4-4BC0-8F99-941D0AC1D5AB}"/>
          </ac:graphicFrameMkLst>
        </pc:graphicFrameChg>
      </pc:sldChg>
      <pc:sldChg chg="modSp">
        <pc:chgData name="Wendy Wang" userId="S::hpq1609@autuni.ac.nz::a61897cc-80be-4e26-bbf3-eb73d63c5a71" providerId="AD" clId="Web-{11CD811B-3CCC-A8E9-EF83-E2AEB1794809}" dt="2023-10-12T03:37:16.923" v="228" actId="1076"/>
        <pc:sldMkLst>
          <pc:docMk/>
          <pc:sldMk cId="3916078763" sldId="636"/>
        </pc:sldMkLst>
        <pc:spChg chg="mod">
          <ac:chgData name="Wendy Wang" userId="S::hpq1609@autuni.ac.nz::a61897cc-80be-4e26-bbf3-eb73d63c5a71" providerId="AD" clId="Web-{11CD811B-3CCC-A8E9-EF83-E2AEB1794809}" dt="2023-10-12T03:37:12.032" v="226" actId="1076"/>
          <ac:spMkLst>
            <pc:docMk/>
            <pc:sldMk cId="3916078763" sldId="636"/>
            <ac:spMk id="17" creationId="{7F35F648-2699-2CD8-642E-5AD216BED429}"/>
          </ac:spMkLst>
        </pc:spChg>
        <pc:spChg chg="mod">
          <ac:chgData name="Wendy Wang" userId="S::hpq1609@autuni.ac.nz::a61897cc-80be-4e26-bbf3-eb73d63c5a71" providerId="AD" clId="Web-{11CD811B-3CCC-A8E9-EF83-E2AEB1794809}" dt="2023-10-12T03:37:16.923" v="228" actId="1076"/>
          <ac:spMkLst>
            <pc:docMk/>
            <pc:sldMk cId="3916078763" sldId="636"/>
            <ac:spMk id="18" creationId="{197ACC92-7C3E-771C-8DF2-4283D40D7F70}"/>
          </ac:spMkLst>
        </pc:spChg>
        <pc:spChg chg="mod">
          <ac:chgData name="Wendy Wang" userId="S::hpq1609@autuni.ac.nz::a61897cc-80be-4e26-bbf3-eb73d63c5a71" providerId="AD" clId="Web-{11CD811B-3CCC-A8E9-EF83-E2AEB1794809}" dt="2023-10-12T03:36:42.405" v="224" actId="1076"/>
          <ac:spMkLst>
            <pc:docMk/>
            <pc:sldMk cId="3916078763" sldId="636"/>
            <ac:spMk id="37" creationId="{AA4EF238-C193-A7CD-980B-CAD2C6DA792D}"/>
          </ac:spMkLst>
        </pc:spChg>
        <pc:picChg chg="mod">
          <ac:chgData name="Wendy Wang" userId="S::hpq1609@autuni.ac.nz::a61897cc-80be-4e26-bbf3-eb73d63c5a71" providerId="AD" clId="Web-{11CD811B-3CCC-A8E9-EF83-E2AEB1794809}" dt="2023-10-12T03:37:16.907" v="227" actId="1076"/>
          <ac:picMkLst>
            <pc:docMk/>
            <pc:sldMk cId="3916078763" sldId="636"/>
            <ac:picMk id="27" creationId="{A66C6C78-3A79-2D9C-1D98-35131E3A96CC}"/>
          </ac:picMkLst>
        </pc:picChg>
        <pc:picChg chg="mod">
          <ac:chgData name="Wendy Wang" userId="S::hpq1609@autuni.ac.nz::a61897cc-80be-4e26-bbf3-eb73d63c5a71" providerId="AD" clId="Web-{11CD811B-3CCC-A8E9-EF83-E2AEB1794809}" dt="2023-10-12T03:37:12.016" v="225" actId="1076"/>
          <ac:picMkLst>
            <pc:docMk/>
            <pc:sldMk cId="3916078763" sldId="636"/>
            <ac:picMk id="2050" creationId="{305D296D-284C-C0DA-4BBB-144548D49BF5}"/>
          </ac:picMkLst>
        </pc:picChg>
      </pc:sldChg>
      <pc:sldChg chg="modSp">
        <pc:chgData name="Wendy Wang" userId="S::hpq1609@autuni.ac.nz::a61897cc-80be-4e26-bbf3-eb73d63c5a71" providerId="AD" clId="Web-{11CD811B-3CCC-A8E9-EF83-E2AEB1794809}" dt="2023-10-12T04:18:14.632" v="802" actId="20577"/>
        <pc:sldMkLst>
          <pc:docMk/>
          <pc:sldMk cId="705493765" sldId="658"/>
        </pc:sldMkLst>
        <pc:spChg chg="mod">
          <ac:chgData name="Wendy Wang" userId="S::hpq1609@autuni.ac.nz::a61897cc-80be-4e26-bbf3-eb73d63c5a71" providerId="AD" clId="Web-{11CD811B-3CCC-A8E9-EF83-E2AEB1794809}" dt="2023-10-12T04:18:14.632" v="802" actId="20577"/>
          <ac:spMkLst>
            <pc:docMk/>
            <pc:sldMk cId="705493765" sldId="658"/>
            <ac:spMk id="28" creationId="{111323C8-E2E1-9B9B-91FF-B379BEE57B7D}"/>
          </ac:spMkLst>
        </pc:spChg>
        <pc:spChg chg="mod">
          <ac:chgData name="Wendy Wang" userId="S::hpq1609@autuni.ac.nz::a61897cc-80be-4e26-bbf3-eb73d63c5a71" providerId="AD" clId="Web-{11CD811B-3CCC-A8E9-EF83-E2AEB1794809}" dt="2023-10-12T04:18:02.349" v="799" actId="1076"/>
          <ac:spMkLst>
            <pc:docMk/>
            <pc:sldMk cId="705493765" sldId="658"/>
            <ac:spMk id="58" creationId="{220E8682-AD63-9D32-49CC-5FF9EA66A596}"/>
          </ac:spMkLst>
        </pc:spChg>
        <pc:graphicFrameChg chg="mod modGraphic">
          <ac:chgData name="Wendy Wang" userId="S::hpq1609@autuni.ac.nz::a61897cc-80be-4e26-bbf3-eb73d63c5a71" providerId="AD" clId="Web-{11CD811B-3CCC-A8E9-EF83-E2AEB1794809}" dt="2023-10-12T04:10:26.007" v="743"/>
          <ac:graphicFrameMkLst>
            <pc:docMk/>
            <pc:sldMk cId="705493765" sldId="658"/>
            <ac:graphicFrameMk id="57" creationId="{20BDA6DD-F005-5CE2-F856-74AD96E62B24}"/>
          </ac:graphicFrameMkLst>
        </pc:graphicFrameChg>
      </pc:sldChg>
      <pc:sldChg chg="modSp del modNotes">
        <pc:chgData name="Wendy Wang" userId="S::hpq1609@autuni.ac.nz::a61897cc-80be-4e26-bbf3-eb73d63c5a71" providerId="AD" clId="Web-{11CD811B-3CCC-A8E9-EF83-E2AEB1794809}" dt="2023-10-12T05:04:11.922" v="926"/>
        <pc:sldMkLst>
          <pc:docMk/>
          <pc:sldMk cId="1843959173" sldId="671"/>
        </pc:sldMkLst>
        <pc:spChg chg="mod">
          <ac:chgData name="Wendy Wang" userId="S::hpq1609@autuni.ac.nz::a61897cc-80be-4e26-bbf3-eb73d63c5a71" providerId="AD" clId="Web-{11CD811B-3CCC-A8E9-EF83-E2AEB1794809}" dt="2023-10-12T04:06:38.992" v="677" actId="20577"/>
          <ac:spMkLst>
            <pc:docMk/>
            <pc:sldMk cId="1843959173" sldId="671"/>
            <ac:spMk id="11" creationId="{E380A8D2-A2EF-758C-2A7D-ABA25F82EAA8}"/>
          </ac:spMkLst>
        </pc:spChg>
        <pc:spChg chg="mod">
          <ac:chgData name="Wendy Wang" userId="S::hpq1609@autuni.ac.nz::a61897cc-80be-4e26-bbf3-eb73d63c5a71" providerId="AD" clId="Web-{11CD811B-3CCC-A8E9-EF83-E2AEB1794809}" dt="2023-10-12T04:07:04.119" v="687" actId="20577"/>
          <ac:spMkLst>
            <pc:docMk/>
            <pc:sldMk cId="1843959173" sldId="671"/>
            <ac:spMk id="28" creationId="{940D6BB4-1D45-0A96-A5D3-DE9E72119FC8}"/>
          </ac:spMkLst>
        </pc:spChg>
        <pc:spChg chg="mod">
          <ac:chgData name="Wendy Wang" userId="S::hpq1609@autuni.ac.nz::a61897cc-80be-4e26-bbf3-eb73d63c5a71" providerId="AD" clId="Web-{11CD811B-3CCC-A8E9-EF83-E2AEB1794809}" dt="2023-10-12T04:09:25.784" v="731" actId="20577"/>
          <ac:spMkLst>
            <pc:docMk/>
            <pc:sldMk cId="1843959173" sldId="671"/>
            <ac:spMk id="38" creationId="{79B04E8C-4343-AFBA-FA88-603FF2F03EA0}"/>
          </ac:spMkLst>
        </pc:spChg>
        <pc:graphicFrameChg chg="mod modGraphic">
          <ac:chgData name="Wendy Wang" userId="S::hpq1609@autuni.ac.nz::a61897cc-80be-4e26-bbf3-eb73d63c5a71" providerId="AD" clId="Web-{11CD811B-3CCC-A8E9-EF83-E2AEB1794809}" dt="2023-10-12T04:08:50.516" v="717"/>
          <ac:graphicFrameMkLst>
            <pc:docMk/>
            <pc:sldMk cId="1843959173" sldId="671"/>
            <ac:graphicFrameMk id="41" creationId="{7F74DB40-01B6-5F0F-1738-AB89454F80DC}"/>
          </ac:graphicFrameMkLst>
        </pc:graphicFrameChg>
      </pc:sldChg>
    </pc:docChg>
  </pc:docChgLst>
  <pc:docChgLst>
    <pc:chgData name="Swarnima Bhandari" userId="S::ffh2562@autuni.ac.nz::3d5fc624-66d4-4aaa-ab78-c7735cf73cf1" providerId="AD" clId="Web-{0A692335-9D7F-422D-B6CE-52175B3D4919}"/>
    <pc:docChg chg="addSld delSld modSld sldOrd modSection">
      <pc:chgData name="Swarnima Bhandari" userId="S::ffh2562@autuni.ac.nz::3d5fc624-66d4-4aaa-ab78-c7735cf73cf1" providerId="AD" clId="Web-{0A692335-9D7F-422D-B6CE-52175B3D4919}" dt="2023-10-12T08:14:08.023" v="384"/>
      <pc:docMkLst>
        <pc:docMk/>
      </pc:docMkLst>
      <pc:sldChg chg="del">
        <pc:chgData name="Swarnima Bhandari" userId="S::ffh2562@autuni.ac.nz::3d5fc624-66d4-4aaa-ab78-c7735cf73cf1" providerId="AD" clId="Web-{0A692335-9D7F-422D-B6CE-52175B3D4919}" dt="2023-10-12T08:13:59.351" v="382"/>
        <pc:sldMkLst>
          <pc:docMk/>
          <pc:sldMk cId="458791464" sldId="319"/>
        </pc:sldMkLst>
      </pc:sldChg>
      <pc:sldChg chg="del">
        <pc:chgData name="Swarnima Bhandari" userId="S::ffh2562@autuni.ac.nz::3d5fc624-66d4-4aaa-ab78-c7735cf73cf1" providerId="AD" clId="Web-{0A692335-9D7F-422D-B6CE-52175B3D4919}" dt="2023-10-12T08:14:05.070" v="383"/>
        <pc:sldMkLst>
          <pc:docMk/>
          <pc:sldMk cId="1572733280" sldId="320"/>
        </pc:sldMkLst>
      </pc:sldChg>
      <pc:sldChg chg="del">
        <pc:chgData name="Swarnima Bhandari" userId="S::ffh2562@autuni.ac.nz::3d5fc624-66d4-4aaa-ab78-c7735cf73cf1" providerId="AD" clId="Web-{0A692335-9D7F-422D-B6CE-52175B3D4919}" dt="2023-10-12T08:14:08.023" v="384"/>
        <pc:sldMkLst>
          <pc:docMk/>
          <pc:sldMk cId="1623483777" sldId="321"/>
        </pc:sldMkLst>
      </pc:sldChg>
      <pc:sldChg chg="del">
        <pc:chgData name="Swarnima Bhandari" userId="S::ffh2562@autuni.ac.nz::3d5fc624-66d4-4aaa-ab78-c7735cf73cf1" providerId="AD" clId="Web-{0A692335-9D7F-422D-B6CE-52175B3D4919}" dt="2023-10-12T08:12:24.988" v="381"/>
        <pc:sldMkLst>
          <pc:docMk/>
          <pc:sldMk cId="1852929718" sldId="634"/>
        </pc:sldMkLst>
      </pc:sldChg>
      <pc:sldChg chg="addSp modSp">
        <pc:chgData name="Swarnima Bhandari" userId="S::ffh2562@autuni.ac.nz::3d5fc624-66d4-4aaa-ab78-c7735cf73cf1" providerId="AD" clId="Web-{0A692335-9D7F-422D-B6CE-52175B3D4919}" dt="2023-10-12T08:08:56.340" v="273" actId="14100"/>
        <pc:sldMkLst>
          <pc:docMk/>
          <pc:sldMk cId="699154429" sldId="635"/>
        </pc:sldMkLst>
        <pc:spChg chg="mod">
          <ac:chgData name="Swarnima Bhandari" userId="S::ffh2562@autuni.ac.nz::3d5fc624-66d4-4aaa-ab78-c7735cf73cf1" providerId="AD" clId="Web-{0A692335-9D7F-422D-B6CE-52175B3D4919}" dt="2023-10-12T08:07:51.869" v="215" actId="20577"/>
          <ac:spMkLst>
            <pc:docMk/>
            <pc:sldMk cId="699154429" sldId="635"/>
            <ac:spMk id="8" creationId="{00E56944-DC93-E2D0-948E-52D6B0C85B2A}"/>
          </ac:spMkLst>
        </pc:spChg>
        <pc:spChg chg="add mod">
          <ac:chgData name="Swarnima Bhandari" userId="S::ffh2562@autuni.ac.nz::3d5fc624-66d4-4aaa-ab78-c7735cf73cf1" providerId="AD" clId="Web-{0A692335-9D7F-422D-B6CE-52175B3D4919}" dt="2023-10-12T08:08:56.340" v="273" actId="14100"/>
          <ac:spMkLst>
            <pc:docMk/>
            <pc:sldMk cId="699154429" sldId="635"/>
            <ac:spMk id="13" creationId="{9CE5CAE7-7D3E-149D-FFC1-BD3B0FA51E51}"/>
          </ac:spMkLst>
        </pc:spChg>
      </pc:sldChg>
      <pc:sldChg chg="addSp modSp">
        <pc:chgData name="Swarnima Bhandari" userId="S::ffh2562@autuni.ac.nz::3d5fc624-66d4-4aaa-ab78-c7735cf73cf1" providerId="AD" clId="Web-{0A692335-9D7F-422D-B6CE-52175B3D4919}" dt="2023-10-12T08:11:16.470" v="380" actId="20577"/>
        <pc:sldMkLst>
          <pc:docMk/>
          <pc:sldMk cId="3322524343" sldId="638"/>
        </pc:sldMkLst>
        <pc:spChg chg="add">
          <ac:chgData name="Swarnima Bhandari" userId="S::ffh2562@autuni.ac.nz::3d5fc624-66d4-4aaa-ab78-c7735cf73cf1" providerId="AD" clId="Web-{0A692335-9D7F-422D-B6CE-52175B3D4919}" dt="2023-10-12T08:09:24.232" v="274"/>
          <ac:spMkLst>
            <pc:docMk/>
            <pc:sldMk cId="3322524343" sldId="638"/>
            <ac:spMk id="5" creationId="{C8A74498-3711-6A60-874B-6F1396ADE315}"/>
          </ac:spMkLst>
        </pc:spChg>
        <pc:spChg chg="mod">
          <ac:chgData name="Swarnima Bhandari" userId="S::ffh2562@autuni.ac.nz::3d5fc624-66d4-4aaa-ab78-c7735cf73cf1" providerId="AD" clId="Web-{0A692335-9D7F-422D-B6CE-52175B3D4919}" dt="2023-10-12T08:11:16.470" v="380" actId="20577"/>
          <ac:spMkLst>
            <pc:docMk/>
            <pc:sldMk cId="3322524343" sldId="638"/>
            <ac:spMk id="6" creationId="{24DB13D4-C509-4AA8-BA57-F5E0B40888D0}"/>
          </ac:spMkLst>
        </pc:spChg>
      </pc:sldChg>
      <pc:sldChg chg="ord">
        <pc:chgData name="Swarnima Bhandari" userId="S::ffh2562@autuni.ac.nz::3d5fc624-66d4-4aaa-ab78-c7735cf73cf1" providerId="AD" clId="Web-{0A692335-9D7F-422D-B6CE-52175B3D4919}" dt="2023-10-12T07:49:22.752" v="0"/>
        <pc:sldMkLst>
          <pc:docMk/>
          <pc:sldMk cId="3355263000" sldId="656"/>
        </pc:sldMkLst>
      </pc:sldChg>
      <pc:sldChg chg="ord">
        <pc:chgData name="Swarnima Bhandari" userId="S::ffh2562@autuni.ac.nz::3d5fc624-66d4-4aaa-ab78-c7735cf73cf1" providerId="AD" clId="Web-{0A692335-9D7F-422D-B6CE-52175B3D4919}" dt="2023-10-12T08:00:15.838" v="122"/>
        <pc:sldMkLst>
          <pc:docMk/>
          <pc:sldMk cId="3247131376" sldId="659"/>
        </pc:sldMkLst>
      </pc:sldChg>
      <pc:sldChg chg="ord">
        <pc:chgData name="Swarnima Bhandari" userId="S::ffh2562@autuni.ac.nz::3d5fc624-66d4-4aaa-ab78-c7735cf73cf1" providerId="AD" clId="Web-{0A692335-9D7F-422D-B6CE-52175B3D4919}" dt="2023-10-12T08:03:49.189" v="123"/>
        <pc:sldMkLst>
          <pc:docMk/>
          <pc:sldMk cId="3082238020" sldId="662"/>
        </pc:sldMkLst>
      </pc:sldChg>
      <pc:sldChg chg="ord">
        <pc:chgData name="Swarnima Bhandari" userId="S::ffh2562@autuni.ac.nz::3d5fc624-66d4-4aaa-ab78-c7735cf73cf1" providerId="AD" clId="Web-{0A692335-9D7F-422D-B6CE-52175B3D4919}" dt="2023-10-12T07:50:22.536" v="1"/>
        <pc:sldMkLst>
          <pc:docMk/>
          <pc:sldMk cId="1475347856" sldId="663"/>
        </pc:sldMkLst>
      </pc:sldChg>
      <pc:sldChg chg="modSp">
        <pc:chgData name="Swarnima Bhandari" userId="S::ffh2562@autuni.ac.nz::3d5fc624-66d4-4aaa-ab78-c7735cf73cf1" providerId="AD" clId="Web-{0A692335-9D7F-422D-B6CE-52175B3D4919}" dt="2023-10-12T07:59:40.696" v="121"/>
        <pc:sldMkLst>
          <pc:docMk/>
          <pc:sldMk cId="1958563257" sldId="667"/>
        </pc:sldMkLst>
        <pc:graphicFrameChg chg="mod modGraphic">
          <ac:chgData name="Swarnima Bhandari" userId="S::ffh2562@autuni.ac.nz::3d5fc624-66d4-4aaa-ab78-c7735cf73cf1" providerId="AD" clId="Web-{0A692335-9D7F-422D-B6CE-52175B3D4919}" dt="2023-10-12T07:59:40.696" v="121"/>
          <ac:graphicFrameMkLst>
            <pc:docMk/>
            <pc:sldMk cId="1958563257" sldId="667"/>
            <ac:graphicFrameMk id="18" creationId="{ECE323A2-C57E-C10C-7C3C-45C8580CA072}"/>
          </ac:graphicFrameMkLst>
        </pc:graphicFrameChg>
      </pc:sldChg>
      <pc:sldChg chg="addSp delSp modSp add del replId">
        <pc:chgData name="Swarnima Bhandari" userId="S::ffh2562@autuni.ac.nz::3d5fc624-66d4-4aaa-ab78-c7735cf73cf1" providerId="AD" clId="Web-{0A692335-9D7F-422D-B6CE-52175B3D4919}" dt="2023-10-12T07:53:32.464" v="93"/>
        <pc:sldMkLst>
          <pc:docMk/>
          <pc:sldMk cId="3893158018" sldId="684"/>
        </pc:sldMkLst>
        <pc:spChg chg="mod">
          <ac:chgData name="Swarnima Bhandari" userId="S::ffh2562@autuni.ac.nz::3d5fc624-66d4-4aaa-ab78-c7735cf73cf1" providerId="AD" clId="Web-{0A692335-9D7F-422D-B6CE-52175B3D4919}" dt="2023-10-12T07:53:25.354" v="52" actId="14100"/>
          <ac:spMkLst>
            <pc:docMk/>
            <pc:sldMk cId="3893158018" sldId="684"/>
            <ac:spMk id="4" creationId="{52D218EC-41F9-03D4-BB78-02D5281AACA3}"/>
          </ac:spMkLst>
        </pc:spChg>
        <pc:spChg chg="mod">
          <ac:chgData name="Swarnima Bhandari" userId="S::ffh2562@autuni.ac.nz::3d5fc624-66d4-4aaa-ab78-c7735cf73cf1" providerId="AD" clId="Web-{0A692335-9D7F-422D-B6CE-52175B3D4919}" dt="2023-10-12T07:53:27.073" v="92" actId="20577"/>
          <ac:spMkLst>
            <pc:docMk/>
            <pc:sldMk cId="3893158018" sldId="684"/>
            <ac:spMk id="11" creationId="{E380A8D2-A2EF-758C-2A7D-ABA25F82EAA8}"/>
          </ac:spMkLst>
        </pc:spChg>
        <pc:spChg chg="del">
          <ac:chgData name="Swarnima Bhandari" userId="S::ffh2562@autuni.ac.nz::3d5fc624-66d4-4aaa-ab78-c7735cf73cf1" providerId="AD" clId="Web-{0A692335-9D7F-422D-B6CE-52175B3D4919}" dt="2023-10-12T07:52:41.431" v="7"/>
          <ac:spMkLst>
            <pc:docMk/>
            <pc:sldMk cId="3893158018" sldId="684"/>
            <ac:spMk id="18" creationId="{7945F30D-600C-F558-0969-4BC861BFFC20}"/>
          </ac:spMkLst>
        </pc:spChg>
        <pc:spChg chg="add del">
          <ac:chgData name="Swarnima Bhandari" userId="S::ffh2562@autuni.ac.nz::3d5fc624-66d4-4aaa-ab78-c7735cf73cf1" providerId="AD" clId="Web-{0A692335-9D7F-422D-B6CE-52175B3D4919}" dt="2023-10-12T07:53:24.370" v="51"/>
          <ac:spMkLst>
            <pc:docMk/>
            <pc:sldMk cId="3893158018" sldId="684"/>
            <ac:spMk id="19" creationId="{BC8CF5F5-0266-79DB-BD45-74C2233E4AD2}"/>
          </ac:spMkLst>
        </pc:spChg>
        <pc:graphicFrameChg chg="add del mod modGraphic">
          <ac:chgData name="Swarnima Bhandari" userId="S::ffh2562@autuni.ac.nz::3d5fc624-66d4-4aaa-ab78-c7735cf73cf1" providerId="AD" clId="Web-{0A692335-9D7F-422D-B6CE-52175B3D4919}" dt="2023-10-12T07:52:42.915" v="8"/>
          <ac:graphicFrameMkLst>
            <pc:docMk/>
            <pc:sldMk cId="3893158018" sldId="684"/>
            <ac:graphicFrameMk id="17" creationId="{E4B29862-A907-09CE-2A07-6183138D2C3E}"/>
          </ac:graphicFrameMkLst>
        </pc:graphicFrameChg>
      </pc:sldChg>
    </pc:docChg>
  </pc:docChgLst>
  <pc:docChgLst>
    <pc:chgData name="Wendy Wang" userId="S::hpq1609@autuni.ac.nz::a61897cc-80be-4e26-bbf3-eb73d63c5a71" providerId="AD" clId="Web-{8B645A78-CAA5-1DC8-7468-6388B2192EC6}"/>
    <pc:docChg chg="addSld modSld modSection">
      <pc:chgData name="Wendy Wang" userId="S::hpq1609@autuni.ac.nz::a61897cc-80be-4e26-bbf3-eb73d63c5a71" providerId="AD" clId="Web-{8B645A78-CAA5-1DC8-7468-6388B2192EC6}" dt="2023-10-12T02:44:28.161" v="1369" actId="20577"/>
      <pc:docMkLst>
        <pc:docMk/>
      </pc:docMkLst>
      <pc:sldChg chg="addSp delSp modSp">
        <pc:chgData name="Wendy Wang" userId="S::hpq1609@autuni.ac.nz::a61897cc-80be-4e26-bbf3-eb73d63c5a71" providerId="AD" clId="Web-{8B645A78-CAA5-1DC8-7468-6388B2192EC6}" dt="2023-10-12T02:42:46.721" v="1298" actId="20577"/>
        <pc:sldMkLst>
          <pc:docMk/>
          <pc:sldMk cId="2704792291" sldId="675"/>
        </pc:sldMkLst>
        <pc:spChg chg="add mod">
          <ac:chgData name="Wendy Wang" userId="S::hpq1609@autuni.ac.nz::a61897cc-80be-4e26-bbf3-eb73d63c5a71" providerId="AD" clId="Web-{8B645A78-CAA5-1DC8-7468-6388B2192EC6}" dt="2023-10-12T02:42:46.721" v="1298" actId="20577"/>
          <ac:spMkLst>
            <pc:docMk/>
            <pc:sldMk cId="2704792291" sldId="675"/>
            <ac:spMk id="25" creationId="{B23E6C5D-CC72-AACD-E595-C3335A850525}"/>
          </ac:spMkLst>
        </pc:spChg>
        <pc:graphicFrameChg chg="add mod modGraphic">
          <ac:chgData name="Wendy Wang" userId="S::hpq1609@autuni.ac.nz::a61897cc-80be-4e26-bbf3-eb73d63c5a71" providerId="AD" clId="Web-{8B645A78-CAA5-1DC8-7468-6388B2192EC6}" dt="2023-10-12T02:38:47.824" v="1056"/>
          <ac:graphicFrameMkLst>
            <pc:docMk/>
            <pc:sldMk cId="2704792291" sldId="675"/>
            <ac:graphicFrameMk id="13" creationId="{A56F0D1B-039E-DD7C-262F-097672BB7CF9}"/>
          </ac:graphicFrameMkLst>
        </pc:graphicFrameChg>
        <pc:graphicFrameChg chg="add del mod">
          <ac:chgData name="Wendy Wang" userId="S::hpq1609@autuni.ac.nz::a61897cc-80be-4e26-bbf3-eb73d63c5a71" providerId="AD" clId="Web-{8B645A78-CAA5-1DC8-7468-6388B2192EC6}" dt="2023-10-12T02:35:21.318" v="309"/>
          <ac:graphicFrameMkLst>
            <pc:docMk/>
            <pc:sldMk cId="2704792291" sldId="675"/>
            <ac:graphicFrameMk id="16" creationId="{2084D3CE-FD25-CE96-8066-86C5F6F42489}"/>
          </ac:graphicFrameMkLst>
        </pc:graphicFrameChg>
        <pc:graphicFrameChg chg="add del mod modGraphic">
          <ac:chgData name="Wendy Wang" userId="S::hpq1609@autuni.ac.nz::a61897cc-80be-4e26-bbf3-eb73d63c5a71" providerId="AD" clId="Web-{8B645A78-CAA5-1DC8-7468-6388B2192EC6}" dt="2023-10-12T02:35:39.428" v="316"/>
          <ac:graphicFrameMkLst>
            <pc:docMk/>
            <pc:sldMk cId="2704792291" sldId="675"/>
            <ac:graphicFrameMk id="18" creationId="{4E570877-33FC-8349-9561-2447306D00E3}"/>
          </ac:graphicFrameMkLst>
        </pc:graphicFrameChg>
        <pc:graphicFrameChg chg="add del mod modGraphic">
          <ac:chgData name="Wendy Wang" userId="S::hpq1609@autuni.ac.nz::a61897cc-80be-4e26-bbf3-eb73d63c5a71" providerId="AD" clId="Web-{8B645A78-CAA5-1DC8-7468-6388B2192EC6}" dt="2023-10-12T02:35:37.725" v="315"/>
          <ac:graphicFrameMkLst>
            <pc:docMk/>
            <pc:sldMk cId="2704792291" sldId="675"/>
            <ac:graphicFrameMk id="20" creationId="{102AE59D-E410-CA7D-C54A-E95944FFAFFD}"/>
          </ac:graphicFrameMkLst>
        </pc:graphicFrameChg>
        <pc:graphicFrameChg chg="add del mod">
          <ac:chgData name="Wendy Wang" userId="S::hpq1609@autuni.ac.nz::a61897cc-80be-4e26-bbf3-eb73d63c5a71" providerId="AD" clId="Web-{8B645A78-CAA5-1DC8-7468-6388B2192EC6}" dt="2023-10-12T02:36:00.288" v="357"/>
          <ac:graphicFrameMkLst>
            <pc:docMk/>
            <pc:sldMk cId="2704792291" sldId="675"/>
            <ac:graphicFrameMk id="22" creationId="{EEAC1F6C-36CC-F12C-B87B-9EC655B63C6C}"/>
          </ac:graphicFrameMkLst>
        </pc:graphicFrameChg>
        <pc:graphicFrameChg chg="add mod modGraphic">
          <ac:chgData name="Wendy Wang" userId="S::hpq1609@autuni.ac.nz::a61897cc-80be-4e26-bbf3-eb73d63c5a71" providerId="AD" clId="Web-{8B645A78-CAA5-1DC8-7468-6388B2192EC6}" dt="2023-10-12T02:40:08.123" v="1143"/>
          <ac:graphicFrameMkLst>
            <pc:docMk/>
            <pc:sldMk cId="2704792291" sldId="675"/>
            <ac:graphicFrameMk id="24" creationId="{E4024AA2-30D7-EBE8-93CB-6E9C98238E3A}"/>
          </ac:graphicFrameMkLst>
        </pc:graphicFrameChg>
      </pc:sldChg>
      <pc:sldChg chg="addSp delSp modSp add replId">
        <pc:chgData name="Wendy Wang" userId="S::hpq1609@autuni.ac.nz::a61897cc-80be-4e26-bbf3-eb73d63c5a71" providerId="AD" clId="Web-{8B645A78-CAA5-1DC8-7468-6388B2192EC6}" dt="2023-10-12T02:44:28.161" v="1369" actId="20577"/>
        <pc:sldMkLst>
          <pc:docMk/>
          <pc:sldMk cId="3484978907" sldId="678"/>
        </pc:sldMkLst>
        <pc:spChg chg="add mod">
          <ac:chgData name="Wendy Wang" userId="S::hpq1609@autuni.ac.nz::a61897cc-80be-4e26-bbf3-eb73d63c5a71" providerId="AD" clId="Web-{8B645A78-CAA5-1DC8-7468-6388B2192EC6}" dt="2023-10-12T02:44:28.161" v="1369" actId="20577"/>
          <ac:spMkLst>
            <pc:docMk/>
            <pc:sldMk cId="3484978907" sldId="678"/>
            <ac:spMk id="9" creationId="{FE0F18C2-B6DE-4F42-4E43-4F1257187CB5}"/>
          </ac:spMkLst>
        </pc:spChg>
        <pc:spChg chg="mod">
          <ac:chgData name="Wendy Wang" userId="S::hpq1609@autuni.ac.nz::a61897cc-80be-4e26-bbf3-eb73d63c5a71" providerId="AD" clId="Web-{8B645A78-CAA5-1DC8-7468-6388B2192EC6}" dt="2023-10-12T02:44:01.270" v="1356" actId="20577"/>
          <ac:spMkLst>
            <pc:docMk/>
            <pc:sldMk cId="3484978907" sldId="678"/>
            <ac:spMk id="11" creationId="{E380A8D2-A2EF-758C-2A7D-ABA25F82EAA8}"/>
          </ac:spMkLst>
        </pc:spChg>
        <pc:spChg chg="mod">
          <ac:chgData name="Wendy Wang" userId="S::hpq1609@autuni.ac.nz::a61897cc-80be-4e26-bbf3-eb73d63c5a71" providerId="AD" clId="Web-{8B645A78-CAA5-1DC8-7468-6388B2192EC6}" dt="2023-10-12T02:44:05.192" v="1361" actId="20577"/>
          <ac:spMkLst>
            <pc:docMk/>
            <pc:sldMk cId="3484978907" sldId="678"/>
            <ac:spMk id="25" creationId="{B23E6C5D-CC72-AACD-E595-C3335A850525}"/>
          </ac:spMkLst>
        </pc:spChg>
        <pc:graphicFrameChg chg="del modGraphic">
          <ac:chgData name="Wendy Wang" userId="S::hpq1609@autuni.ac.nz::a61897cc-80be-4e26-bbf3-eb73d63c5a71" providerId="AD" clId="Web-{8B645A78-CAA5-1DC8-7468-6388B2192EC6}" dt="2023-10-12T02:44:14.505" v="1364"/>
          <ac:graphicFrameMkLst>
            <pc:docMk/>
            <pc:sldMk cId="3484978907" sldId="678"/>
            <ac:graphicFrameMk id="13" creationId="{A56F0D1B-039E-DD7C-262F-097672BB7CF9}"/>
          </ac:graphicFrameMkLst>
        </pc:graphicFrameChg>
        <pc:graphicFrameChg chg="del">
          <ac:chgData name="Wendy Wang" userId="S::hpq1609@autuni.ac.nz::a61897cc-80be-4e26-bbf3-eb73d63c5a71" providerId="AD" clId="Web-{8B645A78-CAA5-1DC8-7468-6388B2192EC6}" dt="2023-10-12T02:44:13.520" v="1363"/>
          <ac:graphicFrameMkLst>
            <pc:docMk/>
            <pc:sldMk cId="3484978907" sldId="678"/>
            <ac:graphicFrameMk id="24" creationId="{E4024AA2-30D7-EBE8-93CB-6E9C98238E3A}"/>
          </ac:graphicFrameMkLst>
        </pc:graphicFrameChg>
      </pc:sldChg>
    </pc:docChg>
  </pc:docChgLst>
  <pc:docChgLst>
    <pc:chgData name="Swarnima Bhandari" userId="S::ffh2562@autuni.ac.nz::3d5fc624-66d4-4aaa-ab78-c7735cf73cf1" providerId="AD" clId="Web-{68196657-ACE5-4E26-A521-F629B4583980}"/>
    <pc:docChg chg="addSld modSld modSection">
      <pc:chgData name="Swarnima Bhandari" userId="S::ffh2562@autuni.ac.nz::3d5fc624-66d4-4aaa-ab78-c7735cf73cf1" providerId="AD" clId="Web-{68196657-ACE5-4E26-A521-F629B4583980}" dt="2023-10-12T02:54:28" v="315"/>
      <pc:docMkLst>
        <pc:docMk/>
      </pc:docMkLst>
      <pc:sldChg chg="addSp delSp modSp new">
        <pc:chgData name="Swarnima Bhandari" userId="S::ffh2562@autuni.ac.nz::3d5fc624-66d4-4aaa-ab78-c7735cf73cf1" providerId="AD" clId="Web-{68196657-ACE5-4E26-A521-F629B4583980}" dt="2023-10-12T02:43:49.152" v="88"/>
        <pc:sldMkLst>
          <pc:docMk/>
          <pc:sldMk cId="1863711417" sldId="676"/>
        </pc:sldMkLst>
        <pc:spChg chg="mod">
          <ac:chgData name="Swarnima Bhandari" userId="S::ffh2562@autuni.ac.nz::3d5fc624-66d4-4aaa-ab78-c7735cf73cf1" providerId="AD" clId="Web-{68196657-ACE5-4E26-A521-F629B4583980}" dt="2023-10-12T02:42:25.587" v="48" actId="20577"/>
          <ac:spMkLst>
            <pc:docMk/>
            <pc:sldMk cId="1863711417" sldId="676"/>
            <ac:spMk id="2" creationId="{01FE503D-BF01-85F4-2740-32C0C5BE0548}"/>
          </ac:spMkLst>
        </pc:spChg>
        <pc:spChg chg="add del mod">
          <ac:chgData name="Swarnima Bhandari" userId="S::ffh2562@autuni.ac.nz::3d5fc624-66d4-4aaa-ab78-c7735cf73cf1" providerId="AD" clId="Web-{68196657-ACE5-4E26-A521-F629B4583980}" dt="2023-10-12T02:43:32.824" v="83"/>
          <ac:spMkLst>
            <pc:docMk/>
            <pc:sldMk cId="1863711417" sldId="676"/>
            <ac:spMk id="3" creationId="{148C7550-3A97-3EF2-60C4-DC2B5719CAE5}"/>
          </ac:spMkLst>
        </pc:spChg>
        <pc:graphicFrameChg chg="add mod ord modGraphic">
          <ac:chgData name="Swarnima Bhandari" userId="S::ffh2562@autuni.ac.nz::3d5fc624-66d4-4aaa-ab78-c7735cf73cf1" providerId="AD" clId="Web-{68196657-ACE5-4E26-A521-F629B4583980}" dt="2023-10-12T02:43:49.152" v="88"/>
          <ac:graphicFrameMkLst>
            <pc:docMk/>
            <pc:sldMk cId="1863711417" sldId="676"/>
            <ac:graphicFrameMk id="6" creationId="{587D42EF-29E2-6912-90AF-8C6F032990AA}"/>
          </ac:graphicFrameMkLst>
        </pc:graphicFrameChg>
        <pc:picChg chg="add del mod ord">
          <ac:chgData name="Swarnima Bhandari" userId="S::ffh2562@autuni.ac.nz::3d5fc624-66d4-4aaa-ab78-c7735cf73cf1" providerId="AD" clId="Web-{68196657-ACE5-4E26-A521-F629B4583980}" dt="2023-10-12T02:40:46.146" v="4"/>
          <ac:picMkLst>
            <pc:docMk/>
            <pc:sldMk cId="1863711417" sldId="676"/>
            <ac:picMk id="4" creationId="{CB881181-F4C6-4F16-3494-2A9F32CBFEBF}"/>
          </ac:picMkLst>
        </pc:picChg>
      </pc:sldChg>
      <pc:sldChg chg="modSp new">
        <pc:chgData name="Swarnima Bhandari" userId="S::ffh2562@autuni.ac.nz::3d5fc624-66d4-4aaa-ab78-c7735cf73cf1" providerId="AD" clId="Web-{68196657-ACE5-4E26-A521-F629B4583980}" dt="2023-10-12T02:42:44.166" v="74" actId="20577"/>
        <pc:sldMkLst>
          <pc:docMk/>
          <pc:sldMk cId="3885148478" sldId="677"/>
        </pc:sldMkLst>
        <pc:spChg chg="mod">
          <ac:chgData name="Swarnima Bhandari" userId="S::ffh2562@autuni.ac.nz::3d5fc624-66d4-4aaa-ab78-c7735cf73cf1" providerId="AD" clId="Web-{68196657-ACE5-4E26-A521-F629B4583980}" dt="2023-10-12T02:42:44.166" v="74" actId="20577"/>
          <ac:spMkLst>
            <pc:docMk/>
            <pc:sldMk cId="3885148478" sldId="677"/>
            <ac:spMk id="2" creationId="{7DE103FA-C83E-CF92-3FB4-4214B89B27F1}"/>
          </ac:spMkLst>
        </pc:spChg>
      </pc:sldChg>
      <pc:sldChg chg="addSp delSp modSp new">
        <pc:chgData name="Swarnima Bhandari" userId="S::ffh2562@autuni.ac.nz::3d5fc624-66d4-4aaa-ab78-c7735cf73cf1" providerId="AD" clId="Web-{68196657-ACE5-4E26-A521-F629B4583980}" dt="2023-10-12T02:45:14.014" v="108" actId="20577"/>
        <pc:sldMkLst>
          <pc:docMk/>
          <pc:sldMk cId="47034857" sldId="679"/>
        </pc:sldMkLst>
        <pc:spChg chg="add del mod">
          <ac:chgData name="Swarnima Bhandari" userId="S::ffh2562@autuni.ac.nz::3d5fc624-66d4-4aaa-ab78-c7735cf73cf1" providerId="AD" clId="Web-{68196657-ACE5-4E26-A521-F629B4583980}" dt="2023-10-12T02:45:14.014" v="108" actId="20577"/>
          <ac:spMkLst>
            <pc:docMk/>
            <pc:sldMk cId="47034857" sldId="679"/>
            <ac:spMk id="2" creationId="{767235D5-6090-C378-4937-0138F50B0455}"/>
          </ac:spMkLst>
        </pc:spChg>
        <pc:spChg chg="add del">
          <ac:chgData name="Swarnima Bhandari" userId="S::ffh2562@autuni.ac.nz::3d5fc624-66d4-4aaa-ab78-c7735cf73cf1" providerId="AD" clId="Web-{68196657-ACE5-4E26-A521-F629B4583980}" dt="2023-10-12T02:44:26.216" v="93"/>
          <ac:spMkLst>
            <pc:docMk/>
            <pc:sldMk cId="47034857" sldId="679"/>
            <ac:spMk id="3" creationId="{9E402F73-FA50-3B94-7C40-1FAEE1618128}"/>
          </ac:spMkLst>
        </pc:spChg>
        <pc:graphicFrameChg chg="add del mod ord modGraphic">
          <ac:chgData name="Swarnima Bhandari" userId="S::ffh2562@autuni.ac.nz::3d5fc624-66d4-4aaa-ab78-c7735cf73cf1" providerId="AD" clId="Web-{68196657-ACE5-4E26-A521-F629B4583980}" dt="2023-10-12T02:43:12.979" v="77"/>
          <ac:graphicFrameMkLst>
            <pc:docMk/>
            <pc:sldMk cId="47034857" sldId="679"/>
            <ac:graphicFrameMk id="5" creationId="{14FE5385-CD0F-C475-900F-8A37921BD293}"/>
          </ac:graphicFrameMkLst>
        </pc:graphicFrameChg>
        <pc:graphicFrameChg chg="add del mod ord modGraphic">
          <ac:chgData name="Swarnima Bhandari" userId="S::ffh2562@autuni.ac.nz::3d5fc624-66d4-4aaa-ab78-c7735cf73cf1" providerId="AD" clId="Web-{68196657-ACE5-4E26-A521-F629B4583980}" dt="2023-10-12T02:44:06.512" v="90"/>
          <ac:graphicFrameMkLst>
            <pc:docMk/>
            <pc:sldMk cId="47034857" sldId="679"/>
            <ac:graphicFrameMk id="7" creationId="{23C7459F-8874-2590-A8EA-730D293D32A6}"/>
          </ac:graphicFrameMkLst>
        </pc:graphicFrameChg>
        <pc:picChg chg="add mod ord">
          <ac:chgData name="Swarnima Bhandari" userId="S::ffh2562@autuni.ac.nz::3d5fc624-66d4-4aaa-ab78-c7735cf73cf1" providerId="AD" clId="Web-{68196657-ACE5-4E26-A521-F629B4583980}" dt="2023-10-12T02:44:26.216" v="93"/>
          <ac:picMkLst>
            <pc:docMk/>
            <pc:sldMk cId="47034857" sldId="679"/>
            <ac:picMk id="8" creationId="{1C99EA03-9BA9-BFFE-91AC-B13ACE4D5501}"/>
          </ac:picMkLst>
        </pc:picChg>
        <pc:picChg chg="add mod">
          <ac:chgData name="Swarnima Bhandari" userId="S::ffh2562@autuni.ac.nz::3d5fc624-66d4-4aaa-ab78-c7735cf73cf1" providerId="AD" clId="Web-{68196657-ACE5-4E26-A521-F629B4583980}" dt="2023-10-12T02:44:36.826" v="94"/>
          <ac:picMkLst>
            <pc:docMk/>
            <pc:sldMk cId="47034857" sldId="679"/>
            <ac:picMk id="9" creationId="{C6461C5B-A929-37B1-DB42-B07C04709E54}"/>
          </ac:picMkLst>
        </pc:picChg>
      </pc:sldChg>
      <pc:sldChg chg="addSp delSp modSp new">
        <pc:chgData name="Swarnima Bhandari" userId="S::ffh2562@autuni.ac.nz::3d5fc624-66d4-4aaa-ab78-c7735cf73cf1" providerId="AD" clId="Web-{68196657-ACE5-4E26-A521-F629B4583980}" dt="2023-10-12T02:50:48.431" v="263" actId="20577"/>
        <pc:sldMkLst>
          <pc:docMk/>
          <pc:sldMk cId="842297646" sldId="680"/>
        </pc:sldMkLst>
        <pc:spChg chg="del mod">
          <ac:chgData name="Swarnima Bhandari" userId="S::ffh2562@autuni.ac.nz::3d5fc624-66d4-4aaa-ab78-c7735cf73cf1" providerId="AD" clId="Web-{68196657-ACE5-4E26-A521-F629B4583980}" dt="2023-10-12T02:45:28.937" v="114"/>
          <ac:spMkLst>
            <pc:docMk/>
            <pc:sldMk cId="842297646" sldId="680"/>
            <ac:spMk id="2" creationId="{26350BA8-2BF1-A93B-7AD7-CB82C847A068}"/>
          </ac:spMkLst>
        </pc:spChg>
        <pc:spChg chg="del">
          <ac:chgData name="Swarnima Bhandari" userId="S::ffh2562@autuni.ac.nz::3d5fc624-66d4-4aaa-ab78-c7735cf73cf1" providerId="AD" clId="Web-{68196657-ACE5-4E26-A521-F629B4583980}" dt="2023-10-12T02:45:31.359" v="115"/>
          <ac:spMkLst>
            <pc:docMk/>
            <pc:sldMk cId="842297646" sldId="680"/>
            <ac:spMk id="3" creationId="{D876AC75-F187-C940-CC47-5ECEBB8B5E07}"/>
          </ac:spMkLst>
        </pc:spChg>
        <pc:spChg chg="add del mod">
          <ac:chgData name="Swarnima Bhandari" userId="S::ffh2562@autuni.ac.nz::3d5fc624-66d4-4aaa-ab78-c7735cf73cf1" providerId="AD" clId="Web-{68196657-ACE5-4E26-A521-F629B4583980}" dt="2023-10-12T02:46:01.063" v="124"/>
          <ac:spMkLst>
            <pc:docMk/>
            <pc:sldMk cId="842297646" sldId="680"/>
            <ac:spMk id="5" creationId="{B10905F6-EE94-160A-F571-6D692660546A}"/>
          </ac:spMkLst>
        </pc:spChg>
        <pc:spChg chg="add del mod">
          <ac:chgData name="Swarnima Bhandari" userId="S::ffh2562@autuni.ac.nz::3d5fc624-66d4-4aaa-ab78-c7735cf73cf1" providerId="AD" clId="Web-{68196657-ACE5-4E26-A521-F629B4583980}" dt="2023-10-12T02:47:12.830" v="143"/>
          <ac:spMkLst>
            <pc:docMk/>
            <pc:sldMk cId="842297646" sldId="680"/>
            <ac:spMk id="9" creationId="{D1791745-FA24-0373-74B8-98F9006965E6}"/>
          </ac:spMkLst>
        </pc:spChg>
        <pc:spChg chg="add del mod">
          <ac:chgData name="Swarnima Bhandari" userId="S::ffh2562@autuni.ac.nz::3d5fc624-66d4-4aaa-ab78-c7735cf73cf1" providerId="AD" clId="Web-{68196657-ACE5-4E26-A521-F629B4583980}" dt="2023-10-12T02:50:13.211" v="195"/>
          <ac:spMkLst>
            <pc:docMk/>
            <pc:sldMk cId="842297646" sldId="680"/>
            <ac:spMk id="20" creationId="{CE05A873-3C29-7842-5A64-7D24C6B79362}"/>
          </ac:spMkLst>
        </pc:spChg>
        <pc:spChg chg="add mod">
          <ac:chgData name="Swarnima Bhandari" userId="S::ffh2562@autuni.ac.nz::3d5fc624-66d4-4aaa-ab78-c7735cf73cf1" providerId="AD" clId="Web-{68196657-ACE5-4E26-A521-F629B4583980}" dt="2023-10-12T02:50:48.431" v="263" actId="20577"/>
          <ac:spMkLst>
            <pc:docMk/>
            <pc:sldMk cId="842297646" sldId="680"/>
            <ac:spMk id="21" creationId="{E40F0305-73A9-6C19-2910-79FCEEC6AA44}"/>
          </ac:spMkLst>
        </pc:spChg>
        <pc:graphicFrameChg chg="add mod modGraphic">
          <ac:chgData name="Swarnima Bhandari" userId="S::ffh2562@autuni.ac.nz::3d5fc624-66d4-4aaa-ab78-c7735cf73cf1" providerId="AD" clId="Web-{68196657-ACE5-4E26-A521-F629B4583980}" dt="2023-10-12T02:46:23.548" v="130"/>
          <ac:graphicFrameMkLst>
            <pc:docMk/>
            <pc:sldMk cId="842297646" sldId="680"/>
            <ac:graphicFrameMk id="7" creationId="{EF61E5C3-1E6E-0FCD-A2CD-1A1A4597B6F9}"/>
          </ac:graphicFrameMkLst>
        </pc:graphicFrameChg>
        <pc:graphicFrameChg chg="add mod modGraphic">
          <ac:chgData name="Swarnima Bhandari" userId="S::ffh2562@autuni.ac.nz::3d5fc624-66d4-4aaa-ab78-c7735cf73cf1" providerId="AD" clId="Web-{68196657-ACE5-4E26-A521-F629B4583980}" dt="2023-10-12T02:47:37.237" v="149"/>
          <ac:graphicFrameMkLst>
            <pc:docMk/>
            <pc:sldMk cId="842297646" sldId="680"/>
            <ac:graphicFrameMk id="11" creationId="{7AF79EFF-D499-5714-F03B-D162EB23C1AF}"/>
          </ac:graphicFrameMkLst>
        </pc:graphicFrameChg>
        <pc:graphicFrameChg chg="add mod modGraphic">
          <ac:chgData name="Swarnima Bhandari" userId="S::ffh2562@autuni.ac.nz::3d5fc624-66d4-4aaa-ab78-c7735cf73cf1" providerId="AD" clId="Web-{68196657-ACE5-4E26-A521-F629B4583980}" dt="2023-10-12T02:48:46.021" v="168"/>
          <ac:graphicFrameMkLst>
            <pc:docMk/>
            <pc:sldMk cId="842297646" sldId="680"/>
            <ac:graphicFrameMk id="16" creationId="{62BD891F-179C-4C5F-3286-54DBD5F04CE5}"/>
          </ac:graphicFrameMkLst>
        </pc:graphicFrameChg>
        <pc:graphicFrameChg chg="add mod modGraphic">
          <ac:chgData name="Swarnima Bhandari" userId="S::ffh2562@autuni.ac.nz::3d5fc624-66d4-4aaa-ab78-c7735cf73cf1" providerId="AD" clId="Web-{68196657-ACE5-4E26-A521-F629B4583980}" dt="2023-10-12T02:49:39.288" v="181"/>
          <ac:graphicFrameMkLst>
            <pc:docMk/>
            <pc:sldMk cId="842297646" sldId="680"/>
            <ac:graphicFrameMk id="19" creationId="{C8E30DB6-FEF7-03D6-4A4E-F963A94DB00E}"/>
          </ac:graphicFrameMkLst>
        </pc:graphicFrameChg>
        <pc:picChg chg="add mod">
          <ac:chgData name="Swarnima Bhandari" userId="S::ffh2562@autuni.ac.nz::3d5fc624-66d4-4aaa-ab78-c7735cf73cf1" providerId="AD" clId="Web-{68196657-ACE5-4E26-A521-F629B4583980}" dt="2023-10-12T02:46:31.610" v="133" actId="1076"/>
          <ac:picMkLst>
            <pc:docMk/>
            <pc:sldMk cId="842297646" sldId="680"/>
            <ac:picMk id="4" creationId="{3AE22050-2682-9E4A-22A8-E7E205FB7954}"/>
          </ac:picMkLst>
        </pc:picChg>
        <pc:picChg chg="add mod">
          <ac:chgData name="Swarnima Bhandari" userId="S::ffh2562@autuni.ac.nz::3d5fc624-66d4-4aaa-ab78-c7735cf73cf1" providerId="AD" clId="Web-{68196657-ACE5-4E26-A521-F629B4583980}" dt="2023-10-12T02:47:03.346" v="139" actId="14100"/>
          <ac:picMkLst>
            <pc:docMk/>
            <pc:sldMk cId="842297646" sldId="680"/>
            <ac:picMk id="8" creationId="{2A43272C-3F9E-53A0-DEC8-F749E1F93266}"/>
          </ac:picMkLst>
        </pc:picChg>
        <pc:picChg chg="add mod">
          <ac:chgData name="Swarnima Bhandari" userId="S::ffh2562@autuni.ac.nz::3d5fc624-66d4-4aaa-ab78-c7735cf73cf1" providerId="AD" clId="Web-{68196657-ACE5-4E26-A521-F629B4583980}" dt="2023-10-12T02:48:09.676" v="156" actId="14100"/>
          <ac:picMkLst>
            <pc:docMk/>
            <pc:sldMk cId="842297646" sldId="680"/>
            <ac:picMk id="12" creationId="{F4E1FDEB-9E7E-B83C-DCBC-53FEAF5339D9}"/>
          </ac:picMkLst>
        </pc:picChg>
        <pc:picChg chg="add del mod">
          <ac:chgData name="Swarnima Bhandari" userId="S::ffh2562@autuni.ac.nz::3d5fc624-66d4-4aaa-ab78-c7735cf73cf1" providerId="AD" clId="Web-{68196657-ACE5-4E26-A521-F629B4583980}" dt="2023-10-12T02:48:16.411" v="158"/>
          <ac:picMkLst>
            <pc:docMk/>
            <pc:sldMk cId="842297646" sldId="680"/>
            <ac:picMk id="13" creationId="{4F3C1ED0-A986-27FC-39CF-ED2CDAB46FA1}"/>
          </ac:picMkLst>
        </pc:picChg>
        <pc:picChg chg="add del mod">
          <ac:chgData name="Swarnima Bhandari" userId="S::ffh2562@autuni.ac.nz::3d5fc624-66d4-4aaa-ab78-c7735cf73cf1" providerId="AD" clId="Web-{68196657-ACE5-4E26-A521-F629B4583980}" dt="2023-10-12T02:48:22.520" v="160"/>
          <ac:picMkLst>
            <pc:docMk/>
            <pc:sldMk cId="842297646" sldId="680"/>
            <ac:picMk id="14" creationId="{4D3EF307-9E3F-2E21-78D0-BA77CE055E30}"/>
          </ac:picMkLst>
        </pc:picChg>
        <pc:picChg chg="add mod">
          <ac:chgData name="Swarnima Bhandari" userId="S::ffh2562@autuni.ac.nz::3d5fc624-66d4-4aaa-ab78-c7735cf73cf1" providerId="AD" clId="Web-{68196657-ACE5-4E26-A521-F629B4583980}" dt="2023-10-12T02:49:09.647" v="175" actId="14100"/>
          <ac:picMkLst>
            <pc:docMk/>
            <pc:sldMk cId="842297646" sldId="680"/>
            <ac:picMk id="17" creationId="{7E88C9CB-F72E-6AE8-184D-5A42567B45D1}"/>
          </ac:picMkLst>
        </pc:picChg>
      </pc:sldChg>
      <pc:sldChg chg="addSp delSp modSp new">
        <pc:chgData name="Swarnima Bhandari" userId="S::ffh2562@autuni.ac.nz::3d5fc624-66d4-4aaa-ab78-c7735cf73cf1" providerId="AD" clId="Web-{68196657-ACE5-4E26-A521-F629B4583980}" dt="2023-10-12T02:54:28" v="315"/>
        <pc:sldMkLst>
          <pc:docMk/>
          <pc:sldMk cId="3380117525" sldId="681"/>
        </pc:sldMkLst>
        <pc:spChg chg="mod">
          <ac:chgData name="Swarnima Bhandari" userId="S::ffh2562@autuni.ac.nz::3d5fc624-66d4-4aaa-ab78-c7735cf73cf1" providerId="AD" clId="Web-{68196657-ACE5-4E26-A521-F629B4583980}" dt="2023-10-12T02:51:34.011" v="299" actId="20577"/>
          <ac:spMkLst>
            <pc:docMk/>
            <pc:sldMk cId="3380117525" sldId="681"/>
            <ac:spMk id="2" creationId="{1AC02B02-2789-FBEB-BBF4-3172D48C6970}"/>
          </ac:spMkLst>
        </pc:spChg>
        <pc:spChg chg="del mod">
          <ac:chgData name="Swarnima Bhandari" userId="S::ffh2562@autuni.ac.nz::3d5fc624-66d4-4aaa-ab78-c7735cf73cf1" providerId="AD" clId="Web-{68196657-ACE5-4E26-A521-F629B4583980}" dt="2023-10-12T02:54:28" v="315"/>
          <ac:spMkLst>
            <pc:docMk/>
            <pc:sldMk cId="3380117525" sldId="681"/>
            <ac:spMk id="3" creationId="{29BAD5EA-4FB6-077F-2A8C-2C624137229B}"/>
          </ac:spMkLst>
        </pc:spChg>
        <pc:graphicFrameChg chg="add mod ord modGraphic">
          <ac:chgData name="Swarnima Bhandari" userId="S::ffh2562@autuni.ac.nz::3d5fc624-66d4-4aaa-ab78-c7735cf73cf1" providerId="AD" clId="Web-{68196657-ACE5-4E26-A521-F629B4583980}" dt="2023-10-12T02:54:28" v="315"/>
          <ac:graphicFrameMkLst>
            <pc:docMk/>
            <pc:sldMk cId="3380117525" sldId="681"/>
            <ac:graphicFrameMk id="5" creationId="{088A965F-1AB9-E80D-17F6-1434276B801B}"/>
          </ac:graphicFrameMkLst>
        </pc:graphicFrameChg>
      </pc:sldChg>
    </pc:docChg>
  </pc:docChgLst>
  <pc:docChgLst>
    <pc:chgData name="Wendy Wang" userId="a61897cc-80be-4e26-bbf3-eb73d63c5a71" providerId="ADAL" clId="{161BD20A-64FD-480D-902C-C70A815F3773}"/>
    <pc:docChg chg="undo custSel addSld delSld modSld sldOrd modSection">
      <pc:chgData name="Wendy Wang" userId="a61897cc-80be-4e26-bbf3-eb73d63c5a71" providerId="ADAL" clId="{161BD20A-64FD-480D-902C-C70A815F3773}" dt="2023-10-12T21:49:52.702" v="5118" actId="47"/>
      <pc:docMkLst>
        <pc:docMk/>
      </pc:docMkLst>
      <pc:sldChg chg="modSp mod">
        <pc:chgData name="Wendy Wang" userId="a61897cc-80be-4e26-bbf3-eb73d63c5a71" providerId="ADAL" clId="{161BD20A-64FD-480D-902C-C70A815F3773}" dt="2023-10-12T05:32:38.724" v="717" actId="20577"/>
        <pc:sldMkLst>
          <pc:docMk/>
          <pc:sldMk cId="3322661671" sldId="298"/>
        </pc:sldMkLst>
        <pc:spChg chg="mod">
          <ac:chgData name="Wendy Wang" userId="a61897cc-80be-4e26-bbf3-eb73d63c5a71" providerId="ADAL" clId="{161BD20A-64FD-480D-902C-C70A815F3773}" dt="2023-10-12T05:32:38.724" v="717" actId="20577"/>
          <ac:spMkLst>
            <pc:docMk/>
            <pc:sldMk cId="3322661671" sldId="298"/>
            <ac:spMk id="120" creationId="{F4BE59FC-027E-CA30-CB45-475A4FE35315}"/>
          </ac:spMkLst>
        </pc:spChg>
      </pc:sldChg>
      <pc:sldChg chg="addSp delSp modSp mod">
        <pc:chgData name="Wendy Wang" userId="a61897cc-80be-4e26-bbf3-eb73d63c5a71" providerId="ADAL" clId="{161BD20A-64FD-480D-902C-C70A815F3773}" dt="2023-10-12T10:39:00.655" v="4555" actId="478"/>
        <pc:sldMkLst>
          <pc:docMk/>
          <pc:sldMk cId="1236472414" sldId="303"/>
        </pc:sldMkLst>
        <pc:spChg chg="add mod">
          <ac:chgData name="Wendy Wang" userId="a61897cc-80be-4e26-bbf3-eb73d63c5a71" providerId="ADAL" clId="{161BD20A-64FD-480D-902C-C70A815F3773}" dt="2023-10-12T10:38:59.400" v="4554"/>
          <ac:spMkLst>
            <pc:docMk/>
            <pc:sldMk cId="1236472414" sldId="303"/>
            <ac:spMk id="19" creationId="{0BE1BDB3-BFB2-0AD9-CB4B-7E7281F12CC7}"/>
          </ac:spMkLst>
        </pc:spChg>
        <pc:spChg chg="del">
          <ac:chgData name="Wendy Wang" userId="a61897cc-80be-4e26-bbf3-eb73d63c5a71" providerId="ADAL" clId="{161BD20A-64FD-480D-902C-C70A815F3773}" dt="2023-10-12T10:39:00.655" v="4555" actId="478"/>
          <ac:spMkLst>
            <pc:docMk/>
            <pc:sldMk cId="1236472414" sldId="303"/>
            <ac:spMk id="22" creationId="{94120730-454D-858A-A1F5-89DFE3366B19}"/>
          </ac:spMkLst>
        </pc:spChg>
      </pc:sldChg>
      <pc:sldChg chg="addSp delSp modSp mod">
        <pc:chgData name="Wendy Wang" userId="a61897cc-80be-4e26-bbf3-eb73d63c5a71" providerId="ADAL" clId="{161BD20A-64FD-480D-902C-C70A815F3773}" dt="2023-10-12T11:00:33.896" v="4639" actId="1076"/>
        <pc:sldMkLst>
          <pc:docMk/>
          <pc:sldMk cId="179658523" sldId="304"/>
        </pc:sldMkLst>
        <pc:spChg chg="add mod">
          <ac:chgData name="Wendy Wang" userId="a61897cc-80be-4e26-bbf3-eb73d63c5a71" providerId="ADAL" clId="{161BD20A-64FD-480D-902C-C70A815F3773}" dt="2023-10-12T10:39:22.783" v="4564" actId="1076"/>
          <ac:spMkLst>
            <pc:docMk/>
            <pc:sldMk cId="179658523" sldId="304"/>
            <ac:spMk id="3" creationId="{77DAFCD6-9C36-8167-06D4-0B931B2312B5}"/>
          </ac:spMkLst>
        </pc:spChg>
        <pc:spChg chg="mod">
          <ac:chgData name="Wendy Wang" userId="a61897cc-80be-4e26-bbf3-eb73d63c5a71" providerId="ADAL" clId="{161BD20A-64FD-480D-902C-C70A815F3773}" dt="2023-10-11T23:24:50.580" v="74" actId="20577"/>
          <ac:spMkLst>
            <pc:docMk/>
            <pc:sldMk cId="179658523" sldId="304"/>
            <ac:spMk id="20" creationId="{39CA140B-4DF0-4F9F-CB79-AC96CF1E6940}"/>
          </ac:spMkLst>
        </pc:spChg>
        <pc:spChg chg="add del mod">
          <ac:chgData name="Wendy Wang" userId="a61897cc-80be-4e26-bbf3-eb73d63c5a71" providerId="ADAL" clId="{161BD20A-64FD-480D-902C-C70A815F3773}" dt="2023-10-12T10:39:42.454" v="4569"/>
          <ac:spMkLst>
            <pc:docMk/>
            <pc:sldMk cId="179658523" sldId="304"/>
            <ac:spMk id="21" creationId="{7BF339C1-E789-D3D7-ED45-EA8784DDDA57}"/>
          </ac:spMkLst>
        </pc:spChg>
        <pc:spChg chg="add mod">
          <ac:chgData name="Wendy Wang" userId="a61897cc-80be-4e26-bbf3-eb73d63c5a71" providerId="ADAL" clId="{161BD20A-64FD-480D-902C-C70A815F3773}" dt="2023-10-12T10:40:54.607" v="4595" actId="571"/>
          <ac:spMkLst>
            <pc:docMk/>
            <pc:sldMk cId="179658523" sldId="304"/>
            <ac:spMk id="22" creationId="{3BCD48AB-85B6-70DC-3C6F-ADCDF00C8C5F}"/>
          </ac:spMkLst>
        </pc:spChg>
        <pc:spChg chg="mod">
          <ac:chgData name="Wendy Wang" userId="a61897cc-80be-4e26-bbf3-eb73d63c5a71" providerId="ADAL" clId="{161BD20A-64FD-480D-902C-C70A815F3773}" dt="2023-10-12T10:41:24.439" v="4601" actId="1035"/>
          <ac:spMkLst>
            <pc:docMk/>
            <pc:sldMk cId="179658523" sldId="304"/>
            <ac:spMk id="25" creationId="{56E7ECE2-594D-0472-3BBB-015D3C88629E}"/>
          </ac:spMkLst>
        </pc:spChg>
        <pc:spChg chg="add mod">
          <ac:chgData name="Wendy Wang" userId="a61897cc-80be-4e26-bbf3-eb73d63c5a71" providerId="ADAL" clId="{161BD20A-64FD-480D-902C-C70A815F3773}" dt="2023-10-12T10:41:47.375" v="4605" actId="2085"/>
          <ac:spMkLst>
            <pc:docMk/>
            <pc:sldMk cId="179658523" sldId="304"/>
            <ac:spMk id="26" creationId="{FEE5B19C-CA0B-AE4D-8873-A6D78F06EB25}"/>
          </ac:spMkLst>
        </pc:spChg>
        <pc:spChg chg="del">
          <ac:chgData name="Wendy Wang" userId="a61897cc-80be-4e26-bbf3-eb73d63c5a71" providerId="ADAL" clId="{161BD20A-64FD-480D-902C-C70A815F3773}" dt="2023-10-12T10:39:20.411" v="4563" actId="478"/>
          <ac:spMkLst>
            <pc:docMk/>
            <pc:sldMk cId="179658523" sldId="304"/>
            <ac:spMk id="47" creationId="{C28E704B-5A6D-708B-D57F-DB08C779A26E}"/>
          </ac:spMkLst>
        </pc:spChg>
        <pc:spChg chg="mod">
          <ac:chgData name="Wendy Wang" userId="a61897cc-80be-4e26-bbf3-eb73d63c5a71" providerId="ADAL" clId="{161BD20A-64FD-480D-902C-C70A815F3773}" dt="2023-10-12T10:42:10.052" v="4611" actId="1076"/>
          <ac:spMkLst>
            <pc:docMk/>
            <pc:sldMk cId="179658523" sldId="304"/>
            <ac:spMk id="83" creationId="{C48A5BCB-5D21-ECD3-3B38-A2D694D3045F}"/>
          </ac:spMkLst>
        </pc:spChg>
        <pc:grpChg chg="mod ord">
          <ac:chgData name="Wendy Wang" userId="a61897cc-80be-4e26-bbf3-eb73d63c5a71" providerId="ADAL" clId="{161BD20A-64FD-480D-902C-C70A815F3773}" dt="2023-10-12T11:00:33.896" v="4639" actId="1076"/>
          <ac:grpSpMkLst>
            <pc:docMk/>
            <pc:sldMk cId="179658523" sldId="304"/>
            <ac:grpSpMk id="4" creationId="{0C0AFC37-B16E-9C4A-43B8-DC099AEBF765}"/>
          </ac:grpSpMkLst>
        </pc:grpChg>
      </pc:sldChg>
      <pc:sldChg chg="addSp modSp mod">
        <pc:chgData name="Wendy Wang" userId="a61897cc-80be-4e26-bbf3-eb73d63c5a71" providerId="ADAL" clId="{161BD20A-64FD-480D-902C-C70A815F3773}" dt="2023-10-12T10:42:37.823" v="4620" actId="1076"/>
        <pc:sldMkLst>
          <pc:docMk/>
          <pc:sldMk cId="2647336687" sldId="306"/>
        </pc:sldMkLst>
        <pc:spChg chg="add mod">
          <ac:chgData name="Wendy Wang" userId="a61897cc-80be-4e26-bbf3-eb73d63c5a71" providerId="ADAL" clId="{161BD20A-64FD-480D-902C-C70A815F3773}" dt="2023-10-12T10:42:37.823" v="4620" actId="1076"/>
          <ac:spMkLst>
            <pc:docMk/>
            <pc:sldMk cId="2647336687" sldId="306"/>
            <ac:spMk id="2" creationId="{D7CE92E9-647C-8951-B471-54091A20C74D}"/>
          </ac:spMkLst>
        </pc:spChg>
        <pc:spChg chg="mod">
          <ac:chgData name="Wendy Wang" userId="a61897cc-80be-4e26-bbf3-eb73d63c5a71" providerId="ADAL" clId="{161BD20A-64FD-480D-902C-C70A815F3773}" dt="2023-10-12T10:37:53.092" v="4541" actId="1076"/>
          <ac:spMkLst>
            <pc:docMk/>
            <pc:sldMk cId="2647336687" sldId="306"/>
            <ac:spMk id="5" creationId="{E0E3430F-5AAB-D05A-11B7-4F19423EC002}"/>
          </ac:spMkLst>
        </pc:spChg>
        <pc:spChg chg="mod">
          <ac:chgData name="Wendy Wang" userId="a61897cc-80be-4e26-bbf3-eb73d63c5a71" providerId="ADAL" clId="{161BD20A-64FD-480D-902C-C70A815F3773}" dt="2023-10-12T10:38:09.613" v="4544" actId="207"/>
          <ac:spMkLst>
            <pc:docMk/>
            <pc:sldMk cId="2647336687" sldId="306"/>
            <ac:spMk id="14" creationId="{590846BB-29CD-15EC-8A55-BEDC56429325}"/>
          </ac:spMkLst>
        </pc:spChg>
        <pc:spChg chg="mod">
          <ac:chgData name="Wendy Wang" userId="a61897cc-80be-4e26-bbf3-eb73d63c5a71" providerId="ADAL" clId="{161BD20A-64FD-480D-902C-C70A815F3773}" dt="2023-10-12T10:38:09.613" v="4544" actId="207"/>
          <ac:spMkLst>
            <pc:docMk/>
            <pc:sldMk cId="2647336687" sldId="306"/>
            <ac:spMk id="15" creationId="{1564B85C-B56F-B5A9-EB88-39A665281D5D}"/>
          </ac:spMkLst>
        </pc:spChg>
        <pc:spChg chg="mod">
          <ac:chgData name="Wendy Wang" userId="a61897cc-80be-4e26-bbf3-eb73d63c5a71" providerId="ADAL" clId="{161BD20A-64FD-480D-902C-C70A815F3773}" dt="2023-10-12T07:24:41.066" v="2831" actId="20577"/>
          <ac:spMkLst>
            <pc:docMk/>
            <pc:sldMk cId="2647336687" sldId="306"/>
            <ac:spMk id="16" creationId="{A22CEE6E-F2C2-6E95-F86C-FE001F6131E9}"/>
          </ac:spMkLst>
        </pc:spChg>
        <pc:spChg chg="mod">
          <ac:chgData name="Wendy Wang" userId="a61897cc-80be-4e26-bbf3-eb73d63c5a71" providerId="ADAL" clId="{161BD20A-64FD-480D-902C-C70A815F3773}" dt="2023-10-12T10:38:09.613" v="4544" actId="207"/>
          <ac:spMkLst>
            <pc:docMk/>
            <pc:sldMk cId="2647336687" sldId="306"/>
            <ac:spMk id="35" creationId="{84F43A30-B3A7-E6F1-142E-1BCAB0A6587A}"/>
          </ac:spMkLst>
        </pc:spChg>
      </pc:sldChg>
      <pc:sldChg chg="addSp delSp modSp mod">
        <pc:chgData name="Wendy Wang" userId="a61897cc-80be-4e26-bbf3-eb73d63c5a71" providerId="ADAL" clId="{161BD20A-64FD-480D-902C-C70A815F3773}" dt="2023-10-11T23:18:59.363" v="8" actId="478"/>
        <pc:sldMkLst>
          <pc:docMk/>
          <pc:sldMk cId="459386621" sldId="308"/>
        </pc:sldMkLst>
        <pc:spChg chg="add del mod ord">
          <ac:chgData name="Wendy Wang" userId="a61897cc-80be-4e26-bbf3-eb73d63c5a71" providerId="ADAL" clId="{161BD20A-64FD-480D-902C-C70A815F3773}" dt="2023-10-11T23:18:59.363" v="8" actId="478"/>
          <ac:spMkLst>
            <pc:docMk/>
            <pc:sldMk cId="459386621" sldId="308"/>
            <ac:spMk id="2" creationId="{1000137F-A5D3-C7A8-B089-728451A8D5C0}"/>
          </ac:spMkLst>
        </pc:spChg>
        <pc:spChg chg="mod">
          <ac:chgData name="Wendy Wang" userId="a61897cc-80be-4e26-bbf3-eb73d63c5a71" providerId="ADAL" clId="{161BD20A-64FD-480D-902C-C70A815F3773}" dt="2023-10-11T23:18:46.942" v="3" actId="14100"/>
          <ac:spMkLst>
            <pc:docMk/>
            <pc:sldMk cId="459386621" sldId="308"/>
            <ac:spMk id="8" creationId="{CF42A814-70E7-2890-40E2-335D03EE5764}"/>
          </ac:spMkLst>
        </pc:spChg>
        <pc:picChg chg="mod">
          <ac:chgData name="Wendy Wang" userId="a61897cc-80be-4e26-bbf3-eb73d63c5a71" providerId="ADAL" clId="{161BD20A-64FD-480D-902C-C70A815F3773}" dt="2023-10-11T23:18:46.942" v="3" actId="14100"/>
          <ac:picMkLst>
            <pc:docMk/>
            <pc:sldMk cId="459386621" sldId="308"/>
            <ac:picMk id="7" creationId="{85F91571-5124-514D-EBC2-D067E7894A5F}"/>
          </ac:picMkLst>
        </pc:picChg>
      </pc:sldChg>
      <pc:sldChg chg="addSp modSp mod">
        <pc:chgData name="Wendy Wang" userId="a61897cc-80be-4e26-bbf3-eb73d63c5a71" providerId="ADAL" clId="{161BD20A-64FD-480D-902C-C70A815F3773}" dt="2023-10-12T00:48:48.583" v="242" actId="20577"/>
        <pc:sldMkLst>
          <pc:docMk/>
          <pc:sldMk cId="3432577854" sldId="314"/>
        </pc:sldMkLst>
        <pc:spChg chg="add mod">
          <ac:chgData name="Wendy Wang" userId="a61897cc-80be-4e26-bbf3-eb73d63c5a71" providerId="ADAL" clId="{161BD20A-64FD-480D-902C-C70A815F3773}" dt="2023-10-12T00:48:48.583" v="242" actId="20577"/>
          <ac:spMkLst>
            <pc:docMk/>
            <pc:sldMk cId="3432577854" sldId="314"/>
            <ac:spMk id="16" creationId="{03E4EB82-0659-4D07-F4A5-CD3A5D4389CD}"/>
          </ac:spMkLst>
        </pc:spChg>
      </pc:sldChg>
      <pc:sldChg chg="del">
        <pc:chgData name="Wendy Wang" userId="a61897cc-80be-4e26-bbf3-eb73d63c5a71" providerId="ADAL" clId="{161BD20A-64FD-480D-902C-C70A815F3773}" dt="2023-10-12T10:08:22.884" v="4337" actId="47"/>
        <pc:sldMkLst>
          <pc:docMk/>
          <pc:sldMk cId="1055900200" sldId="318"/>
        </pc:sldMkLst>
      </pc:sldChg>
      <pc:sldChg chg="del">
        <pc:chgData name="Wendy Wang" userId="a61897cc-80be-4e26-bbf3-eb73d63c5a71" providerId="ADAL" clId="{161BD20A-64FD-480D-902C-C70A815F3773}" dt="2023-10-12T10:08:20.333" v="4336" actId="47"/>
        <pc:sldMkLst>
          <pc:docMk/>
          <pc:sldMk cId="3965771717" sldId="607"/>
        </pc:sldMkLst>
      </pc:sldChg>
      <pc:sldChg chg="addSp delSp modSp del mod modAnim">
        <pc:chgData name="Wendy Wang" userId="a61897cc-80be-4e26-bbf3-eb73d63c5a71" providerId="ADAL" clId="{161BD20A-64FD-480D-902C-C70A815F3773}" dt="2023-10-12T10:59:50.521" v="4628" actId="47"/>
        <pc:sldMkLst>
          <pc:docMk/>
          <pc:sldMk cId="260532506" sldId="618"/>
        </pc:sldMkLst>
        <pc:spChg chg="mod">
          <ac:chgData name="Wendy Wang" userId="a61897cc-80be-4e26-bbf3-eb73d63c5a71" providerId="ADAL" clId="{161BD20A-64FD-480D-902C-C70A815F3773}" dt="2023-10-12T07:11:28.569" v="2813" actId="164"/>
          <ac:spMkLst>
            <pc:docMk/>
            <pc:sldMk cId="260532506" sldId="618"/>
            <ac:spMk id="2" creationId="{5481A847-5387-2B8F-23FE-0BFBC0F674BA}"/>
          </ac:spMkLst>
        </pc:spChg>
        <pc:spChg chg="add mod">
          <ac:chgData name="Wendy Wang" userId="a61897cc-80be-4e26-bbf3-eb73d63c5a71" providerId="ADAL" clId="{161BD20A-64FD-480D-902C-C70A815F3773}" dt="2023-10-12T10:38:47.507" v="4548"/>
          <ac:spMkLst>
            <pc:docMk/>
            <pc:sldMk cId="260532506" sldId="618"/>
            <ac:spMk id="4" creationId="{7A6164F5-5880-67AB-DE3D-174C992AF416}"/>
          </ac:spMkLst>
        </pc:spChg>
        <pc:spChg chg="del">
          <ac:chgData name="Wendy Wang" userId="a61897cc-80be-4e26-bbf3-eb73d63c5a71" providerId="ADAL" clId="{161BD20A-64FD-480D-902C-C70A815F3773}" dt="2023-10-12T10:38:47.271" v="4547" actId="478"/>
          <ac:spMkLst>
            <pc:docMk/>
            <pc:sldMk cId="260532506" sldId="618"/>
            <ac:spMk id="40" creationId="{F3A01BA4-934A-059C-F184-37D67EDCEE49}"/>
          </ac:spMkLst>
        </pc:spChg>
        <pc:grpChg chg="add mod">
          <ac:chgData name="Wendy Wang" userId="a61897cc-80be-4e26-bbf3-eb73d63c5a71" providerId="ADAL" clId="{161BD20A-64FD-480D-902C-C70A815F3773}" dt="2023-10-12T07:11:28.569" v="2813" actId="164"/>
          <ac:grpSpMkLst>
            <pc:docMk/>
            <pc:sldMk cId="260532506" sldId="618"/>
            <ac:grpSpMk id="3" creationId="{6B704312-DE10-1C4B-0948-2DC611C995EB}"/>
          </ac:grpSpMkLst>
        </pc:grpChg>
        <pc:grpChg chg="mod">
          <ac:chgData name="Wendy Wang" userId="a61897cc-80be-4e26-bbf3-eb73d63c5a71" providerId="ADAL" clId="{161BD20A-64FD-480D-902C-C70A815F3773}" dt="2023-10-12T07:11:28.569" v="2813" actId="164"/>
          <ac:grpSpMkLst>
            <pc:docMk/>
            <pc:sldMk cId="260532506" sldId="618"/>
            <ac:grpSpMk id="36" creationId="{3003B935-6668-CD89-5D4D-73BB663A137A}"/>
          </ac:grpSpMkLst>
        </pc:grpChg>
      </pc:sldChg>
      <pc:sldChg chg="addSp delSp modSp mod addAnim delAnim modAnim">
        <pc:chgData name="Wendy Wang" userId="a61897cc-80be-4e26-bbf3-eb73d63c5a71" providerId="ADAL" clId="{161BD20A-64FD-480D-902C-C70A815F3773}" dt="2023-10-12T05:46:34.666" v="1237" actId="14100"/>
        <pc:sldMkLst>
          <pc:docMk/>
          <pc:sldMk cId="3102139584" sldId="620"/>
        </pc:sldMkLst>
        <pc:spChg chg="mod">
          <ac:chgData name="Wendy Wang" userId="a61897cc-80be-4e26-bbf3-eb73d63c5a71" providerId="ADAL" clId="{161BD20A-64FD-480D-902C-C70A815F3773}" dt="2023-10-12T05:38:25.658" v="782"/>
          <ac:spMkLst>
            <pc:docMk/>
            <pc:sldMk cId="3102139584" sldId="620"/>
            <ac:spMk id="4" creationId="{918259EA-33F3-4D62-CA22-960C1ADDE37D}"/>
          </ac:spMkLst>
        </pc:spChg>
        <pc:spChg chg="mod">
          <ac:chgData name="Wendy Wang" userId="a61897cc-80be-4e26-bbf3-eb73d63c5a71" providerId="ADAL" clId="{161BD20A-64FD-480D-902C-C70A815F3773}" dt="2023-10-12T05:43:48.431" v="1145" actId="1037"/>
          <ac:spMkLst>
            <pc:docMk/>
            <pc:sldMk cId="3102139584" sldId="620"/>
            <ac:spMk id="5" creationId="{177D3EB3-516D-CD1C-C3CB-D925C7572259}"/>
          </ac:spMkLst>
        </pc:spChg>
        <pc:spChg chg="mod">
          <ac:chgData name="Wendy Wang" userId="a61897cc-80be-4e26-bbf3-eb73d63c5a71" providerId="ADAL" clId="{161BD20A-64FD-480D-902C-C70A815F3773}" dt="2023-10-12T05:46:19.293" v="1236" actId="1036"/>
          <ac:spMkLst>
            <pc:docMk/>
            <pc:sldMk cId="3102139584" sldId="620"/>
            <ac:spMk id="7" creationId="{AE6CFFA1-D7F5-7B81-D8D6-390D11C4EC94}"/>
          </ac:spMkLst>
        </pc:spChg>
        <pc:spChg chg="mod">
          <ac:chgData name="Wendy Wang" userId="a61897cc-80be-4e26-bbf3-eb73d63c5a71" providerId="ADAL" clId="{161BD20A-64FD-480D-902C-C70A815F3773}" dt="2023-10-12T05:46:19.293" v="1236" actId="1036"/>
          <ac:spMkLst>
            <pc:docMk/>
            <pc:sldMk cId="3102139584" sldId="620"/>
            <ac:spMk id="8" creationId="{C6EB4455-6727-6DFE-ADCA-1F4052B04807}"/>
          </ac:spMkLst>
        </pc:spChg>
        <pc:spChg chg="mod topLvl">
          <ac:chgData name="Wendy Wang" userId="a61897cc-80be-4e26-bbf3-eb73d63c5a71" providerId="ADAL" clId="{161BD20A-64FD-480D-902C-C70A815F3773}" dt="2023-10-12T05:46:19.293" v="1236" actId="1036"/>
          <ac:spMkLst>
            <pc:docMk/>
            <pc:sldMk cId="3102139584" sldId="620"/>
            <ac:spMk id="13" creationId="{87F5F095-2B1C-6692-10F5-11827B049EB7}"/>
          </ac:spMkLst>
        </pc:spChg>
        <pc:spChg chg="mod topLvl">
          <ac:chgData name="Wendy Wang" userId="a61897cc-80be-4e26-bbf3-eb73d63c5a71" providerId="ADAL" clId="{161BD20A-64FD-480D-902C-C70A815F3773}" dt="2023-10-12T05:46:19.293" v="1236" actId="1036"/>
          <ac:spMkLst>
            <pc:docMk/>
            <pc:sldMk cId="3102139584" sldId="620"/>
            <ac:spMk id="14" creationId="{1186D87A-725F-6B24-B4A9-AE1084C5EB57}"/>
          </ac:spMkLst>
        </pc:spChg>
        <pc:spChg chg="del mod">
          <ac:chgData name="Wendy Wang" userId="a61897cc-80be-4e26-bbf3-eb73d63c5a71" providerId="ADAL" clId="{161BD20A-64FD-480D-902C-C70A815F3773}" dt="2023-10-12T05:33:00.299" v="722" actId="478"/>
          <ac:spMkLst>
            <pc:docMk/>
            <pc:sldMk cId="3102139584" sldId="620"/>
            <ac:spMk id="20" creationId="{4D32BDBC-E751-A5A1-6B05-42DC6C2342FD}"/>
          </ac:spMkLst>
        </pc:spChg>
        <pc:spChg chg="mod">
          <ac:chgData name="Wendy Wang" userId="a61897cc-80be-4e26-bbf3-eb73d63c5a71" providerId="ADAL" clId="{161BD20A-64FD-480D-902C-C70A815F3773}" dt="2023-10-11T23:21:23.550" v="47" actId="1035"/>
          <ac:spMkLst>
            <pc:docMk/>
            <pc:sldMk cId="3102139584" sldId="620"/>
            <ac:spMk id="22" creationId="{BC06E146-D837-600E-D09B-8911E7064042}"/>
          </ac:spMkLst>
        </pc:spChg>
        <pc:spChg chg="mod">
          <ac:chgData name="Wendy Wang" userId="a61897cc-80be-4e26-bbf3-eb73d63c5a71" providerId="ADAL" clId="{161BD20A-64FD-480D-902C-C70A815F3773}" dt="2023-10-12T05:39:25.187" v="817" actId="1076"/>
          <ac:spMkLst>
            <pc:docMk/>
            <pc:sldMk cId="3102139584" sldId="620"/>
            <ac:spMk id="23" creationId="{4C9D8769-1FBF-1E7A-C985-8C41C52F1CFD}"/>
          </ac:spMkLst>
        </pc:spChg>
        <pc:spChg chg="add mod">
          <ac:chgData name="Wendy Wang" userId="a61897cc-80be-4e26-bbf3-eb73d63c5a71" providerId="ADAL" clId="{161BD20A-64FD-480D-902C-C70A815F3773}" dt="2023-10-12T05:33:04.403" v="724" actId="1076"/>
          <ac:spMkLst>
            <pc:docMk/>
            <pc:sldMk cId="3102139584" sldId="620"/>
            <ac:spMk id="24" creationId="{D79B4F5B-E395-DE02-4E48-AE8F44D283A4}"/>
          </ac:spMkLst>
        </pc:spChg>
        <pc:spChg chg="add mod">
          <ac:chgData name="Wendy Wang" userId="a61897cc-80be-4e26-bbf3-eb73d63c5a71" providerId="ADAL" clId="{161BD20A-64FD-480D-902C-C70A815F3773}" dt="2023-10-12T05:46:19.293" v="1236" actId="1036"/>
          <ac:spMkLst>
            <pc:docMk/>
            <pc:sldMk cId="3102139584" sldId="620"/>
            <ac:spMk id="26" creationId="{2746964D-FE0A-D665-E962-60C34625F8F4}"/>
          </ac:spMkLst>
        </pc:spChg>
        <pc:spChg chg="add mod">
          <ac:chgData name="Wendy Wang" userId="a61897cc-80be-4e26-bbf3-eb73d63c5a71" providerId="ADAL" clId="{161BD20A-64FD-480D-902C-C70A815F3773}" dt="2023-10-12T05:46:34.666" v="1237" actId="14100"/>
          <ac:spMkLst>
            <pc:docMk/>
            <pc:sldMk cId="3102139584" sldId="620"/>
            <ac:spMk id="28" creationId="{F022EE9C-07DC-7353-A183-A0DCD82D8B3C}"/>
          </ac:spMkLst>
        </pc:spChg>
        <pc:spChg chg="add mod">
          <ac:chgData name="Wendy Wang" userId="a61897cc-80be-4e26-bbf3-eb73d63c5a71" providerId="ADAL" clId="{161BD20A-64FD-480D-902C-C70A815F3773}" dt="2023-10-12T05:46:19.293" v="1236" actId="1036"/>
          <ac:spMkLst>
            <pc:docMk/>
            <pc:sldMk cId="3102139584" sldId="620"/>
            <ac:spMk id="30" creationId="{FB419446-35EB-23F2-25E3-967BA5D21108}"/>
          </ac:spMkLst>
        </pc:spChg>
        <pc:spChg chg="add mod">
          <ac:chgData name="Wendy Wang" userId="a61897cc-80be-4e26-bbf3-eb73d63c5a71" providerId="ADAL" clId="{161BD20A-64FD-480D-902C-C70A815F3773}" dt="2023-10-12T05:45:52.403" v="1182" actId="571"/>
          <ac:spMkLst>
            <pc:docMk/>
            <pc:sldMk cId="3102139584" sldId="620"/>
            <ac:spMk id="31" creationId="{98BF2782-AB4A-8390-4B4A-9F6CBAB9729C}"/>
          </ac:spMkLst>
        </pc:spChg>
        <pc:spChg chg="add mod">
          <ac:chgData name="Wendy Wang" userId="a61897cc-80be-4e26-bbf3-eb73d63c5a71" providerId="ADAL" clId="{161BD20A-64FD-480D-902C-C70A815F3773}" dt="2023-10-12T05:46:14.938" v="1224" actId="571"/>
          <ac:spMkLst>
            <pc:docMk/>
            <pc:sldMk cId="3102139584" sldId="620"/>
            <ac:spMk id="32" creationId="{F5F3DFB0-190A-4176-E623-E339F5B7A4C3}"/>
          </ac:spMkLst>
        </pc:spChg>
        <pc:spChg chg="add del mod">
          <ac:chgData name="Wendy Wang" userId="a61897cc-80be-4e26-bbf3-eb73d63c5a71" providerId="ADAL" clId="{161BD20A-64FD-480D-902C-C70A815F3773}" dt="2023-10-12T05:46:19.293" v="1236" actId="1036"/>
          <ac:spMkLst>
            <pc:docMk/>
            <pc:sldMk cId="3102139584" sldId="620"/>
            <ac:spMk id="59" creationId="{760EC5E5-F829-4974-C36C-419A52A570FF}"/>
          </ac:spMkLst>
        </pc:spChg>
        <pc:spChg chg="add del mod">
          <ac:chgData name="Wendy Wang" userId="a61897cc-80be-4e26-bbf3-eb73d63c5a71" providerId="ADAL" clId="{161BD20A-64FD-480D-902C-C70A815F3773}" dt="2023-10-12T05:46:19.293" v="1236" actId="1036"/>
          <ac:spMkLst>
            <pc:docMk/>
            <pc:sldMk cId="3102139584" sldId="620"/>
            <ac:spMk id="61" creationId="{00A2F1D6-E41F-2159-8EF9-E749EF7E626A}"/>
          </ac:spMkLst>
        </pc:spChg>
        <pc:grpChg chg="add del mod">
          <ac:chgData name="Wendy Wang" userId="a61897cc-80be-4e26-bbf3-eb73d63c5a71" providerId="ADAL" clId="{161BD20A-64FD-480D-902C-C70A815F3773}" dt="2023-10-12T05:41:36.862" v="914" actId="165"/>
          <ac:grpSpMkLst>
            <pc:docMk/>
            <pc:sldMk cId="3102139584" sldId="620"/>
            <ac:grpSpMk id="15" creationId="{451FE910-A6A6-D7D7-20CD-797852EC8FFA}"/>
          </ac:grpSpMkLst>
        </pc:grpChg>
        <pc:grpChg chg="add del mod">
          <ac:chgData name="Wendy Wang" userId="a61897cc-80be-4e26-bbf3-eb73d63c5a71" providerId="ADAL" clId="{161BD20A-64FD-480D-902C-C70A815F3773}" dt="2023-10-12T05:41:07.473" v="886" actId="165"/>
          <ac:grpSpMkLst>
            <pc:docMk/>
            <pc:sldMk cId="3102139584" sldId="620"/>
            <ac:grpSpMk id="70" creationId="{9CE90068-DD1E-524F-B72B-A0C4A4259266}"/>
          </ac:grpSpMkLst>
        </pc:grpChg>
        <pc:grpChg chg="del mod">
          <ac:chgData name="Wendy Wang" userId="a61897cc-80be-4e26-bbf3-eb73d63c5a71" providerId="ADAL" clId="{161BD20A-64FD-480D-902C-C70A815F3773}" dt="2023-10-12T05:42:07.265" v="1011" actId="165"/>
          <ac:grpSpMkLst>
            <pc:docMk/>
            <pc:sldMk cId="3102139584" sldId="620"/>
            <ac:grpSpMk id="71" creationId="{B56EEF9C-E36C-20ED-1F23-8E780B65A9DF}"/>
          </ac:grpSpMkLst>
        </pc:grpChg>
        <pc:picChg chg="mod topLvl">
          <ac:chgData name="Wendy Wang" userId="a61897cc-80be-4e26-bbf3-eb73d63c5a71" providerId="ADAL" clId="{161BD20A-64FD-480D-902C-C70A815F3773}" dt="2023-10-12T05:46:19.293" v="1236" actId="1036"/>
          <ac:picMkLst>
            <pc:docMk/>
            <pc:sldMk cId="3102139584" sldId="620"/>
            <ac:picMk id="60" creationId="{BBEE7B35-2E85-1B3D-11ED-2FE46F8028D4}"/>
          </ac:picMkLst>
        </pc:picChg>
        <pc:picChg chg="mod topLvl">
          <ac:chgData name="Wendy Wang" userId="a61897cc-80be-4e26-bbf3-eb73d63c5a71" providerId="ADAL" clId="{161BD20A-64FD-480D-902C-C70A815F3773}" dt="2023-10-12T05:46:19.293" v="1236" actId="1036"/>
          <ac:picMkLst>
            <pc:docMk/>
            <pc:sldMk cId="3102139584" sldId="620"/>
            <ac:picMk id="62" creationId="{AA76A883-DA06-AD68-D0A7-A64A9A37B4C1}"/>
          </ac:picMkLst>
        </pc:picChg>
        <pc:picChg chg="mod topLvl">
          <ac:chgData name="Wendy Wang" userId="a61897cc-80be-4e26-bbf3-eb73d63c5a71" providerId="ADAL" clId="{161BD20A-64FD-480D-902C-C70A815F3773}" dt="2023-10-12T05:46:19.293" v="1236" actId="1036"/>
          <ac:picMkLst>
            <pc:docMk/>
            <pc:sldMk cId="3102139584" sldId="620"/>
            <ac:picMk id="67" creationId="{1C16280E-08F0-6963-8687-AFDA3441F1CC}"/>
          </ac:picMkLst>
        </pc:picChg>
        <pc:picChg chg="mod topLvl">
          <ac:chgData name="Wendy Wang" userId="a61897cc-80be-4e26-bbf3-eb73d63c5a71" providerId="ADAL" clId="{161BD20A-64FD-480D-902C-C70A815F3773}" dt="2023-10-12T05:46:19.293" v="1236" actId="1036"/>
          <ac:picMkLst>
            <pc:docMk/>
            <pc:sldMk cId="3102139584" sldId="620"/>
            <ac:picMk id="68" creationId="{3A74B537-67B0-610B-2A0E-97EC469FE6C0}"/>
          </ac:picMkLst>
        </pc:picChg>
      </pc:sldChg>
      <pc:sldChg chg="addSp delSp modSp mod">
        <pc:chgData name="Wendy Wang" userId="a61897cc-80be-4e26-bbf3-eb73d63c5a71" providerId="ADAL" clId="{161BD20A-64FD-480D-902C-C70A815F3773}" dt="2023-10-12T05:32:54.701" v="721" actId="1076"/>
        <pc:sldMkLst>
          <pc:docMk/>
          <pc:sldMk cId="3135683902" sldId="621"/>
        </pc:sldMkLst>
        <pc:spChg chg="del mod">
          <ac:chgData name="Wendy Wang" userId="a61897cc-80be-4e26-bbf3-eb73d63c5a71" providerId="ADAL" clId="{161BD20A-64FD-480D-902C-C70A815F3773}" dt="2023-10-12T05:32:48.769" v="719" actId="478"/>
          <ac:spMkLst>
            <pc:docMk/>
            <pc:sldMk cId="3135683902" sldId="621"/>
            <ac:spMk id="17" creationId="{3B9F28F9-DBEF-93EF-FD56-D7D2AAF0658F}"/>
          </ac:spMkLst>
        </pc:spChg>
        <pc:spChg chg="add mod">
          <ac:chgData name="Wendy Wang" userId="a61897cc-80be-4e26-bbf3-eb73d63c5a71" providerId="ADAL" clId="{161BD20A-64FD-480D-902C-C70A815F3773}" dt="2023-10-12T05:32:54.701" v="721" actId="1076"/>
          <ac:spMkLst>
            <pc:docMk/>
            <pc:sldMk cId="3135683902" sldId="621"/>
            <ac:spMk id="21" creationId="{98F2F067-58BE-B644-7D6A-BDBEEED87E35}"/>
          </ac:spMkLst>
        </pc:spChg>
      </pc:sldChg>
      <pc:sldChg chg="addSp delSp modSp mod">
        <pc:chgData name="Wendy Wang" userId="a61897cc-80be-4e26-bbf3-eb73d63c5a71" providerId="ADAL" clId="{161BD20A-64FD-480D-902C-C70A815F3773}" dt="2023-10-12T10:38:54.087" v="4551" actId="1076"/>
        <pc:sldMkLst>
          <pc:docMk/>
          <pc:sldMk cId="1151744900" sldId="622"/>
        </pc:sldMkLst>
        <pc:spChg chg="add mod">
          <ac:chgData name="Wendy Wang" userId="a61897cc-80be-4e26-bbf3-eb73d63c5a71" providerId="ADAL" clId="{161BD20A-64FD-480D-902C-C70A815F3773}" dt="2023-10-12T10:38:54.087" v="4551" actId="1076"/>
          <ac:spMkLst>
            <pc:docMk/>
            <pc:sldMk cId="1151744900" sldId="622"/>
            <ac:spMk id="7" creationId="{DEAFCD48-F3C8-377A-DBB3-2B7F3F5BD8E7}"/>
          </ac:spMkLst>
        </pc:spChg>
        <pc:spChg chg="del">
          <ac:chgData name="Wendy Wang" userId="a61897cc-80be-4e26-bbf3-eb73d63c5a71" providerId="ADAL" clId="{161BD20A-64FD-480D-902C-C70A815F3773}" dt="2023-10-12T10:38:51.299" v="4549" actId="478"/>
          <ac:spMkLst>
            <pc:docMk/>
            <pc:sldMk cId="1151744900" sldId="622"/>
            <ac:spMk id="65" creationId="{1B3D979E-A651-D3CA-7AE9-09D984399461}"/>
          </ac:spMkLst>
        </pc:spChg>
      </pc:sldChg>
      <pc:sldChg chg="addSp delSp modSp del mod">
        <pc:chgData name="Wendy Wang" userId="a61897cc-80be-4e26-bbf3-eb73d63c5a71" providerId="ADAL" clId="{161BD20A-64FD-480D-902C-C70A815F3773}" dt="2023-10-12T10:59:30.225" v="4624" actId="47"/>
        <pc:sldMkLst>
          <pc:docMk/>
          <pc:sldMk cId="1025860988" sldId="624"/>
        </pc:sldMkLst>
        <pc:spChg chg="del">
          <ac:chgData name="Wendy Wang" userId="a61897cc-80be-4e26-bbf3-eb73d63c5a71" providerId="ADAL" clId="{161BD20A-64FD-480D-902C-C70A815F3773}" dt="2023-10-12T10:38:44.097" v="4545" actId="478"/>
          <ac:spMkLst>
            <pc:docMk/>
            <pc:sldMk cId="1025860988" sldId="624"/>
            <ac:spMk id="5" creationId="{51E83B87-FD82-6FBC-17DB-F374C3F0C846}"/>
          </ac:spMkLst>
        </pc:spChg>
        <pc:spChg chg="add mod">
          <ac:chgData name="Wendy Wang" userId="a61897cc-80be-4e26-bbf3-eb73d63c5a71" providerId="ADAL" clId="{161BD20A-64FD-480D-902C-C70A815F3773}" dt="2023-10-12T10:38:44.322" v="4546"/>
          <ac:spMkLst>
            <pc:docMk/>
            <pc:sldMk cId="1025860988" sldId="624"/>
            <ac:spMk id="26" creationId="{87500681-3193-A9EF-BDC1-076F628FFBBE}"/>
          </ac:spMkLst>
        </pc:spChg>
      </pc:sldChg>
      <pc:sldChg chg="addSp delSp modSp mod">
        <pc:chgData name="Wendy Wang" userId="a61897cc-80be-4e26-bbf3-eb73d63c5a71" providerId="ADAL" clId="{161BD20A-64FD-480D-902C-C70A815F3773}" dt="2023-10-12T11:00:23.998" v="4637" actId="14100"/>
        <pc:sldMkLst>
          <pc:docMk/>
          <pc:sldMk cId="3030930668" sldId="626"/>
        </pc:sldMkLst>
        <pc:spChg chg="add mod">
          <ac:chgData name="Wendy Wang" userId="a61897cc-80be-4e26-bbf3-eb73d63c5a71" providerId="ADAL" clId="{161BD20A-64FD-480D-902C-C70A815F3773}" dt="2023-10-12T10:38:55.631" v="4552"/>
          <ac:spMkLst>
            <pc:docMk/>
            <pc:sldMk cId="3030930668" sldId="626"/>
            <ac:spMk id="29" creationId="{7F78240D-8110-9DED-427A-EBCD0E6D6BDB}"/>
          </ac:spMkLst>
        </pc:spChg>
        <pc:spChg chg="mod">
          <ac:chgData name="Wendy Wang" userId="a61897cc-80be-4e26-bbf3-eb73d63c5a71" providerId="ADAL" clId="{161BD20A-64FD-480D-902C-C70A815F3773}" dt="2023-10-12T11:00:23.998" v="4637" actId="14100"/>
          <ac:spMkLst>
            <pc:docMk/>
            <pc:sldMk cId="3030930668" sldId="626"/>
            <ac:spMk id="49" creationId="{F9E4DB0B-0435-AFB4-A553-6DD864D4B4DB}"/>
          </ac:spMkLst>
        </pc:spChg>
        <pc:spChg chg="del">
          <ac:chgData name="Wendy Wang" userId="a61897cc-80be-4e26-bbf3-eb73d63c5a71" providerId="ADAL" clId="{161BD20A-64FD-480D-902C-C70A815F3773}" dt="2023-10-12T10:38:57.210" v="4553" actId="478"/>
          <ac:spMkLst>
            <pc:docMk/>
            <pc:sldMk cId="3030930668" sldId="626"/>
            <ac:spMk id="65" creationId="{1B3D979E-A651-D3CA-7AE9-09D984399461}"/>
          </ac:spMkLst>
        </pc:spChg>
      </pc:sldChg>
      <pc:sldChg chg="addSp delSp modSp mod">
        <pc:chgData name="Wendy Wang" userId="a61897cc-80be-4e26-bbf3-eb73d63c5a71" providerId="ADAL" clId="{161BD20A-64FD-480D-902C-C70A815F3773}" dt="2023-10-12T09:34:55.165" v="3959" actId="478"/>
        <pc:sldMkLst>
          <pc:docMk/>
          <pc:sldMk cId="3147881096" sldId="627"/>
        </pc:sldMkLst>
        <pc:spChg chg="add del mod">
          <ac:chgData name="Wendy Wang" userId="a61897cc-80be-4e26-bbf3-eb73d63c5a71" providerId="ADAL" clId="{161BD20A-64FD-480D-902C-C70A815F3773}" dt="2023-10-12T09:34:55.165" v="3959" actId="478"/>
          <ac:spMkLst>
            <pc:docMk/>
            <pc:sldMk cId="3147881096" sldId="627"/>
            <ac:spMk id="17" creationId="{B76008CB-AAD6-A491-F4ED-2DC7B1E7832A}"/>
          </ac:spMkLst>
        </pc:spChg>
      </pc:sldChg>
      <pc:sldChg chg="addSp delSp modSp mod">
        <pc:chgData name="Wendy Wang" userId="a61897cc-80be-4e26-bbf3-eb73d63c5a71" providerId="ADAL" clId="{161BD20A-64FD-480D-902C-C70A815F3773}" dt="2023-10-12T10:42:30.355" v="4618" actId="1076"/>
        <pc:sldMkLst>
          <pc:docMk/>
          <pc:sldMk cId="318780729" sldId="628"/>
        </pc:sldMkLst>
        <pc:spChg chg="add mod">
          <ac:chgData name="Wendy Wang" userId="a61897cc-80be-4e26-bbf3-eb73d63c5a71" providerId="ADAL" clId="{161BD20A-64FD-480D-902C-C70A815F3773}" dt="2023-10-12T10:42:30.355" v="4618" actId="1076"/>
          <ac:spMkLst>
            <pc:docMk/>
            <pc:sldMk cId="318780729" sldId="628"/>
            <ac:spMk id="4" creationId="{8D1AD664-562D-FC34-4B90-653891B017DC}"/>
          </ac:spMkLst>
        </pc:spChg>
        <pc:spChg chg="del">
          <ac:chgData name="Wendy Wang" userId="a61897cc-80be-4e26-bbf3-eb73d63c5a71" providerId="ADAL" clId="{161BD20A-64FD-480D-902C-C70A815F3773}" dt="2023-10-12T10:42:25.682" v="4616" actId="478"/>
          <ac:spMkLst>
            <pc:docMk/>
            <pc:sldMk cId="318780729" sldId="628"/>
            <ac:spMk id="47" creationId="{C28E704B-5A6D-708B-D57F-DB08C779A26E}"/>
          </ac:spMkLst>
        </pc:spChg>
      </pc:sldChg>
      <pc:sldChg chg="ord">
        <pc:chgData name="Wendy Wang" userId="a61897cc-80be-4e26-bbf3-eb73d63c5a71" providerId="ADAL" clId="{161BD20A-64FD-480D-902C-C70A815F3773}" dt="2023-10-12T09:49:51.683" v="4117"/>
        <pc:sldMkLst>
          <pc:docMk/>
          <pc:sldMk cId="618154964" sldId="630"/>
        </pc:sldMkLst>
      </pc:sldChg>
      <pc:sldChg chg="modSp mod">
        <pc:chgData name="Wendy Wang" userId="a61897cc-80be-4e26-bbf3-eb73d63c5a71" providerId="ADAL" clId="{161BD20A-64FD-480D-902C-C70A815F3773}" dt="2023-10-12T00:43:20.813" v="176" actId="20577"/>
        <pc:sldMkLst>
          <pc:docMk/>
          <pc:sldMk cId="1852929718" sldId="634"/>
        </pc:sldMkLst>
        <pc:graphicFrameChg chg="modGraphic">
          <ac:chgData name="Wendy Wang" userId="a61897cc-80be-4e26-bbf3-eb73d63c5a71" providerId="ADAL" clId="{161BD20A-64FD-480D-902C-C70A815F3773}" dt="2023-10-12T00:43:20.813" v="176" actId="20577"/>
          <ac:graphicFrameMkLst>
            <pc:docMk/>
            <pc:sldMk cId="1852929718" sldId="634"/>
            <ac:graphicFrameMk id="17" creationId="{184C4C59-C890-35D7-DEE0-7169CCF07813}"/>
          </ac:graphicFrameMkLst>
        </pc:graphicFrameChg>
      </pc:sldChg>
      <pc:sldChg chg="ord">
        <pc:chgData name="Wendy Wang" userId="a61897cc-80be-4e26-bbf3-eb73d63c5a71" providerId="ADAL" clId="{161BD20A-64FD-480D-902C-C70A815F3773}" dt="2023-10-12T09:50:20.860" v="4121"/>
        <pc:sldMkLst>
          <pc:docMk/>
          <pc:sldMk cId="699154429" sldId="635"/>
        </pc:sldMkLst>
      </pc:sldChg>
      <pc:sldChg chg="addSp delSp modSp mod">
        <pc:chgData name="Wendy Wang" userId="a61897cc-80be-4e26-bbf3-eb73d63c5a71" providerId="ADAL" clId="{161BD20A-64FD-480D-902C-C70A815F3773}" dt="2023-10-12T10:39:13.568" v="4560" actId="14100"/>
        <pc:sldMkLst>
          <pc:docMk/>
          <pc:sldMk cId="3916078763" sldId="636"/>
        </pc:sldMkLst>
        <pc:spChg chg="add mod">
          <ac:chgData name="Wendy Wang" userId="a61897cc-80be-4e26-bbf3-eb73d63c5a71" providerId="ADAL" clId="{161BD20A-64FD-480D-902C-C70A815F3773}" dt="2023-10-12T10:39:13.568" v="4560" actId="14100"/>
          <ac:spMkLst>
            <pc:docMk/>
            <pc:sldMk cId="3916078763" sldId="636"/>
            <ac:spMk id="23" creationId="{0F824AC6-C988-DCAC-147F-EB570530AF0C}"/>
          </ac:spMkLst>
        </pc:spChg>
        <pc:spChg chg="del">
          <ac:chgData name="Wendy Wang" userId="a61897cc-80be-4e26-bbf3-eb73d63c5a71" providerId="ADAL" clId="{161BD20A-64FD-480D-902C-C70A815F3773}" dt="2023-10-12T10:39:07.218" v="4558" actId="478"/>
          <ac:spMkLst>
            <pc:docMk/>
            <pc:sldMk cId="3916078763" sldId="636"/>
            <ac:spMk id="47" creationId="{C28E704B-5A6D-708B-D57F-DB08C779A26E}"/>
          </ac:spMkLst>
        </pc:spChg>
      </pc:sldChg>
      <pc:sldChg chg="modSp mod ord">
        <pc:chgData name="Wendy Wang" userId="a61897cc-80be-4e26-bbf3-eb73d63c5a71" providerId="ADAL" clId="{161BD20A-64FD-480D-902C-C70A815F3773}" dt="2023-10-12T09:55:24.070" v="4156" actId="1076"/>
        <pc:sldMkLst>
          <pc:docMk/>
          <pc:sldMk cId="3322524343" sldId="638"/>
        </pc:sldMkLst>
        <pc:graphicFrameChg chg="mod modGraphic">
          <ac:chgData name="Wendy Wang" userId="a61897cc-80be-4e26-bbf3-eb73d63c5a71" providerId="ADAL" clId="{161BD20A-64FD-480D-902C-C70A815F3773}" dt="2023-10-12T09:55:24.070" v="4156" actId="1076"/>
          <ac:graphicFrameMkLst>
            <pc:docMk/>
            <pc:sldMk cId="3322524343" sldId="638"/>
            <ac:graphicFrameMk id="14" creationId="{1256C612-CCB9-3A98-6BBC-C0002A08F1A7}"/>
          </ac:graphicFrameMkLst>
        </pc:graphicFrameChg>
      </pc:sldChg>
      <pc:sldChg chg="addSp modSp mod ord">
        <pc:chgData name="Wendy Wang" userId="a61897cc-80be-4e26-bbf3-eb73d63c5a71" providerId="ADAL" clId="{161BD20A-64FD-480D-902C-C70A815F3773}" dt="2023-10-12T10:11:45.412" v="4462"/>
        <pc:sldMkLst>
          <pc:docMk/>
          <pc:sldMk cId="856417386" sldId="640"/>
        </pc:sldMkLst>
        <pc:spChg chg="add mod">
          <ac:chgData name="Wendy Wang" userId="a61897cc-80be-4e26-bbf3-eb73d63c5a71" providerId="ADAL" clId="{161BD20A-64FD-480D-902C-C70A815F3773}" dt="2023-10-12T09:23:24.535" v="3567" actId="20577"/>
          <ac:spMkLst>
            <pc:docMk/>
            <pc:sldMk cId="856417386" sldId="640"/>
            <ac:spMk id="18" creationId="{C4B61C1D-2EE5-9996-E367-44E4FAA599AD}"/>
          </ac:spMkLst>
        </pc:spChg>
      </pc:sldChg>
      <pc:sldChg chg="ord">
        <pc:chgData name="Wendy Wang" userId="a61897cc-80be-4e26-bbf3-eb73d63c5a71" providerId="ADAL" clId="{161BD20A-64FD-480D-902C-C70A815F3773}" dt="2023-10-12T09:37:43.156" v="3986"/>
        <pc:sldMkLst>
          <pc:docMk/>
          <pc:sldMk cId="2652088446" sldId="641"/>
        </pc:sldMkLst>
      </pc:sldChg>
      <pc:sldChg chg="addSp modSp mod ord">
        <pc:chgData name="Wendy Wang" userId="a61897cc-80be-4e26-bbf3-eb73d63c5a71" providerId="ADAL" clId="{161BD20A-64FD-480D-902C-C70A815F3773}" dt="2023-10-12T11:25:59.803" v="5116"/>
        <pc:sldMkLst>
          <pc:docMk/>
          <pc:sldMk cId="3966198488" sldId="642"/>
        </pc:sldMkLst>
        <pc:spChg chg="mod">
          <ac:chgData name="Wendy Wang" userId="a61897cc-80be-4e26-bbf3-eb73d63c5a71" providerId="ADAL" clId="{161BD20A-64FD-480D-902C-C70A815F3773}" dt="2023-10-12T10:09:09.533" v="4344" actId="113"/>
          <ac:spMkLst>
            <pc:docMk/>
            <pc:sldMk cId="3966198488" sldId="642"/>
            <ac:spMk id="16" creationId="{E0CE08B0-371C-C012-BADF-7A9B5ED8D727}"/>
          </ac:spMkLst>
        </pc:spChg>
        <pc:spChg chg="mod">
          <ac:chgData name="Wendy Wang" userId="a61897cc-80be-4e26-bbf3-eb73d63c5a71" providerId="ADAL" clId="{161BD20A-64FD-480D-902C-C70A815F3773}" dt="2023-10-12T09:22:33.310" v="3508" actId="1076"/>
          <ac:spMkLst>
            <pc:docMk/>
            <pc:sldMk cId="3966198488" sldId="642"/>
            <ac:spMk id="17" creationId="{36301E66-B0FC-1E45-168A-826F97DA7D68}"/>
          </ac:spMkLst>
        </pc:spChg>
        <pc:graphicFrameChg chg="add mod">
          <ac:chgData name="Wendy Wang" userId="a61897cc-80be-4e26-bbf3-eb73d63c5a71" providerId="ADAL" clId="{161BD20A-64FD-480D-902C-C70A815F3773}" dt="2023-10-12T09:22:28.469" v="3505" actId="1076"/>
          <ac:graphicFrameMkLst>
            <pc:docMk/>
            <pc:sldMk cId="3966198488" sldId="642"/>
            <ac:graphicFrameMk id="12" creationId="{449263BD-3F6A-546C-19FA-7762188E243F}"/>
          </ac:graphicFrameMkLst>
        </pc:graphicFrameChg>
        <pc:picChg chg="mod">
          <ac:chgData name="Wendy Wang" userId="a61897cc-80be-4e26-bbf3-eb73d63c5a71" providerId="ADAL" clId="{161BD20A-64FD-480D-902C-C70A815F3773}" dt="2023-10-12T09:22:31.887" v="3507" actId="1076"/>
          <ac:picMkLst>
            <pc:docMk/>
            <pc:sldMk cId="3966198488" sldId="642"/>
            <ac:picMk id="3" creationId="{A0EF760D-00D8-3B0F-26FC-3D71817C0482}"/>
          </ac:picMkLst>
        </pc:picChg>
      </pc:sldChg>
      <pc:sldChg chg="addSp delSp modSp mod ord">
        <pc:chgData name="Wendy Wang" userId="a61897cc-80be-4e26-bbf3-eb73d63c5a71" providerId="ADAL" clId="{161BD20A-64FD-480D-902C-C70A815F3773}" dt="2023-10-12T09:36:35.529" v="3973" actId="20577"/>
        <pc:sldMkLst>
          <pc:docMk/>
          <pc:sldMk cId="3811648496" sldId="644"/>
        </pc:sldMkLst>
        <pc:spChg chg="add mod">
          <ac:chgData name="Wendy Wang" userId="a61897cc-80be-4e26-bbf3-eb73d63c5a71" providerId="ADAL" clId="{161BD20A-64FD-480D-902C-C70A815F3773}" dt="2023-10-12T09:36:35.529" v="3973" actId="20577"/>
          <ac:spMkLst>
            <pc:docMk/>
            <pc:sldMk cId="3811648496" sldId="644"/>
            <ac:spMk id="18" creationId="{18FE0E64-5243-0790-9C77-C47517AE8306}"/>
          </ac:spMkLst>
        </pc:spChg>
        <pc:picChg chg="mod">
          <ac:chgData name="Wendy Wang" userId="a61897cc-80be-4e26-bbf3-eb73d63c5a71" providerId="ADAL" clId="{161BD20A-64FD-480D-902C-C70A815F3773}" dt="2023-10-12T00:45:42.900" v="215" actId="1076"/>
          <ac:picMkLst>
            <pc:docMk/>
            <pc:sldMk cId="3811648496" sldId="644"/>
            <ac:picMk id="6" creationId="{3556FFB3-7EE3-8C89-AE3C-C17F85D525CD}"/>
          </ac:picMkLst>
        </pc:picChg>
        <pc:picChg chg="del">
          <ac:chgData name="Wendy Wang" userId="a61897cc-80be-4e26-bbf3-eb73d63c5a71" providerId="ADAL" clId="{161BD20A-64FD-480D-902C-C70A815F3773}" dt="2023-10-12T00:45:38.441" v="214" actId="478"/>
          <ac:picMkLst>
            <pc:docMk/>
            <pc:sldMk cId="3811648496" sldId="644"/>
            <ac:picMk id="8" creationId="{73E2BC4B-ADD0-8A7D-CCDB-F7532D45CE65}"/>
          </ac:picMkLst>
        </pc:picChg>
      </pc:sldChg>
      <pc:sldChg chg="modSp mod">
        <pc:chgData name="Wendy Wang" userId="a61897cc-80be-4e26-bbf3-eb73d63c5a71" providerId="ADAL" clId="{161BD20A-64FD-480D-902C-C70A815F3773}" dt="2023-10-12T10:36:36.283" v="4527" actId="1076"/>
        <pc:sldMkLst>
          <pc:docMk/>
          <pc:sldMk cId="287196537" sldId="645"/>
        </pc:sldMkLst>
        <pc:spChg chg="mod">
          <ac:chgData name="Wendy Wang" userId="a61897cc-80be-4e26-bbf3-eb73d63c5a71" providerId="ADAL" clId="{161BD20A-64FD-480D-902C-C70A815F3773}" dt="2023-10-12T00:43:55.750" v="177"/>
          <ac:spMkLst>
            <pc:docMk/>
            <pc:sldMk cId="287196537" sldId="645"/>
            <ac:spMk id="24" creationId="{CF28D81B-8B99-0748-DCB8-17191045D0F2}"/>
          </ac:spMkLst>
        </pc:spChg>
        <pc:picChg chg="mod">
          <ac:chgData name="Wendy Wang" userId="a61897cc-80be-4e26-bbf3-eb73d63c5a71" providerId="ADAL" clId="{161BD20A-64FD-480D-902C-C70A815F3773}" dt="2023-10-12T10:36:35.100" v="4526" actId="14100"/>
          <ac:picMkLst>
            <pc:docMk/>
            <pc:sldMk cId="287196537" sldId="645"/>
            <ac:picMk id="6" creationId="{9617321F-08C9-4D57-729B-DDD021077EBE}"/>
          </ac:picMkLst>
        </pc:picChg>
        <pc:picChg chg="mod">
          <ac:chgData name="Wendy Wang" userId="a61897cc-80be-4e26-bbf3-eb73d63c5a71" providerId="ADAL" clId="{161BD20A-64FD-480D-902C-C70A815F3773}" dt="2023-10-12T10:36:36.283" v="4527" actId="1076"/>
          <ac:picMkLst>
            <pc:docMk/>
            <pc:sldMk cId="287196537" sldId="645"/>
            <ac:picMk id="16" creationId="{A933FE7C-C1DE-F504-AF2A-C167257F4F91}"/>
          </ac:picMkLst>
        </pc:picChg>
        <pc:picChg chg="mod">
          <ac:chgData name="Wendy Wang" userId="a61897cc-80be-4e26-bbf3-eb73d63c5a71" providerId="ADAL" clId="{161BD20A-64FD-480D-902C-C70A815F3773}" dt="2023-10-12T10:36:27.174" v="4523" actId="1076"/>
          <ac:picMkLst>
            <pc:docMk/>
            <pc:sldMk cId="287196537" sldId="645"/>
            <ac:picMk id="22" creationId="{B05AB523-BE27-E6CE-9893-C403DC975342}"/>
          </ac:picMkLst>
        </pc:picChg>
      </pc:sldChg>
      <pc:sldChg chg="addSp delSp modSp del mod">
        <pc:chgData name="Wendy Wang" userId="a61897cc-80be-4e26-bbf3-eb73d63c5a71" providerId="ADAL" clId="{161BD20A-64FD-480D-902C-C70A815F3773}" dt="2023-10-12T09:22:40.444" v="3509" actId="47"/>
        <pc:sldMkLst>
          <pc:docMk/>
          <pc:sldMk cId="1859411163" sldId="646"/>
        </pc:sldMkLst>
        <pc:spChg chg="del mod">
          <ac:chgData name="Wendy Wang" userId="a61897cc-80be-4e26-bbf3-eb73d63c5a71" providerId="ADAL" clId="{161BD20A-64FD-480D-902C-C70A815F3773}" dt="2023-10-12T08:15:01.883" v="3414" actId="478"/>
          <ac:spMkLst>
            <pc:docMk/>
            <pc:sldMk cId="1859411163" sldId="646"/>
            <ac:spMk id="9" creationId="{38E6B63A-7A04-290F-91E9-F09BA4055846}"/>
          </ac:spMkLst>
        </pc:spChg>
        <pc:spChg chg="del">
          <ac:chgData name="Wendy Wang" userId="a61897cc-80be-4e26-bbf3-eb73d63c5a71" providerId="ADAL" clId="{161BD20A-64FD-480D-902C-C70A815F3773}" dt="2023-10-12T08:14:58.229" v="3412" actId="478"/>
          <ac:spMkLst>
            <pc:docMk/>
            <pc:sldMk cId="1859411163" sldId="646"/>
            <ac:spMk id="11" creationId="{607FFAB5-63D3-B2B0-E7D6-31D28DF3D34B}"/>
          </ac:spMkLst>
        </pc:spChg>
        <pc:spChg chg="add mod ord">
          <ac:chgData name="Wendy Wang" userId="a61897cc-80be-4e26-bbf3-eb73d63c5a71" providerId="ADAL" clId="{161BD20A-64FD-480D-902C-C70A815F3773}" dt="2023-10-12T09:18:40.407" v="3424" actId="167"/>
          <ac:spMkLst>
            <pc:docMk/>
            <pc:sldMk cId="1859411163" sldId="646"/>
            <ac:spMk id="16" creationId="{BDF4D5D9-76A2-1F83-6202-BE07E7BEA157}"/>
          </ac:spMkLst>
        </pc:spChg>
        <pc:spChg chg="add mod">
          <ac:chgData name="Wendy Wang" userId="a61897cc-80be-4e26-bbf3-eb73d63c5a71" providerId="ADAL" clId="{161BD20A-64FD-480D-902C-C70A815F3773}" dt="2023-10-12T09:18:54.945" v="3437" actId="20577"/>
          <ac:spMkLst>
            <pc:docMk/>
            <pc:sldMk cId="1859411163" sldId="646"/>
            <ac:spMk id="17" creationId="{189840A7-1F61-28C1-6A7B-72EA8FC65109}"/>
          </ac:spMkLst>
        </pc:spChg>
        <pc:graphicFrameChg chg="add mod modGraphic">
          <ac:chgData name="Wendy Wang" userId="a61897cc-80be-4e26-bbf3-eb73d63c5a71" providerId="ADAL" clId="{161BD20A-64FD-480D-902C-C70A815F3773}" dt="2023-10-12T09:22:10.882" v="3500" actId="14734"/>
          <ac:graphicFrameMkLst>
            <pc:docMk/>
            <pc:sldMk cId="1859411163" sldId="646"/>
            <ac:graphicFrameMk id="15" creationId="{42A6676D-B5E2-21C6-DB1A-D8218673DD76}"/>
          </ac:graphicFrameMkLst>
        </pc:graphicFrameChg>
        <pc:picChg chg="del mod">
          <ac:chgData name="Wendy Wang" userId="a61897cc-80be-4e26-bbf3-eb73d63c5a71" providerId="ADAL" clId="{161BD20A-64FD-480D-902C-C70A815F3773}" dt="2023-10-12T08:14:55.732" v="3411" actId="478"/>
          <ac:picMkLst>
            <pc:docMk/>
            <pc:sldMk cId="1859411163" sldId="646"/>
            <ac:picMk id="5" creationId="{42FF2E47-3A72-95E8-00A7-967A4753A9EF}"/>
          </ac:picMkLst>
        </pc:picChg>
      </pc:sldChg>
      <pc:sldChg chg="modSp mod">
        <pc:chgData name="Wendy Wang" userId="a61897cc-80be-4e26-bbf3-eb73d63c5a71" providerId="ADAL" clId="{161BD20A-64FD-480D-902C-C70A815F3773}" dt="2023-10-12T10:06:12.325" v="4247" actId="14100"/>
        <pc:sldMkLst>
          <pc:docMk/>
          <pc:sldMk cId="132353133" sldId="651"/>
        </pc:sldMkLst>
        <pc:spChg chg="mod">
          <ac:chgData name="Wendy Wang" userId="a61897cc-80be-4e26-bbf3-eb73d63c5a71" providerId="ADAL" clId="{161BD20A-64FD-480D-902C-C70A815F3773}" dt="2023-10-12T10:06:12.325" v="4247" actId="14100"/>
          <ac:spMkLst>
            <pc:docMk/>
            <pc:sldMk cId="132353133" sldId="651"/>
            <ac:spMk id="3" creationId="{FF9BAC9A-D992-7EB0-7EB9-35AB9C77EE21}"/>
          </ac:spMkLst>
        </pc:spChg>
      </pc:sldChg>
      <pc:sldChg chg="modSp del">
        <pc:chgData name="Wendy Wang" userId="a61897cc-80be-4e26-bbf3-eb73d63c5a71" providerId="ADAL" clId="{161BD20A-64FD-480D-902C-C70A815F3773}" dt="2023-10-12T10:04:55.354" v="4246" actId="47"/>
        <pc:sldMkLst>
          <pc:docMk/>
          <pc:sldMk cId="3901745259" sldId="655"/>
        </pc:sldMkLst>
        <pc:graphicFrameChg chg="mod">
          <ac:chgData name="Wendy Wang" userId="a61897cc-80be-4e26-bbf3-eb73d63c5a71" providerId="ADAL" clId="{161BD20A-64FD-480D-902C-C70A815F3773}" dt="2023-10-12T10:03:34.710" v="4220"/>
          <ac:graphicFrameMkLst>
            <pc:docMk/>
            <pc:sldMk cId="3901745259" sldId="655"/>
            <ac:graphicFrameMk id="16" creationId="{399BA78C-C9B7-E7B6-C669-A166EA51A936}"/>
          </ac:graphicFrameMkLst>
        </pc:graphicFrameChg>
      </pc:sldChg>
      <pc:sldChg chg="ord">
        <pc:chgData name="Wendy Wang" userId="a61897cc-80be-4e26-bbf3-eb73d63c5a71" providerId="ADAL" clId="{161BD20A-64FD-480D-902C-C70A815F3773}" dt="2023-10-12T09:47:26.062" v="4069"/>
        <pc:sldMkLst>
          <pc:docMk/>
          <pc:sldMk cId="3355263000" sldId="656"/>
        </pc:sldMkLst>
      </pc:sldChg>
      <pc:sldChg chg="modSp mod ord">
        <pc:chgData name="Wendy Wang" userId="a61897cc-80be-4e26-bbf3-eb73d63c5a71" providerId="ADAL" clId="{161BD20A-64FD-480D-902C-C70A815F3773}" dt="2023-10-12T10:01:13.356" v="4214" actId="207"/>
        <pc:sldMkLst>
          <pc:docMk/>
          <pc:sldMk cId="2674777310" sldId="657"/>
        </pc:sldMkLst>
        <pc:graphicFrameChg chg="modGraphic">
          <ac:chgData name="Wendy Wang" userId="a61897cc-80be-4e26-bbf3-eb73d63c5a71" providerId="ADAL" clId="{161BD20A-64FD-480D-902C-C70A815F3773}" dt="2023-10-12T10:01:13.356" v="4214" actId="207"/>
          <ac:graphicFrameMkLst>
            <pc:docMk/>
            <pc:sldMk cId="2674777310" sldId="657"/>
            <ac:graphicFrameMk id="22" creationId="{A422DF81-4750-93CF-E2F2-A3064E158DD0}"/>
          </ac:graphicFrameMkLst>
        </pc:graphicFrameChg>
      </pc:sldChg>
      <pc:sldChg chg="ord">
        <pc:chgData name="Wendy Wang" userId="a61897cc-80be-4e26-bbf3-eb73d63c5a71" providerId="ADAL" clId="{161BD20A-64FD-480D-902C-C70A815F3773}" dt="2023-10-12T09:44:55.945" v="4052"/>
        <pc:sldMkLst>
          <pc:docMk/>
          <pc:sldMk cId="3247131376" sldId="659"/>
        </pc:sldMkLst>
      </pc:sldChg>
      <pc:sldChg chg="ord">
        <pc:chgData name="Wendy Wang" userId="a61897cc-80be-4e26-bbf3-eb73d63c5a71" providerId="ADAL" clId="{161BD20A-64FD-480D-902C-C70A815F3773}" dt="2023-10-12T09:41:46.252" v="4012"/>
        <pc:sldMkLst>
          <pc:docMk/>
          <pc:sldMk cId="3653025942" sldId="661"/>
        </pc:sldMkLst>
      </pc:sldChg>
      <pc:sldChg chg="ord">
        <pc:chgData name="Wendy Wang" userId="a61897cc-80be-4e26-bbf3-eb73d63c5a71" providerId="ADAL" clId="{161BD20A-64FD-480D-902C-C70A815F3773}" dt="2023-10-12T09:44:36.930" v="4050"/>
        <pc:sldMkLst>
          <pc:docMk/>
          <pc:sldMk cId="3082238020" sldId="662"/>
        </pc:sldMkLst>
      </pc:sldChg>
      <pc:sldChg chg="ord">
        <pc:chgData name="Wendy Wang" userId="a61897cc-80be-4e26-bbf3-eb73d63c5a71" providerId="ADAL" clId="{161BD20A-64FD-480D-902C-C70A815F3773}" dt="2023-10-12T09:41:14.498" v="4008"/>
        <pc:sldMkLst>
          <pc:docMk/>
          <pc:sldMk cId="1475347856" sldId="663"/>
        </pc:sldMkLst>
      </pc:sldChg>
      <pc:sldChg chg="modSp mod ord">
        <pc:chgData name="Wendy Wang" userId="a61897cc-80be-4e26-bbf3-eb73d63c5a71" providerId="ADAL" clId="{161BD20A-64FD-480D-902C-C70A815F3773}" dt="2023-10-12T09:49:55.111" v="4119"/>
        <pc:sldMkLst>
          <pc:docMk/>
          <pc:sldMk cId="3481580623" sldId="664"/>
        </pc:sldMkLst>
        <pc:spChg chg="mod">
          <ac:chgData name="Wendy Wang" userId="a61897cc-80be-4e26-bbf3-eb73d63c5a71" providerId="ADAL" clId="{161BD20A-64FD-480D-902C-C70A815F3773}" dt="2023-10-12T08:07:53.870" v="3352" actId="20577"/>
          <ac:spMkLst>
            <pc:docMk/>
            <pc:sldMk cId="3481580623" sldId="664"/>
            <ac:spMk id="46" creationId="{90F88CC3-4A8B-C752-A50B-F2C430CF38FC}"/>
          </ac:spMkLst>
        </pc:spChg>
      </pc:sldChg>
      <pc:sldChg chg="addSp delSp modSp mod">
        <pc:chgData name="Wendy Wang" userId="a61897cc-80be-4e26-bbf3-eb73d63c5a71" providerId="ADAL" clId="{161BD20A-64FD-480D-902C-C70A815F3773}" dt="2023-10-12T11:17:44.708" v="5114" actId="14100"/>
        <pc:sldMkLst>
          <pc:docMk/>
          <pc:sldMk cId="4144194277" sldId="665"/>
        </pc:sldMkLst>
        <pc:spChg chg="add mod">
          <ac:chgData name="Wendy Wang" userId="a61897cc-80be-4e26-bbf3-eb73d63c5a71" providerId="ADAL" clId="{161BD20A-64FD-480D-902C-C70A815F3773}" dt="2023-10-12T10:35:08.662" v="4520" actId="403"/>
          <ac:spMkLst>
            <pc:docMk/>
            <pc:sldMk cId="4144194277" sldId="665"/>
            <ac:spMk id="2" creationId="{C4788B66-84A0-7595-E356-D315CE39DB3B}"/>
          </ac:spMkLst>
        </pc:spChg>
        <pc:spChg chg="add del mod">
          <ac:chgData name="Wendy Wang" userId="a61897cc-80be-4e26-bbf3-eb73d63c5a71" providerId="ADAL" clId="{161BD20A-64FD-480D-902C-C70A815F3773}" dt="2023-10-12T10:35:14.024" v="4521" actId="1076"/>
          <ac:spMkLst>
            <pc:docMk/>
            <pc:sldMk cId="4144194277" sldId="665"/>
            <ac:spMk id="3" creationId="{0226C6D6-A3D4-B054-9AE2-7EA0F0F2553E}"/>
          </ac:spMkLst>
        </pc:spChg>
        <pc:spChg chg="add del mod">
          <ac:chgData name="Wendy Wang" userId="a61897cc-80be-4e26-bbf3-eb73d63c5a71" providerId="ADAL" clId="{161BD20A-64FD-480D-902C-C70A815F3773}" dt="2023-10-12T09:48:35.770" v="4112" actId="478"/>
          <ac:spMkLst>
            <pc:docMk/>
            <pc:sldMk cId="4144194277" sldId="665"/>
            <ac:spMk id="4" creationId="{88EEE4AF-5F26-64D2-F226-6C273F830D3C}"/>
          </ac:spMkLst>
        </pc:spChg>
        <pc:spChg chg="add mod">
          <ac:chgData name="Wendy Wang" userId="a61897cc-80be-4e26-bbf3-eb73d63c5a71" providerId="ADAL" clId="{161BD20A-64FD-480D-902C-C70A815F3773}" dt="2023-10-12T11:17:32.521" v="5110" actId="1076"/>
          <ac:spMkLst>
            <pc:docMk/>
            <pc:sldMk cId="4144194277" sldId="665"/>
            <ac:spMk id="5" creationId="{96340157-C8F5-2E29-73E5-247D690F4FC5}"/>
          </ac:spMkLst>
        </pc:spChg>
        <pc:spChg chg="del mod">
          <ac:chgData name="Wendy Wang" userId="a61897cc-80be-4e26-bbf3-eb73d63c5a71" providerId="ADAL" clId="{161BD20A-64FD-480D-902C-C70A815F3773}" dt="2023-10-12T09:34:35.986" v="3954" actId="478"/>
          <ac:spMkLst>
            <pc:docMk/>
            <pc:sldMk cId="4144194277" sldId="665"/>
            <ac:spMk id="6" creationId="{32189EE6-6CAF-2AF5-E56A-DF3AA0E98A12}"/>
          </ac:spMkLst>
        </pc:spChg>
        <pc:spChg chg="del">
          <ac:chgData name="Wendy Wang" userId="a61897cc-80be-4e26-bbf3-eb73d63c5a71" providerId="ADAL" clId="{161BD20A-64FD-480D-902C-C70A815F3773}" dt="2023-10-12T10:35:04.591" v="4515" actId="478"/>
          <ac:spMkLst>
            <pc:docMk/>
            <pc:sldMk cId="4144194277" sldId="665"/>
            <ac:spMk id="8" creationId="{CF42A814-70E7-2890-40E2-335D03EE5764}"/>
          </ac:spMkLst>
        </pc:spChg>
        <pc:spChg chg="add del mod">
          <ac:chgData name="Wendy Wang" userId="a61897cc-80be-4e26-bbf3-eb73d63c5a71" providerId="ADAL" clId="{161BD20A-64FD-480D-902C-C70A815F3773}" dt="2023-10-12T10:31:48.688" v="4479" actId="478"/>
          <ac:spMkLst>
            <pc:docMk/>
            <pc:sldMk cId="4144194277" sldId="665"/>
            <ac:spMk id="9" creationId="{2033F5D0-8062-99CD-7D85-8912B3D6E652}"/>
          </ac:spMkLst>
        </pc:spChg>
        <pc:spChg chg="add mod">
          <ac:chgData name="Wendy Wang" userId="a61897cc-80be-4e26-bbf3-eb73d63c5a71" providerId="ADAL" clId="{161BD20A-64FD-480D-902C-C70A815F3773}" dt="2023-10-12T11:17:36.220" v="5111" actId="1076"/>
          <ac:spMkLst>
            <pc:docMk/>
            <pc:sldMk cId="4144194277" sldId="665"/>
            <ac:spMk id="10" creationId="{95158B4C-3087-4585-A693-A00994E26004}"/>
          </ac:spMkLst>
        </pc:spChg>
        <pc:spChg chg="add mod">
          <ac:chgData name="Wendy Wang" userId="a61897cc-80be-4e26-bbf3-eb73d63c5a71" providerId="ADAL" clId="{161BD20A-64FD-480D-902C-C70A815F3773}" dt="2023-10-12T11:17:37.623" v="5112" actId="1076"/>
          <ac:spMkLst>
            <pc:docMk/>
            <pc:sldMk cId="4144194277" sldId="665"/>
            <ac:spMk id="11" creationId="{CD1BFB6B-B320-9B14-E978-780E6A04A57D}"/>
          </ac:spMkLst>
        </pc:spChg>
        <pc:spChg chg="add mod">
          <ac:chgData name="Wendy Wang" userId="a61897cc-80be-4e26-bbf3-eb73d63c5a71" providerId="ADAL" clId="{161BD20A-64FD-480D-902C-C70A815F3773}" dt="2023-10-12T11:17:32.521" v="5110" actId="1076"/>
          <ac:spMkLst>
            <pc:docMk/>
            <pc:sldMk cId="4144194277" sldId="665"/>
            <ac:spMk id="22" creationId="{76329C9B-124B-0F71-91AD-EBA2655EB4BD}"/>
          </ac:spMkLst>
        </pc:spChg>
        <pc:spChg chg="add del mod">
          <ac:chgData name="Wendy Wang" userId="a61897cc-80be-4e26-bbf3-eb73d63c5a71" providerId="ADAL" clId="{161BD20A-64FD-480D-902C-C70A815F3773}" dt="2023-10-12T09:31:23.628" v="3883" actId="478"/>
          <ac:spMkLst>
            <pc:docMk/>
            <pc:sldMk cId="4144194277" sldId="665"/>
            <ac:spMk id="24" creationId="{16A297A6-EECB-4CBD-0CB2-C7BB36243EE8}"/>
          </ac:spMkLst>
        </pc:spChg>
        <pc:spChg chg="add del mod">
          <ac:chgData name="Wendy Wang" userId="a61897cc-80be-4e26-bbf3-eb73d63c5a71" providerId="ADAL" clId="{161BD20A-64FD-480D-902C-C70A815F3773}" dt="2023-10-12T10:31:50.775" v="4480" actId="478"/>
          <ac:spMkLst>
            <pc:docMk/>
            <pc:sldMk cId="4144194277" sldId="665"/>
            <ac:spMk id="25" creationId="{8DE77F37-1B92-90BE-54AD-A253630EDBFF}"/>
          </ac:spMkLst>
        </pc:spChg>
        <pc:spChg chg="add mod">
          <ac:chgData name="Wendy Wang" userId="a61897cc-80be-4e26-bbf3-eb73d63c5a71" providerId="ADAL" clId="{161BD20A-64FD-480D-902C-C70A815F3773}" dt="2023-10-12T11:17:28.633" v="5109" actId="1076"/>
          <ac:spMkLst>
            <pc:docMk/>
            <pc:sldMk cId="4144194277" sldId="665"/>
            <ac:spMk id="27" creationId="{A3216A64-196D-BD7D-5B77-26076221B0C2}"/>
          </ac:spMkLst>
        </pc:spChg>
        <pc:spChg chg="add mod">
          <ac:chgData name="Wendy Wang" userId="a61897cc-80be-4e26-bbf3-eb73d63c5a71" providerId="ADAL" clId="{161BD20A-64FD-480D-902C-C70A815F3773}" dt="2023-10-12T11:17:40.423" v="5113" actId="1076"/>
          <ac:spMkLst>
            <pc:docMk/>
            <pc:sldMk cId="4144194277" sldId="665"/>
            <ac:spMk id="29" creationId="{67A3FEDF-3551-AB9F-E148-6470C1EA1F40}"/>
          </ac:spMkLst>
        </pc:spChg>
        <pc:spChg chg="add mod">
          <ac:chgData name="Wendy Wang" userId="a61897cc-80be-4e26-bbf3-eb73d63c5a71" providerId="ADAL" clId="{161BD20A-64FD-480D-902C-C70A815F3773}" dt="2023-10-12T11:17:40.423" v="5113" actId="1076"/>
          <ac:spMkLst>
            <pc:docMk/>
            <pc:sldMk cId="4144194277" sldId="665"/>
            <ac:spMk id="30" creationId="{05BBB532-4D9F-8923-5896-3AE63912D090}"/>
          </ac:spMkLst>
        </pc:spChg>
        <pc:spChg chg="add del mod">
          <ac:chgData name="Wendy Wang" userId="a61897cc-80be-4e26-bbf3-eb73d63c5a71" providerId="ADAL" clId="{161BD20A-64FD-480D-902C-C70A815F3773}" dt="2023-10-12T09:32:04.535" v="3906" actId="478"/>
          <ac:spMkLst>
            <pc:docMk/>
            <pc:sldMk cId="4144194277" sldId="665"/>
            <ac:spMk id="32" creationId="{1706AA2C-7F86-D1A9-E861-0E3645CB786F}"/>
          </ac:spMkLst>
        </pc:spChg>
        <pc:spChg chg="add del mod">
          <ac:chgData name="Wendy Wang" userId="a61897cc-80be-4e26-bbf3-eb73d63c5a71" providerId="ADAL" clId="{161BD20A-64FD-480D-902C-C70A815F3773}" dt="2023-10-12T10:32:02.623" v="4484" actId="478"/>
          <ac:spMkLst>
            <pc:docMk/>
            <pc:sldMk cId="4144194277" sldId="665"/>
            <ac:spMk id="34" creationId="{D44C5FCA-29EE-0C63-2FD5-9BF2320AA753}"/>
          </ac:spMkLst>
        </pc:spChg>
        <pc:spChg chg="add mod">
          <ac:chgData name="Wendy Wang" userId="a61897cc-80be-4e26-bbf3-eb73d63c5a71" providerId="ADAL" clId="{161BD20A-64FD-480D-902C-C70A815F3773}" dt="2023-10-12T11:17:36.220" v="5111" actId="1076"/>
          <ac:spMkLst>
            <pc:docMk/>
            <pc:sldMk cId="4144194277" sldId="665"/>
            <ac:spMk id="36" creationId="{3174035C-50DF-CB22-D805-470651D05CC9}"/>
          </ac:spMkLst>
        </pc:spChg>
        <pc:spChg chg="add del mod">
          <ac:chgData name="Wendy Wang" userId="a61897cc-80be-4e26-bbf3-eb73d63c5a71" providerId="ADAL" clId="{161BD20A-64FD-480D-902C-C70A815F3773}" dt="2023-10-12T09:39:50.064" v="4006" actId="478"/>
          <ac:spMkLst>
            <pc:docMk/>
            <pc:sldMk cId="4144194277" sldId="665"/>
            <ac:spMk id="38" creationId="{9A6680A5-630D-6818-365C-3AC2160F8D64}"/>
          </ac:spMkLst>
        </pc:spChg>
        <pc:spChg chg="add mod">
          <ac:chgData name="Wendy Wang" userId="a61897cc-80be-4e26-bbf3-eb73d63c5a71" providerId="ADAL" clId="{161BD20A-64FD-480D-902C-C70A815F3773}" dt="2023-10-12T11:17:44.708" v="5114" actId="14100"/>
          <ac:spMkLst>
            <pc:docMk/>
            <pc:sldMk cId="4144194277" sldId="665"/>
            <ac:spMk id="40" creationId="{2ED19C3A-3E69-402A-ACA4-0E67DD458FAB}"/>
          </ac:spMkLst>
        </pc:spChg>
        <pc:picChg chg="del">
          <ac:chgData name="Wendy Wang" userId="a61897cc-80be-4e26-bbf3-eb73d63c5a71" providerId="ADAL" clId="{161BD20A-64FD-480D-902C-C70A815F3773}" dt="2023-10-12T10:35:04.147" v="4514" actId="478"/>
          <ac:picMkLst>
            <pc:docMk/>
            <pc:sldMk cId="4144194277" sldId="665"/>
            <ac:picMk id="7" creationId="{85F91571-5124-514D-EBC2-D067E7894A5F}"/>
          </ac:picMkLst>
        </pc:picChg>
      </pc:sldChg>
      <pc:sldChg chg="ord">
        <pc:chgData name="Wendy Wang" userId="a61897cc-80be-4e26-bbf3-eb73d63c5a71" providerId="ADAL" clId="{161BD20A-64FD-480D-902C-C70A815F3773}" dt="2023-10-12T09:47:44.766" v="4071"/>
        <pc:sldMkLst>
          <pc:docMk/>
          <pc:sldMk cId="1958563257" sldId="667"/>
        </pc:sldMkLst>
      </pc:sldChg>
      <pc:sldChg chg="del">
        <pc:chgData name="Wendy Wang" userId="a61897cc-80be-4e26-bbf3-eb73d63c5a71" providerId="ADAL" clId="{161BD20A-64FD-480D-902C-C70A815F3773}" dt="2023-10-12T10:08:26.948" v="4338" actId="47"/>
        <pc:sldMkLst>
          <pc:docMk/>
          <pc:sldMk cId="747784331" sldId="668"/>
        </pc:sldMkLst>
      </pc:sldChg>
      <pc:sldChg chg="ord">
        <pc:chgData name="Wendy Wang" userId="a61897cc-80be-4e26-bbf3-eb73d63c5a71" providerId="ADAL" clId="{161BD20A-64FD-480D-902C-C70A815F3773}" dt="2023-10-12T09:35:09.424" v="3961"/>
        <pc:sldMkLst>
          <pc:docMk/>
          <pc:sldMk cId="2327317375" sldId="669"/>
        </pc:sldMkLst>
      </pc:sldChg>
      <pc:sldChg chg="ord">
        <pc:chgData name="Wendy Wang" userId="a61897cc-80be-4e26-bbf3-eb73d63c5a71" providerId="ADAL" clId="{161BD20A-64FD-480D-902C-C70A815F3773}" dt="2023-10-12T09:35:27.855" v="3965"/>
        <pc:sldMkLst>
          <pc:docMk/>
          <pc:sldMk cId="3963834004" sldId="670"/>
        </pc:sldMkLst>
      </pc:sldChg>
      <pc:sldChg chg="addSp delSp modSp mod">
        <pc:chgData name="Wendy Wang" userId="a61897cc-80be-4e26-bbf3-eb73d63c5a71" providerId="ADAL" clId="{161BD20A-64FD-480D-902C-C70A815F3773}" dt="2023-10-12T09:46:19" v="4062" actId="403"/>
        <pc:sldMkLst>
          <pc:docMk/>
          <pc:sldMk cId="3155433114" sldId="672"/>
        </pc:sldMkLst>
        <pc:spChg chg="del mod">
          <ac:chgData name="Wendy Wang" userId="a61897cc-80be-4e26-bbf3-eb73d63c5a71" providerId="ADAL" clId="{161BD20A-64FD-480D-902C-C70A815F3773}" dt="2023-10-12T09:46:12.663" v="4058" actId="478"/>
          <ac:spMkLst>
            <pc:docMk/>
            <pc:sldMk cId="3155433114" sldId="672"/>
            <ac:spMk id="2" creationId="{9DDFFCD6-26B4-C627-2504-2925D9B82FD0}"/>
          </ac:spMkLst>
        </pc:spChg>
        <pc:spChg chg="add del mod">
          <ac:chgData name="Wendy Wang" userId="a61897cc-80be-4e26-bbf3-eb73d63c5a71" providerId="ADAL" clId="{161BD20A-64FD-480D-902C-C70A815F3773}" dt="2023-10-12T09:46:14.415" v="4060" actId="478"/>
          <ac:spMkLst>
            <pc:docMk/>
            <pc:sldMk cId="3155433114" sldId="672"/>
            <ac:spMk id="4" creationId="{39AD1DBF-089F-CEC9-0E05-35ACCD4CA6A1}"/>
          </ac:spMkLst>
        </pc:spChg>
        <pc:spChg chg="mod">
          <ac:chgData name="Wendy Wang" userId="a61897cc-80be-4e26-bbf3-eb73d63c5a71" providerId="ADAL" clId="{161BD20A-64FD-480D-902C-C70A815F3773}" dt="2023-10-12T09:46:19" v="4062" actId="403"/>
          <ac:spMkLst>
            <pc:docMk/>
            <pc:sldMk cId="3155433114" sldId="672"/>
            <ac:spMk id="16" creationId="{932B32D4-D718-A5C1-CA8D-30823D38A3F7}"/>
          </ac:spMkLst>
        </pc:spChg>
        <pc:spChg chg="mod">
          <ac:chgData name="Wendy Wang" userId="a61897cc-80be-4e26-bbf3-eb73d63c5a71" providerId="ADAL" clId="{161BD20A-64FD-480D-902C-C70A815F3773}" dt="2023-10-12T00:40:42.991" v="78" actId="1076"/>
          <ac:spMkLst>
            <pc:docMk/>
            <pc:sldMk cId="3155433114" sldId="672"/>
            <ac:spMk id="23" creationId="{10C0E529-7EE8-9960-CB8D-1F227DB787E1}"/>
          </ac:spMkLst>
        </pc:spChg>
      </pc:sldChg>
      <pc:sldChg chg="delSp modSp add mod">
        <pc:chgData name="Wendy Wang" userId="a61897cc-80be-4e26-bbf3-eb73d63c5a71" providerId="ADAL" clId="{161BD20A-64FD-480D-902C-C70A815F3773}" dt="2023-10-12T01:57:28.390" v="274" actId="27636"/>
        <pc:sldMkLst>
          <pc:docMk/>
          <pc:sldMk cId="2704792291" sldId="675"/>
        </pc:sldMkLst>
        <pc:spChg chg="mod">
          <ac:chgData name="Wendy Wang" userId="a61897cc-80be-4e26-bbf3-eb73d63c5a71" providerId="ADAL" clId="{161BD20A-64FD-480D-902C-C70A815F3773}" dt="2023-10-12T01:57:28.390" v="274" actId="27636"/>
          <ac:spMkLst>
            <pc:docMk/>
            <pc:sldMk cId="2704792291" sldId="675"/>
            <ac:spMk id="11" creationId="{E380A8D2-A2EF-758C-2A7D-ABA25F82EAA8}"/>
          </ac:spMkLst>
        </pc:spChg>
        <pc:grpChg chg="del">
          <ac:chgData name="Wendy Wang" userId="a61897cc-80be-4e26-bbf3-eb73d63c5a71" providerId="ADAL" clId="{161BD20A-64FD-480D-902C-C70A815F3773}" dt="2023-10-12T01:57:14.150" v="244" actId="478"/>
          <ac:grpSpMkLst>
            <pc:docMk/>
            <pc:sldMk cId="2704792291" sldId="675"/>
            <ac:grpSpMk id="9" creationId="{19CFCD01-6B7C-CA45-2ABA-841A0D7F0941}"/>
          </ac:grpSpMkLst>
        </pc:grpChg>
        <pc:picChg chg="del">
          <ac:chgData name="Wendy Wang" userId="a61897cc-80be-4e26-bbf3-eb73d63c5a71" providerId="ADAL" clId="{161BD20A-64FD-480D-902C-C70A815F3773}" dt="2023-10-12T01:57:15.289" v="245" actId="478"/>
          <ac:picMkLst>
            <pc:docMk/>
            <pc:sldMk cId="2704792291" sldId="675"/>
            <ac:picMk id="16" creationId="{2C17CCDA-4B84-37C4-5198-8460F16E7AC6}"/>
          </ac:picMkLst>
        </pc:picChg>
      </pc:sldChg>
      <pc:sldChg chg="del ord">
        <pc:chgData name="Wendy Wang" userId="a61897cc-80be-4e26-bbf3-eb73d63c5a71" providerId="ADAL" clId="{161BD20A-64FD-480D-902C-C70A815F3773}" dt="2023-10-12T21:49:52.702" v="5118" actId="47"/>
        <pc:sldMkLst>
          <pc:docMk/>
          <pc:sldMk cId="1863711417" sldId="676"/>
        </pc:sldMkLst>
      </pc:sldChg>
      <pc:sldChg chg="del">
        <pc:chgData name="Wendy Wang" userId="a61897cc-80be-4e26-bbf3-eb73d63c5a71" providerId="ADAL" clId="{161BD20A-64FD-480D-902C-C70A815F3773}" dt="2023-10-12T21:49:41.518" v="5117" actId="47"/>
        <pc:sldMkLst>
          <pc:docMk/>
          <pc:sldMk cId="3885148478" sldId="677"/>
        </pc:sldMkLst>
      </pc:sldChg>
      <pc:sldChg chg="addSp delSp modSp mod">
        <pc:chgData name="Wendy Wang" userId="a61897cc-80be-4e26-bbf3-eb73d63c5a71" providerId="ADAL" clId="{161BD20A-64FD-480D-902C-C70A815F3773}" dt="2023-10-12T07:03:24.509" v="2659" actId="20577"/>
        <pc:sldMkLst>
          <pc:docMk/>
          <pc:sldMk cId="3484978907" sldId="678"/>
        </pc:sldMkLst>
        <pc:spChg chg="add mod">
          <ac:chgData name="Wendy Wang" userId="a61897cc-80be-4e26-bbf3-eb73d63c5a71" providerId="ADAL" clId="{161BD20A-64FD-480D-902C-C70A815F3773}" dt="2023-10-12T05:49:33.136" v="1281" actId="20577"/>
          <ac:spMkLst>
            <pc:docMk/>
            <pc:sldMk cId="3484978907" sldId="678"/>
            <ac:spMk id="9" creationId="{4F70D0F9-495A-FC69-AE85-71C80DD52821}"/>
          </ac:spMkLst>
        </pc:spChg>
        <pc:spChg chg="mod">
          <ac:chgData name="Wendy Wang" userId="a61897cc-80be-4e26-bbf3-eb73d63c5a71" providerId="ADAL" clId="{161BD20A-64FD-480D-902C-C70A815F3773}" dt="2023-10-12T07:00:06.215" v="2363" actId="115"/>
          <ac:spMkLst>
            <pc:docMk/>
            <pc:sldMk cId="3484978907" sldId="678"/>
            <ac:spMk id="16" creationId="{C7B6B328-7C7B-4906-BA64-46CFBFEBBD55}"/>
          </ac:spMkLst>
        </pc:spChg>
        <pc:spChg chg="add mod">
          <ac:chgData name="Wendy Wang" userId="a61897cc-80be-4e26-bbf3-eb73d63c5a71" providerId="ADAL" clId="{161BD20A-64FD-480D-902C-C70A815F3773}" dt="2023-10-12T06:15:07.058" v="1939" actId="313"/>
          <ac:spMkLst>
            <pc:docMk/>
            <pc:sldMk cId="3484978907" sldId="678"/>
            <ac:spMk id="18" creationId="{F0437BFD-C05A-FF57-A9FF-01B71CF83DDA}"/>
          </ac:spMkLst>
        </pc:spChg>
        <pc:spChg chg="add mod">
          <ac:chgData name="Wendy Wang" userId="a61897cc-80be-4e26-bbf3-eb73d63c5a71" providerId="ADAL" clId="{161BD20A-64FD-480D-902C-C70A815F3773}" dt="2023-10-12T06:50:16.204" v="1990" actId="20577"/>
          <ac:spMkLst>
            <pc:docMk/>
            <pc:sldMk cId="3484978907" sldId="678"/>
            <ac:spMk id="19" creationId="{E9331B24-B39D-801E-7FAD-3588C3B135D9}"/>
          </ac:spMkLst>
        </pc:spChg>
        <pc:spChg chg="add del mod">
          <ac:chgData name="Wendy Wang" userId="a61897cc-80be-4e26-bbf3-eb73d63c5a71" providerId="ADAL" clId="{161BD20A-64FD-480D-902C-C70A815F3773}" dt="2023-10-12T06:34:43.780" v="1986"/>
          <ac:spMkLst>
            <pc:docMk/>
            <pc:sldMk cId="3484978907" sldId="678"/>
            <ac:spMk id="20" creationId="{787A1262-F4E3-F1F4-59BE-499875DD9D8C}"/>
          </ac:spMkLst>
        </pc:spChg>
        <pc:spChg chg="add del mod">
          <ac:chgData name="Wendy Wang" userId="a61897cc-80be-4e26-bbf3-eb73d63c5a71" providerId="ADAL" clId="{161BD20A-64FD-480D-902C-C70A815F3773}" dt="2023-10-12T06:50:56.518" v="2058"/>
          <ac:spMkLst>
            <pc:docMk/>
            <pc:sldMk cId="3484978907" sldId="678"/>
            <ac:spMk id="21" creationId="{EBC515EB-4C39-9705-2108-959FD6F3BC0F}"/>
          </ac:spMkLst>
        </pc:spChg>
        <pc:spChg chg="add mod">
          <ac:chgData name="Wendy Wang" userId="a61897cc-80be-4e26-bbf3-eb73d63c5a71" providerId="ADAL" clId="{161BD20A-64FD-480D-902C-C70A815F3773}" dt="2023-10-12T06:59:45.746" v="2357" actId="20577"/>
          <ac:spMkLst>
            <pc:docMk/>
            <pc:sldMk cId="3484978907" sldId="678"/>
            <ac:spMk id="22" creationId="{EC71929F-61B2-1CF9-2DAE-D4259B2A6400}"/>
          </ac:spMkLst>
        </pc:spChg>
        <pc:spChg chg="add mod">
          <ac:chgData name="Wendy Wang" userId="a61897cc-80be-4e26-bbf3-eb73d63c5a71" providerId="ADAL" clId="{161BD20A-64FD-480D-902C-C70A815F3773}" dt="2023-10-12T07:01:54.512" v="2392" actId="20577"/>
          <ac:spMkLst>
            <pc:docMk/>
            <pc:sldMk cId="3484978907" sldId="678"/>
            <ac:spMk id="23" creationId="{2578BEAF-B388-B786-F3FF-258C1CEF5C0B}"/>
          </ac:spMkLst>
        </pc:spChg>
        <pc:spChg chg="add mod">
          <ac:chgData name="Wendy Wang" userId="a61897cc-80be-4e26-bbf3-eb73d63c5a71" providerId="ADAL" clId="{161BD20A-64FD-480D-902C-C70A815F3773}" dt="2023-10-12T07:03:24.509" v="2659" actId="20577"/>
          <ac:spMkLst>
            <pc:docMk/>
            <pc:sldMk cId="3484978907" sldId="678"/>
            <ac:spMk id="24" creationId="{296B4F91-E802-BECE-5FC7-E8807C680246}"/>
          </ac:spMkLst>
        </pc:spChg>
        <pc:spChg chg="mod">
          <ac:chgData name="Wendy Wang" userId="a61897cc-80be-4e26-bbf3-eb73d63c5a71" providerId="ADAL" clId="{161BD20A-64FD-480D-902C-C70A815F3773}" dt="2023-10-12T06:00:58.971" v="1576" actId="20577"/>
          <ac:spMkLst>
            <pc:docMk/>
            <pc:sldMk cId="3484978907" sldId="678"/>
            <ac:spMk id="25" creationId="{B23E6C5D-CC72-AACD-E595-C3335A850525}"/>
          </ac:spMkLst>
        </pc:spChg>
        <pc:graphicFrameChg chg="add mod">
          <ac:chgData name="Wendy Wang" userId="a61897cc-80be-4e26-bbf3-eb73d63c5a71" providerId="ADAL" clId="{161BD20A-64FD-480D-902C-C70A815F3773}" dt="2023-10-12T05:47:38.021" v="1266"/>
          <ac:graphicFrameMkLst>
            <pc:docMk/>
            <pc:sldMk cId="3484978907" sldId="678"/>
            <ac:graphicFrameMk id="13" creationId="{2C08E052-3F7C-4D82-857D-90FECF11002D}"/>
          </ac:graphicFrameMkLst>
        </pc:graphicFrameChg>
        <pc:picChg chg="add del mod">
          <ac:chgData name="Wendy Wang" userId="a61897cc-80be-4e26-bbf3-eb73d63c5a71" providerId="ADAL" clId="{161BD20A-64FD-480D-902C-C70A815F3773}" dt="2023-10-12T05:49:14.677" v="1272" actId="478"/>
          <ac:picMkLst>
            <pc:docMk/>
            <pc:sldMk cId="3484978907" sldId="678"/>
            <ac:picMk id="14" creationId="{3DD37565-669C-2C9A-D60A-AC7C744B97D9}"/>
          </ac:picMkLst>
        </pc:picChg>
        <pc:picChg chg="add mod">
          <ac:chgData name="Wendy Wang" userId="a61897cc-80be-4e26-bbf3-eb73d63c5a71" providerId="ADAL" clId="{161BD20A-64FD-480D-902C-C70A815F3773}" dt="2023-10-12T05:49:25.357" v="1277" actId="1076"/>
          <ac:picMkLst>
            <pc:docMk/>
            <pc:sldMk cId="3484978907" sldId="678"/>
            <ac:picMk id="17" creationId="{439296EB-870F-F4EE-7A6A-CDDA8599BB81}"/>
          </ac:picMkLst>
        </pc:picChg>
      </pc:sldChg>
      <pc:sldChg chg="addSp delSp modSp mod">
        <pc:chgData name="Wendy Wang" userId="a61897cc-80be-4e26-bbf3-eb73d63c5a71" providerId="ADAL" clId="{161BD20A-64FD-480D-902C-C70A815F3773}" dt="2023-10-12T10:10:37.437" v="4456" actId="1076"/>
        <pc:sldMkLst>
          <pc:docMk/>
          <pc:sldMk cId="842297646" sldId="680"/>
        </pc:sldMkLst>
        <pc:spChg chg="add mod">
          <ac:chgData name="Wendy Wang" userId="a61897cc-80be-4e26-bbf3-eb73d63c5a71" providerId="ADAL" clId="{161BD20A-64FD-480D-902C-C70A815F3773}" dt="2023-10-12T10:09:46.630" v="4393" actId="1076"/>
          <ac:spMkLst>
            <pc:docMk/>
            <pc:sldMk cId="842297646" sldId="680"/>
            <ac:spMk id="3" creationId="{F643BD81-09DA-7A5D-9F2C-068D1CE60B89}"/>
          </ac:spMkLst>
        </pc:spChg>
        <pc:spChg chg="add mod">
          <ac:chgData name="Wendy Wang" userId="a61897cc-80be-4e26-bbf3-eb73d63c5a71" providerId="ADAL" clId="{161BD20A-64FD-480D-902C-C70A815F3773}" dt="2023-10-12T10:09:49.398" v="4400" actId="27636"/>
          <ac:spMkLst>
            <pc:docMk/>
            <pc:sldMk cId="842297646" sldId="680"/>
            <ac:spMk id="5" creationId="{19355AA5-D30E-E486-B4AE-0DCFF767C52F}"/>
          </ac:spMkLst>
        </pc:spChg>
        <pc:spChg chg="add mod">
          <ac:chgData name="Wendy Wang" userId="a61897cc-80be-4e26-bbf3-eb73d63c5a71" providerId="ADAL" clId="{161BD20A-64FD-480D-902C-C70A815F3773}" dt="2023-10-12T10:10:37.437" v="4456" actId="1076"/>
          <ac:spMkLst>
            <pc:docMk/>
            <pc:sldMk cId="842297646" sldId="680"/>
            <ac:spMk id="6" creationId="{3D610D76-0430-3D00-B8DE-C577F86878EE}"/>
          </ac:spMkLst>
        </pc:spChg>
        <pc:spChg chg="add del mod">
          <ac:chgData name="Wendy Wang" userId="a61897cc-80be-4e26-bbf3-eb73d63c5a71" providerId="ADAL" clId="{161BD20A-64FD-480D-902C-C70A815F3773}" dt="2023-10-12T10:10:21.676" v="4438"/>
          <ac:spMkLst>
            <pc:docMk/>
            <pc:sldMk cId="842297646" sldId="680"/>
            <ac:spMk id="9" creationId="{9B888048-0D04-AF25-6946-F4BAFC0501E4}"/>
          </ac:spMkLst>
        </pc:spChg>
        <pc:spChg chg="add mod">
          <ac:chgData name="Wendy Wang" userId="a61897cc-80be-4e26-bbf3-eb73d63c5a71" providerId="ADAL" clId="{161BD20A-64FD-480D-902C-C70A815F3773}" dt="2023-10-12T10:10:35.030" v="4455" actId="1076"/>
          <ac:spMkLst>
            <pc:docMk/>
            <pc:sldMk cId="842297646" sldId="680"/>
            <ac:spMk id="10" creationId="{482879D2-3BAB-38B6-AA6F-A431F3E9EED2}"/>
          </ac:spMkLst>
        </pc:spChg>
        <pc:graphicFrameChg chg="mod">
          <ac:chgData name="Wendy Wang" userId="a61897cc-80be-4e26-bbf3-eb73d63c5a71" providerId="ADAL" clId="{161BD20A-64FD-480D-902C-C70A815F3773}" dt="2023-10-12T10:10:37.437" v="4456" actId="1076"/>
          <ac:graphicFrameMkLst>
            <pc:docMk/>
            <pc:sldMk cId="842297646" sldId="680"/>
            <ac:graphicFrameMk id="16" creationId="{62BD891F-179C-4C5F-3286-54DBD5F04CE5}"/>
          </ac:graphicFrameMkLst>
        </pc:graphicFrameChg>
        <pc:picChg chg="add del mod">
          <ac:chgData name="Wendy Wang" userId="a61897cc-80be-4e26-bbf3-eb73d63c5a71" providerId="ADAL" clId="{161BD20A-64FD-480D-902C-C70A815F3773}" dt="2023-10-12T10:09:30.305" v="4388" actId="478"/>
          <ac:picMkLst>
            <pc:docMk/>
            <pc:sldMk cId="842297646" sldId="680"/>
            <ac:picMk id="2" creationId="{93D447D1-B4C4-9491-D7D2-9B589241E95E}"/>
          </ac:picMkLst>
        </pc:picChg>
        <pc:picChg chg="del mod">
          <ac:chgData name="Wendy Wang" userId="a61897cc-80be-4e26-bbf3-eb73d63c5a71" providerId="ADAL" clId="{161BD20A-64FD-480D-902C-C70A815F3773}" dt="2023-10-12T10:09:38.447" v="4390" actId="478"/>
          <ac:picMkLst>
            <pc:docMk/>
            <pc:sldMk cId="842297646" sldId="680"/>
            <ac:picMk id="4" creationId="{3AE22050-2682-9E4A-22A8-E7E205FB7954}"/>
          </ac:picMkLst>
        </pc:picChg>
        <pc:picChg chg="del mod">
          <ac:chgData name="Wendy Wang" userId="a61897cc-80be-4e26-bbf3-eb73d63c5a71" providerId="ADAL" clId="{161BD20A-64FD-480D-902C-C70A815F3773}" dt="2023-10-12T10:08:46.596" v="4340" actId="478"/>
          <ac:picMkLst>
            <pc:docMk/>
            <pc:sldMk cId="842297646" sldId="680"/>
            <ac:picMk id="8" creationId="{2A43272C-3F9E-53A0-DEC8-F749E1F93266}"/>
          </ac:picMkLst>
        </pc:picChg>
        <pc:picChg chg="del">
          <ac:chgData name="Wendy Wang" userId="a61897cc-80be-4e26-bbf3-eb73d63c5a71" providerId="ADAL" clId="{161BD20A-64FD-480D-902C-C70A815F3773}" dt="2023-10-12T10:09:57.150" v="4403" actId="478"/>
          <ac:picMkLst>
            <pc:docMk/>
            <pc:sldMk cId="842297646" sldId="680"/>
            <ac:picMk id="12" creationId="{F4E1FDEB-9E7E-B83C-DCBC-53FEAF5339D9}"/>
          </ac:picMkLst>
        </pc:picChg>
        <pc:picChg chg="add del">
          <ac:chgData name="Wendy Wang" userId="a61897cc-80be-4e26-bbf3-eb73d63c5a71" providerId="ADAL" clId="{161BD20A-64FD-480D-902C-C70A815F3773}" dt="2023-10-12T10:10:23.701" v="4440" actId="478"/>
          <ac:picMkLst>
            <pc:docMk/>
            <pc:sldMk cId="842297646" sldId="680"/>
            <ac:picMk id="17" creationId="{7E88C9CB-F72E-6AE8-184D-5A42567B45D1}"/>
          </ac:picMkLst>
        </pc:picChg>
      </pc:sldChg>
      <pc:sldChg chg="addSp delSp modSp add mod ord">
        <pc:chgData name="Wendy Wang" userId="a61897cc-80be-4e26-bbf3-eb73d63c5a71" providerId="ADAL" clId="{161BD20A-64FD-480D-902C-C70A815F3773}" dt="2023-10-12T09:35:11.831" v="3963"/>
        <pc:sldMkLst>
          <pc:docMk/>
          <pc:sldMk cId="1320515306" sldId="682"/>
        </pc:sldMkLst>
        <pc:spChg chg="add mod">
          <ac:chgData name="Wendy Wang" userId="a61897cc-80be-4e26-bbf3-eb73d63c5a71" providerId="ADAL" clId="{161BD20A-64FD-480D-902C-C70A815F3773}" dt="2023-10-12T09:28:09.569" v="3825" actId="20577"/>
          <ac:spMkLst>
            <pc:docMk/>
            <pc:sldMk cId="1320515306" sldId="682"/>
            <ac:spMk id="9" creationId="{12BFFD3B-2543-4946-CF3C-BE7D41B08B64}"/>
          </ac:spMkLst>
        </pc:spChg>
        <pc:spChg chg="mod">
          <ac:chgData name="Wendy Wang" userId="a61897cc-80be-4e26-bbf3-eb73d63c5a71" providerId="ADAL" clId="{161BD20A-64FD-480D-902C-C70A815F3773}" dt="2023-10-12T05:23:00.357" v="315" actId="20577"/>
          <ac:spMkLst>
            <pc:docMk/>
            <pc:sldMk cId="1320515306" sldId="682"/>
            <ac:spMk id="11" creationId="{E380A8D2-A2EF-758C-2A7D-ABA25F82EAA8}"/>
          </ac:spMkLst>
        </pc:spChg>
        <pc:spChg chg="mod">
          <ac:chgData name="Wendy Wang" userId="a61897cc-80be-4e26-bbf3-eb73d63c5a71" providerId="ADAL" clId="{161BD20A-64FD-480D-902C-C70A815F3773}" dt="2023-10-12T09:24:26.826" v="3595" actId="20577"/>
          <ac:spMkLst>
            <pc:docMk/>
            <pc:sldMk cId="1320515306" sldId="682"/>
            <ac:spMk id="16" creationId="{C7B6B328-7C7B-4906-BA64-46CFBFEBBD55}"/>
          </ac:spMkLst>
        </pc:spChg>
        <pc:spChg chg="del mod">
          <ac:chgData name="Wendy Wang" userId="a61897cc-80be-4e26-bbf3-eb73d63c5a71" providerId="ADAL" clId="{161BD20A-64FD-480D-902C-C70A815F3773}" dt="2023-10-12T05:23:57.580" v="408"/>
          <ac:spMkLst>
            <pc:docMk/>
            <pc:sldMk cId="1320515306" sldId="682"/>
            <ac:spMk id="25" creationId="{B23E6C5D-CC72-AACD-E595-C3335A850525}"/>
          </ac:spMkLst>
        </pc:spChg>
      </pc:sldChg>
      <pc:sldChg chg="addSp delSp modSp add mod ord setBg">
        <pc:chgData name="Wendy Wang" userId="a61897cc-80be-4e26-bbf3-eb73d63c5a71" providerId="ADAL" clId="{161BD20A-64FD-480D-902C-C70A815F3773}" dt="2023-10-12T06:52:17.144" v="2088" actId="34135"/>
        <pc:sldMkLst>
          <pc:docMk/>
          <pc:sldMk cId="631271608" sldId="683"/>
        </pc:sldMkLst>
        <pc:spChg chg="mod">
          <ac:chgData name="Wendy Wang" userId="a61897cc-80be-4e26-bbf3-eb73d63c5a71" providerId="ADAL" clId="{161BD20A-64FD-480D-902C-C70A815F3773}" dt="2023-10-12T06:51:58.197" v="2085" actId="1035"/>
          <ac:spMkLst>
            <pc:docMk/>
            <pc:sldMk cId="631271608" sldId="683"/>
            <ac:spMk id="5" creationId="{71CEDC9D-0853-4415-3EA6-FE54A23DD669}"/>
          </ac:spMkLst>
        </pc:spChg>
        <pc:spChg chg="add mod ord">
          <ac:chgData name="Wendy Wang" userId="a61897cc-80be-4e26-bbf3-eb73d63c5a71" providerId="ADAL" clId="{161BD20A-64FD-480D-902C-C70A815F3773}" dt="2023-10-12T06:52:17.144" v="2088" actId="34135"/>
          <ac:spMkLst>
            <pc:docMk/>
            <pc:sldMk cId="631271608" sldId="683"/>
            <ac:spMk id="17" creationId="{C55A7BE5-FE3C-3591-0C6F-78F7E5771E7E}"/>
          </ac:spMkLst>
        </pc:spChg>
        <pc:spChg chg="mod">
          <ac:chgData name="Wendy Wang" userId="a61897cc-80be-4e26-bbf3-eb73d63c5a71" providerId="ADAL" clId="{161BD20A-64FD-480D-902C-C70A815F3773}" dt="2023-10-12T06:51:54.771" v="2081" actId="14100"/>
          <ac:spMkLst>
            <pc:docMk/>
            <pc:sldMk cId="631271608" sldId="683"/>
            <ac:spMk id="25" creationId="{52C01608-09E6-04D2-F07A-62C47821AE1B}"/>
          </ac:spMkLst>
        </pc:spChg>
        <pc:spChg chg="del">
          <ac:chgData name="Wendy Wang" userId="a61897cc-80be-4e26-bbf3-eb73d63c5a71" providerId="ADAL" clId="{161BD20A-64FD-480D-902C-C70A815F3773}" dt="2023-10-12T06:51:25.271" v="2064" actId="478"/>
          <ac:spMkLst>
            <pc:docMk/>
            <pc:sldMk cId="631271608" sldId="683"/>
            <ac:spMk id="34" creationId="{C91C251A-BCFE-E273-FC29-8F667B04BF52}"/>
          </ac:spMkLst>
        </pc:spChg>
        <pc:spChg chg="mod">
          <ac:chgData name="Wendy Wang" userId="a61897cc-80be-4e26-bbf3-eb73d63c5a71" providerId="ADAL" clId="{161BD20A-64FD-480D-902C-C70A815F3773}" dt="2023-10-12T06:52:07.375" v="2086" actId="207"/>
          <ac:spMkLst>
            <pc:docMk/>
            <pc:sldMk cId="631271608" sldId="683"/>
            <ac:spMk id="51" creationId="{7CC828A8-5DFD-1A82-E9E2-5B83B606C71B}"/>
          </ac:spMkLst>
        </pc:spChg>
        <pc:spChg chg="mod">
          <ac:chgData name="Wendy Wang" userId="a61897cc-80be-4e26-bbf3-eb73d63c5a71" providerId="ADAL" clId="{161BD20A-64FD-480D-902C-C70A815F3773}" dt="2023-10-12T06:51:50.250" v="2080" actId="1035"/>
          <ac:spMkLst>
            <pc:docMk/>
            <pc:sldMk cId="631271608" sldId="683"/>
            <ac:spMk id="52" creationId="{5562CF29-7CA0-9FCD-494C-4E1C44564DC1}"/>
          </ac:spMkLst>
        </pc:spChg>
        <pc:spChg chg="del">
          <ac:chgData name="Wendy Wang" userId="a61897cc-80be-4e26-bbf3-eb73d63c5a71" providerId="ADAL" clId="{161BD20A-64FD-480D-902C-C70A815F3773}" dt="2023-10-12T06:51:27.170" v="2065" actId="478"/>
          <ac:spMkLst>
            <pc:docMk/>
            <pc:sldMk cId="631271608" sldId="683"/>
            <ac:spMk id="54" creationId="{2D6A5169-19FA-273B-5DF7-F58705396ACA}"/>
          </ac:spMkLst>
        </pc:spChg>
        <pc:spChg chg="mod">
          <ac:chgData name="Wendy Wang" userId="a61897cc-80be-4e26-bbf3-eb73d63c5a71" providerId="ADAL" clId="{161BD20A-64FD-480D-902C-C70A815F3773}" dt="2023-10-12T06:52:10.942" v="2087" actId="207"/>
          <ac:spMkLst>
            <pc:docMk/>
            <pc:sldMk cId="631271608" sldId="683"/>
            <ac:spMk id="55" creationId="{4BD3A163-6614-2076-40C7-6F37D2D1FA3E}"/>
          </ac:spMkLst>
        </pc:spChg>
        <pc:spChg chg="mod">
          <ac:chgData name="Wendy Wang" userId="a61897cc-80be-4e26-bbf3-eb73d63c5a71" providerId="ADAL" clId="{161BD20A-64FD-480D-902C-C70A815F3773}" dt="2023-10-12T06:51:39.264" v="2073" actId="1035"/>
          <ac:spMkLst>
            <pc:docMk/>
            <pc:sldMk cId="631271608" sldId="683"/>
            <ac:spMk id="56" creationId="{A299C267-1329-6B3C-F54B-BB3D9E38939B}"/>
          </ac:spMkLst>
        </pc:spChg>
        <pc:spChg chg="del">
          <ac:chgData name="Wendy Wang" userId="a61897cc-80be-4e26-bbf3-eb73d63c5a71" providerId="ADAL" clId="{161BD20A-64FD-480D-902C-C70A815F3773}" dt="2023-10-12T06:51:32.140" v="2066" actId="478"/>
          <ac:spMkLst>
            <pc:docMk/>
            <pc:sldMk cId="631271608" sldId="683"/>
            <ac:spMk id="57" creationId="{F4B73C67-0224-FDC3-F5F5-AFAB79863ECF}"/>
          </ac:spMkLst>
        </pc:spChg>
      </pc:sldChg>
      <pc:sldChg chg="modSp mod ord">
        <pc:chgData name="Wendy Wang" userId="a61897cc-80be-4e26-bbf3-eb73d63c5a71" providerId="ADAL" clId="{161BD20A-64FD-480D-902C-C70A815F3773}" dt="2023-10-12T09:42:58.614" v="4036" actId="20577"/>
        <pc:sldMkLst>
          <pc:docMk/>
          <pc:sldMk cId="3744829689" sldId="684"/>
        </pc:sldMkLst>
        <pc:spChg chg="mod">
          <ac:chgData name="Wendy Wang" userId="a61897cc-80be-4e26-bbf3-eb73d63c5a71" providerId="ADAL" clId="{161BD20A-64FD-480D-902C-C70A815F3773}" dt="2023-10-12T09:42:58.614" v="4036" actId="20577"/>
          <ac:spMkLst>
            <pc:docMk/>
            <pc:sldMk cId="3744829689" sldId="684"/>
            <ac:spMk id="2" creationId="{8861068C-A488-7482-01ED-F3C2C3893165}"/>
          </ac:spMkLst>
        </pc:spChg>
      </pc:sldChg>
      <pc:sldChg chg="ord">
        <pc:chgData name="Wendy Wang" userId="a61897cc-80be-4e26-bbf3-eb73d63c5a71" providerId="ADAL" clId="{161BD20A-64FD-480D-902C-C70A815F3773}" dt="2023-10-12T10:31:21.659" v="4478"/>
        <pc:sldMkLst>
          <pc:docMk/>
          <pc:sldMk cId="453442997" sldId="685"/>
        </pc:sldMkLst>
      </pc:sldChg>
      <pc:sldChg chg="addSp delSp modSp add mod ord">
        <pc:chgData name="Wendy Wang" userId="a61897cc-80be-4e26-bbf3-eb73d63c5a71" providerId="ADAL" clId="{161BD20A-64FD-480D-902C-C70A815F3773}" dt="2023-10-12T10:06:29.630" v="4248" actId="1076"/>
        <pc:sldMkLst>
          <pc:docMk/>
          <pc:sldMk cId="132107594" sldId="686"/>
        </pc:sldMkLst>
        <pc:spChg chg="del">
          <ac:chgData name="Wendy Wang" userId="a61897cc-80be-4e26-bbf3-eb73d63c5a71" providerId="ADAL" clId="{161BD20A-64FD-480D-902C-C70A815F3773}" dt="2023-10-12T10:04:01.677" v="4228" actId="478"/>
          <ac:spMkLst>
            <pc:docMk/>
            <pc:sldMk cId="132107594" sldId="686"/>
            <ac:spMk id="6" creationId="{36D8B7A6-A8B8-CBD1-9E52-A2D5C2B04E01}"/>
          </ac:spMkLst>
        </pc:spChg>
        <pc:spChg chg="mod">
          <ac:chgData name="Wendy Wang" userId="a61897cc-80be-4e26-bbf3-eb73d63c5a71" providerId="ADAL" clId="{161BD20A-64FD-480D-902C-C70A815F3773}" dt="2023-10-12T10:06:29.630" v="4248" actId="1076"/>
          <ac:spMkLst>
            <pc:docMk/>
            <pc:sldMk cId="132107594" sldId="686"/>
            <ac:spMk id="16" creationId="{E0CE08B0-371C-C012-BADF-7A9B5ED8D727}"/>
          </ac:spMkLst>
        </pc:spChg>
        <pc:spChg chg="del">
          <ac:chgData name="Wendy Wang" userId="a61897cc-80be-4e26-bbf3-eb73d63c5a71" providerId="ADAL" clId="{161BD20A-64FD-480D-902C-C70A815F3773}" dt="2023-10-12T10:03:58.722" v="4225" actId="478"/>
          <ac:spMkLst>
            <pc:docMk/>
            <pc:sldMk cId="132107594" sldId="686"/>
            <ac:spMk id="17" creationId="{36301E66-B0FC-1E45-168A-826F97DA7D68}"/>
          </ac:spMkLst>
        </pc:spChg>
        <pc:spChg chg="add del mod">
          <ac:chgData name="Wendy Wang" userId="a61897cc-80be-4e26-bbf3-eb73d63c5a71" providerId="ADAL" clId="{161BD20A-64FD-480D-902C-C70A815F3773}" dt="2023-10-12T10:04:22.099" v="4236"/>
          <ac:spMkLst>
            <pc:docMk/>
            <pc:sldMk cId="132107594" sldId="686"/>
            <ac:spMk id="18" creationId="{979C9271-8FF9-22BE-A9BD-8C62543F4EB9}"/>
          </ac:spMkLst>
        </pc:spChg>
        <pc:spChg chg="add del">
          <ac:chgData name="Wendy Wang" userId="a61897cc-80be-4e26-bbf3-eb73d63c5a71" providerId="ADAL" clId="{161BD20A-64FD-480D-902C-C70A815F3773}" dt="2023-10-12T10:04:21.325" v="4235" actId="22"/>
          <ac:spMkLst>
            <pc:docMk/>
            <pc:sldMk cId="132107594" sldId="686"/>
            <ac:spMk id="20" creationId="{67FB4ABC-431C-8B4C-8694-5F2E4D4FDFD8}"/>
          </ac:spMkLst>
        </pc:spChg>
        <pc:spChg chg="add mod">
          <ac:chgData name="Wendy Wang" userId="a61897cc-80be-4e26-bbf3-eb73d63c5a71" providerId="ADAL" clId="{161BD20A-64FD-480D-902C-C70A815F3773}" dt="2023-10-12T10:04:49.838" v="4245" actId="20577"/>
          <ac:spMkLst>
            <pc:docMk/>
            <pc:sldMk cId="132107594" sldId="686"/>
            <ac:spMk id="21" creationId="{C5B7B598-34DA-03AB-5AE3-76A4B291FB77}"/>
          </ac:spMkLst>
        </pc:spChg>
        <pc:graphicFrameChg chg="del">
          <ac:chgData name="Wendy Wang" userId="a61897cc-80be-4e26-bbf3-eb73d63c5a71" providerId="ADAL" clId="{161BD20A-64FD-480D-902C-C70A815F3773}" dt="2023-10-12T10:04:00.672" v="4227" actId="478"/>
          <ac:graphicFrameMkLst>
            <pc:docMk/>
            <pc:sldMk cId="132107594" sldId="686"/>
            <ac:graphicFrameMk id="12" creationId="{449263BD-3F6A-546C-19FA-7762188E243F}"/>
          </ac:graphicFrameMkLst>
        </pc:graphicFrameChg>
        <pc:picChg chg="del">
          <ac:chgData name="Wendy Wang" userId="a61897cc-80be-4e26-bbf3-eb73d63c5a71" providerId="ADAL" clId="{161BD20A-64FD-480D-902C-C70A815F3773}" dt="2023-10-12T10:03:57.652" v="4224" actId="478"/>
          <ac:picMkLst>
            <pc:docMk/>
            <pc:sldMk cId="132107594" sldId="686"/>
            <ac:picMk id="3" creationId="{A0EF760D-00D8-3B0F-26FC-3D71817C0482}"/>
          </ac:picMkLst>
        </pc:picChg>
      </pc:sldChg>
      <pc:sldChg chg="addSp modSp add mod setBg">
        <pc:chgData name="Wendy Wang" userId="a61897cc-80be-4e26-bbf3-eb73d63c5a71" providerId="ADAL" clId="{161BD20A-64FD-480D-902C-C70A815F3773}" dt="2023-10-12T10:59:21.990" v="4623" actId="167"/>
        <pc:sldMkLst>
          <pc:docMk/>
          <pc:sldMk cId="1020239692" sldId="688"/>
        </pc:sldMkLst>
        <pc:spChg chg="add mod ord">
          <ac:chgData name="Wendy Wang" userId="a61897cc-80be-4e26-bbf3-eb73d63c5a71" providerId="ADAL" clId="{161BD20A-64FD-480D-902C-C70A815F3773}" dt="2023-10-12T10:59:21.990" v="4623" actId="167"/>
          <ac:spMkLst>
            <pc:docMk/>
            <pc:sldMk cId="1020239692" sldId="688"/>
            <ac:spMk id="5" creationId="{3F48AE11-9B54-1851-6EA4-275D3EF63665}"/>
          </ac:spMkLst>
        </pc:spChg>
      </pc:sldChg>
      <pc:sldChg chg="addSp delSp add del mod addAnim delAnim">
        <pc:chgData name="Wendy Wang" userId="a61897cc-80be-4e26-bbf3-eb73d63c5a71" providerId="ADAL" clId="{161BD20A-64FD-480D-902C-C70A815F3773}" dt="2023-10-12T10:42:06.376" v="4609" actId="2890"/>
        <pc:sldMkLst>
          <pc:docMk/>
          <pc:sldMk cId="2212366501" sldId="688"/>
        </pc:sldMkLst>
        <pc:grpChg chg="add del">
          <ac:chgData name="Wendy Wang" userId="a61897cc-80be-4e26-bbf3-eb73d63c5a71" providerId="ADAL" clId="{161BD20A-64FD-480D-902C-C70A815F3773}" dt="2023-10-12T10:42:05.029" v="4608" actId="478"/>
          <ac:grpSpMkLst>
            <pc:docMk/>
            <pc:sldMk cId="2212366501" sldId="688"/>
            <ac:grpSpMk id="4" creationId="{0C0AFC37-B16E-9C4A-43B8-DC099AEBF765}"/>
          </ac:grpSpMkLst>
        </pc:grpChg>
      </pc:sldChg>
      <pc:sldChg chg="addSp modSp add mod setBg">
        <pc:chgData name="Wendy Wang" userId="a61897cc-80be-4e26-bbf3-eb73d63c5a71" providerId="ADAL" clId="{161BD20A-64FD-480D-902C-C70A815F3773}" dt="2023-10-12T10:59:46.635" v="4627" actId="167"/>
        <pc:sldMkLst>
          <pc:docMk/>
          <pc:sldMk cId="1237822953" sldId="689"/>
        </pc:sldMkLst>
        <pc:spChg chg="add mod ord">
          <ac:chgData name="Wendy Wang" userId="a61897cc-80be-4e26-bbf3-eb73d63c5a71" providerId="ADAL" clId="{161BD20A-64FD-480D-902C-C70A815F3773}" dt="2023-10-12T10:59:46.635" v="4627" actId="167"/>
          <ac:spMkLst>
            <pc:docMk/>
            <pc:sldMk cId="1237822953" sldId="689"/>
            <ac:spMk id="39" creationId="{055ED253-0FA6-213D-548B-ACF2AABA2D90}"/>
          </ac:spMkLst>
        </pc:spChg>
      </pc:sldChg>
      <pc:sldChg chg="addSp delSp modSp add mod">
        <pc:chgData name="Wendy Wang" userId="a61897cc-80be-4e26-bbf3-eb73d63c5a71" providerId="ADAL" clId="{161BD20A-64FD-480D-902C-C70A815F3773}" dt="2023-10-12T11:16:20.059" v="5087" actId="27636"/>
        <pc:sldMkLst>
          <pc:docMk/>
          <pc:sldMk cId="1606367175" sldId="690"/>
        </pc:sldMkLst>
        <pc:spChg chg="mod">
          <ac:chgData name="Wendy Wang" userId="a61897cc-80be-4e26-bbf3-eb73d63c5a71" providerId="ADAL" clId="{161BD20A-64FD-480D-902C-C70A815F3773}" dt="2023-10-12T11:05:54.618" v="4677" actId="20577"/>
          <ac:spMkLst>
            <pc:docMk/>
            <pc:sldMk cId="1606367175" sldId="690"/>
            <ac:spMk id="2" creationId="{7CFF287A-5AF4-393C-357C-771430D23D68}"/>
          </ac:spMkLst>
        </pc:spChg>
        <pc:spChg chg="mod">
          <ac:chgData name="Wendy Wang" userId="a61897cc-80be-4e26-bbf3-eb73d63c5a71" providerId="ADAL" clId="{161BD20A-64FD-480D-902C-C70A815F3773}" dt="2023-10-12T11:16:20.059" v="5087" actId="27636"/>
          <ac:spMkLst>
            <pc:docMk/>
            <pc:sldMk cId="1606367175" sldId="690"/>
            <ac:spMk id="3" creationId="{88C20B4D-3E22-4ED7-3F46-DB561B01C922}"/>
          </ac:spMkLst>
        </pc:spChg>
        <pc:graphicFrameChg chg="add mod modGraphic">
          <ac:chgData name="Wendy Wang" userId="a61897cc-80be-4e26-bbf3-eb73d63c5a71" providerId="ADAL" clId="{161BD20A-64FD-480D-902C-C70A815F3773}" dt="2023-10-12T11:15:25.160" v="4990" actId="20577"/>
          <ac:graphicFrameMkLst>
            <pc:docMk/>
            <pc:sldMk cId="1606367175" sldId="690"/>
            <ac:graphicFrameMk id="14" creationId="{CD026759-00CF-4D7B-64B4-F69AB2C446D9}"/>
          </ac:graphicFrameMkLst>
        </pc:graphicFrameChg>
        <pc:graphicFrameChg chg="add del mod">
          <ac:chgData name="Wendy Wang" userId="a61897cc-80be-4e26-bbf3-eb73d63c5a71" providerId="ADAL" clId="{161BD20A-64FD-480D-902C-C70A815F3773}" dt="2023-10-12T11:12:45.159" v="4913" actId="478"/>
          <ac:graphicFrameMkLst>
            <pc:docMk/>
            <pc:sldMk cId="1606367175" sldId="690"/>
            <ac:graphicFrameMk id="15" creationId="{281CA8A5-E354-0591-5B14-01C0F224F1DB}"/>
          </ac:graphicFrameMkLst>
        </pc:graphicFrameChg>
        <pc:graphicFrameChg chg="add del mod">
          <ac:chgData name="Wendy Wang" userId="a61897cc-80be-4e26-bbf3-eb73d63c5a71" providerId="ADAL" clId="{161BD20A-64FD-480D-902C-C70A815F3773}" dt="2023-10-12T11:12:09.674" v="4904" actId="478"/>
          <ac:graphicFrameMkLst>
            <pc:docMk/>
            <pc:sldMk cId="1606367175" sldId="690"/>
            <ac:graphicFrameMk id="16" creationId="{DB602706-32A6-7C5F-CC3D-25563E8CEB45}"/>
          </ac:graphicFrameMkLst>
        </pc:graphicFrameChg>
      </pc:sldChg>
    </pc:docChg>
  </pc:docChgLst>
  <pc:docChgLst>
    <pc:chgData name="Nurul Syahirah Binti Kharol Yusri" userId="e9f1d8a6-2069-4476-a641-aca652da9dfc" providerId="ADAL" clId="{3AAAB5B5-8FEE-4E2C-A5EE-93D6E6499183}"/>
    <pc:docChg chg="custSel addSld delSld modSld sldOrd modSection">
      <pc:chgData name="Nurul Syahirah Binti Kharol Yusri" userId="e9f1d8a6-2069-4476-a641-aca652da9dfc" providerId="ADAL" clId="{3AAAB5B5-8FEE-4E2C-A5EE-93D6E6499183}" dt="2023-10-12T10:58:07.577" v="2812" actId="20577"/>
      <pc:docMkLst>
        <pc:docMk/>
      </pc:docMkLst>
      <pc:sldChg chg="modSp mod">
        <pc:chgData name="Nurul Syahirah Binti Kharol Yusri" userId="e9f1d8a6-2069-4476-a641-aca652da9dfc" providerId="ADAL" clId="{3AAAB5B5-8FEE-4E2C-A5EE-93D6E6499183}" dt="2023-10-12T07:31:16.745" v="182" actId="12"/>
        <pc:sldMkLst>
          <pc:docMk/>
          <pc:sldMk cId="2647336687" sldId="306"/>
        </pc:sldMkLst>
        <pc:spChg chg="mod">
          <ac:chgData name="Nurul Syahirah Binti Kharol Yusri" userId="e9f1d8a6-2069-4476-a641-aca652da9dfc" providerId="ADAL" clId="{3AAAB5B5-8FEE-4E2C-A5EE-93D6E6499183}" dt="2023-10-12T07:31:16.745" v="182" actId="12"/>
          <ac:spMkLst>
            <pc:docMk/>
            <pc:sldMk cId="2647336687" sldId="306"/>
            <ac:spMk id="16" creationId="{A22CEE6E-F2C2-6E95-F86C-FE001F6131E9}"/>
          </ac:spMkLst>
        </pc:spChg>
        <pc:picChg chg="mod">
          <ac:chgData name="Nurul Syahirah Binti Kharol Yusri" userId="e9f1d8a6-2069-4476-a641-aca652da9dfc" providerId="ADAL" clId="{3AAAB5B5-8FEE-4E2C-A5EE-93D6E6499183}" dt="2023-10-12T07:30:12.203" v="141" actId="1076"/>
          <ac:picMkLst>
            <pc:docMk/>
            <pc:sldMk cId="2647336687" sldId="306"/>
            <ac:picMk id="3" creationId="{7E725767-19A5-DB9F-D8AD-71570D63E511}"/>
          </ac:picMkLst>
        </pc:picChg>
      </pc:sldChg>
      <pc:sldChg chg="delSp del mod">
        <pc:chgData name="Nurul Syahirah Binti Kharol Yusri" userId="e9f1d8a6-2069-4476-a641-aca652da9dfc" providerId="ADAL" clId="{3AAAB5B5-8FEE-4E2C-A5EE-93D6E6499183}" dt="2023-10-12T05:36:30.699" v="3" actId="47"/>
        <pc:sldMkLst>
          <pc:docMk/>
          <pc:sldMk cId="459386621" sldId="308"/>
        </pc:sldMkLst>
        <pc:graphicFrameChg chg="del">
          <ac:chgData name="Nurul Syahirah Binti Kharol Yusri" userId="e9f1d8a6-2069-4476-a641-aca652da9dfc" providerId="ADAL" clId="{3AAAB5B5-8FEE-4E2C-A5EE-93D6E6499183}" dt="2023-10-12T05:35:57.362" v="0" actId="478"/>
          <ac:graphicFrameMkLst>
            <pc:docMk/>
            <pc:sldMk cId="459386621" sldId="308"/>
            <ac:graphicFrameMk id="6" creationId="{25E67C9E-E33D-BD87-FBFB-BD574C965E3A}"/>
          </ac:graphicFrameMkLst>
        </pc:graphicFrameChg>
        <pc:graphicFrameChg chg="del">
          <ac:chgData name="Nurul Syahirah Binti Kharol Yusri" userId="e9f1d8a6-2069-4476-a641-aca652da9dfc" providerId="ADAL" clId="{3AAAB5B5-8FEE-4E2C-A5EE-93D6E6499183}" dt="2023-10-12T05:35:58.931" v="1" actId="478"/>
          <ac:graphicFrameMkLst>
            <pc:docMk/>
            <pc:sldMk cId="459386621" sldId="308"/>
            <ac:graphicFrameMk id="9" creationId="{FA755242-6626-C709-C323-305C80F768F0}"/>
          </ac:graphicFrameMkLst>
        </pc:graphicFrameChg>
        <pc:graphicFrameChg chg="del">
          <ac:chgData name="Nurul Syahirah Binti Kharol Yusri" userId="e9f1d8a6-2069-4476-a641-aca652da9dfc" providerId="ADAL" clId="{3AAAB5B5-8FEE-4E2C-A5EE-93D6E6499183}" dt="2023-10-12T05:36:00.623" v="2" actId="478"/>
          <ac:graphicFrameMkLst>
            <pc:docMk/>
            <pc:sldMk cId="459386621" sldId="308"/>
            <ac:graphicFrameMk id="10" creationId="{EEDEFCB5-6E4D-B12E-8868-FE6FEADBCC50}"/>
          </ac:graphicFrameMkLst>
        </pc:graphicFrameChg>
      </pc:sldChg>
      <pc:sldChg chg="delSp modSp mod">
        <pc:chgData name="Nurul Syahirah Binti Kharol Yusri" userId="e9f1d8a6-2069-4476-a641-aca652da9dfc" providerId="ADAL" clId="{3AAAB5B5-8FEE-4E2C-A5EE-93D6E6499183}" dt="2023-10-12T10:19:22.860" v="2123" actId="1037"/>
        <pc:sldMkLst>
          <pc:docMk/>
          <pc:sldMk cId="196950874" sldId="629"/>
        </pc:sldMkLst>
        <pc:spChg chg="mod">
          <ac:chgData name="Nurul Syahirah Binti Kharol Yusri" userId="e9f1d8a6-2069-4476-a641-aca652da9dfc" providerId="ADAL" clId="{3AAAB5B5-8FEE-4E2C-A5EE-93D6E6499183}" dt="2023-10-12T10:19:22.860" v="2123" actId="1037"/>
          <ac:spMkLst>
            <pc:docMk/>
            <pc:sldMk cId="196950874" sldId="629"/>
            <ac:spMk id="13" creationId="{C18C1880-0613-0CF5-E842-A2856C6772AF}"/>
          </ac:spMkLst>
        </pc:spChg>
        <pc:spChg chg="del">
          <ac:chgData name="Nurul Syahirah Binti Kharol Yusri" userId="e9f1d8a6-2069-4476-a641-aca652da9dfc" providerId="ADAL" clId="{3AAAB5B5-8FEE-4E2C-A5EE-93D6E6499183}" dt="2023-10-12T07:27:09.667" v="139" actId="478"/>
          <ac:spMkLst>
            <pc:docMk/>
            <pc:sldMk cId="196950874" sldId="629"/>
            <ac:spMk id="22" creationId="{0A730CB0-CE20-EFEC-6CB6-FE6FD793845A}"/>
          </ac:spMkLst>
        </pc:spChg>
      </pc:sldChg>
      <pc:sldChg chg="ord">
        <pc:chgData name="Nurul Syahirah Binti Kharol Yusri" userId="e9f1d8a6-2069-4476-a641-aca652da9dfc" providerId="ADAL" clId="{3AAAB5B5-8FEE-4E2C-A5EE-93D6E6499183}" dt="2023-10-12T09:50:34.061" v="1157"/>
        <pc:sldMkLst>
          <pc:docMk/>
          <pc:sldMk cId="3082238020" sldId="662"/>
        </pc:sldMkLst>
      </pc:sldChg>
      <pc:sldChg chg="addSp modSp add mod">
        <pc:chgData name="Nurul Syahirah Binti Kharol Yusri" userId="e9f1d8a6-2069-4476-a641-aca652da9dfc" providerId="ADAL" clId="{3AAAB5B5-8FEE-4E2C-A5EE-93D6E6499183}" dt="2023-10-12T10:06:06.711" v="1244" actId="20577"/>
        <pc:sldMkLst>
          <pc:docMk/>
          <pc:sldMk cId="3744829689" sldId="684"/>
        </pc:sldMkLst>
        <pc:spChg chg="mod">
          <ac:chgData name="Nurul Syahirah Binti Kharol Yusri" userId="e9f1d8a6-2069-4476-a641-aca652da9dfc" providerId="ADAL" clId="{3AAAB5B5-8FEE-4E2C-A5EE-93D6E6499183}" dt="2023-10-12T10:05:47.877" v="1225" actId="14100"/>
          <ac:spMkLst>
            <pc:docMk/>
            <pc:sldMk cId="3744829689" sldId="684"/>
            <ac:spMk id="2" creationId="{8861068C-A488-7482-01ED-F3C2C3893165}"/>
          </ac:spMkLst>
        </pc:spChg>
        <pc:spChg chg="mod">
          <ac:chgData name="Nurul Syahirah Binti Kharol Yusri" userId="e9f1d8a6-2069-4476-a641-aca652da9dfc" providerId="ADAL" clId="{3AAAB5B5-8FEE-4E2C-A5EE-93D6E6499183}" dt="2023-10-12T10:06:06.711" v="1244" actId="20577"/>
          <ac:spMkLst>
            <pc:docMk/>
            <pc:sldMk cId="3744829689" sldId="684"/>
            <ac:spMk id="3" creationId="{800A708E-9F9A-B5D7-727E-5727BAE2D848}"/>
          </ac:spMkLst>
        </pc:spChg>
        <pc:graphicFrameChg chg="add mod modGraphic">
          <ac:chgData name="Nurul Syahirah Binti Kharol Yusri" userId="e9f1d8a6-2069-4476-a641-aca652da9dfc" providerId="ADAL" clId="{3AAAB5B5-8FEE-4E2C-A5EE-93D6E6499183}" dt="2023-10-12T09:39:24.634" v="977" actId="255"/>
          <ac:graphicFrameMkLst>
            <pc:docMk/>
            <pc:sldMk cId="3744829689" sldId="684"/>
            <ac:graphicFrameMk id="13" creationId="{AEDB470C-04AD-F34A-7E1A-544F6ACC4FB1}"/>
          </ac:graphicFrameMkLst>
        </pc:graphicFrameChg>
      </pc:sldChg>
      <pc:sldChg chg="addSp delSp modSp add mod setBg">
        <pc:chgData name="Nurul Syahirah Binti Kharol Yusri" userId="e9f1d8a6-2069-4476-a641-aca652da9dfc" providerId="ADAL" clId="{3AAAB5B5-8FEE-4E2C-A5EE-93D6E6499183}" dt="2023-10-12T10:17:55.171" v="2086" actId="20577"/>
        <pc:sldMkLst>
          <pc:docMk/>
          <pc:sldMk cId="453442997" sldId="685"/>
        </pc:sldMkLst>
        <pc:spChg chg="mod">
          <ac:chgData name="Nurul Syahirah Binti Kharol Yusri" userId="e9f1d8a6-2069-4476-a641-aca652da9dfc" providerId="ADAL" clId="{3AAAB5B5-8FEE-4E2C-A5EE-93D6E6499183}" dt="2023-10-12T09:51:09.290" v="1202" actId="20577"/>
          <ac:spMkLst>
            <pc:docMk/>
            <pc:sldMk cId="453442997" sldId="685"/>
            <ac:spMk id="11" creationId="{E380A8D2-A2EF-758C-2A7D-ABA25F82EAA8}"/>
          </ac:spMkLst>
        </pc:spChg>
        <pc:spChg chg="add mod">
          <ac:chgData name="Nurul Syahirah Binti Kharol Yusri" userId="e9f1d8a6-2069-4476-a641-aca652da9dfc" providerId="ADAL" clId="{3AAAB5B5-8FEE-4E2C-A5EE-93D6E6499183}" dt="2023-10-12T09:53:55.443" v="1205" actId="34135"/>
          <ac:spMkLst>
            <pc:docMk/>
            <pc:sldMk cId="453442997" sldId="685"/>
            <ac:spMk id="13" creationId="{35C86DB8-92CA-DA9E-C0E3-44AD104CBE45}"/>
          </ac:spMkLst>
        </pc:spChg>
        <pc:spChg chg="add mod">
          <ac:chgData name="Nurul Syahirah Binti Kharol Yusri" userId="e9f1d8a6-2069-4476-a641-aca652da9dfc" providerId="ADAL" clId="{3AAAB5B5-8FEE-4E2C-A5EE-93D6E6499183}" dt="2023-10-12T10:17:55.171" v="2086" actId="20577"/>
          <ac:spMkLst>
            <pc:docMk/>
            <pc:sldMk cId="453442997" sldId="685"/>
            <ac:spMk id="19" creationId="{7E97312F-232A-63C7-9CA9-1B1536A5E40A}"/>
          </ac:spMkLst>
        </pc:spChg>
        <pc:graphicFrameChg chg="add del mod">
          <ac:chgData name="Nurul Syahirah Binti Kharol Yusri" userId="e9f1d8a6-2069-4476-a641-aca652da9dfc" providerId="ADAL" clId="{3AAAB5B5-8FEE-4E2C-A5EE-93D6E6499183}" dt="2023-10-12T09:57:36.783" v="1208" actId="478"/>
          <ac:graphicFrameMkLst>
            <pc:docMk/>
            <pc:sldMk cId="453442997" sldId="685"/>
            <ac:graphicFrameMk id="14" creationId="{4852E1B8-345E-7F25-CC55-991FEA421E33}"/>
          </ac:graphicFrameMkLst>
        </pc:graphicFrameChg>
        <pc:graphicFrameChg chg="add mod modGraphic">
          <ac:chgData name="Nurul Syahirah Binti Kharol Yusri" userId="e9f1d8a6-2069-4476-a641-aca652da9dfc" providerId="ADAL" clId="{3AAAB5B5-8FEE-4E2C-A5EE-93D6E6499183}" dt="2023-10-12T10:08:59.359" v="1371" actId="20577"/>
          <ac:graphicFrameMkLst>
            <pc:docMk/>
            <pc:sldMk cId="453442997" sldId="685"/>
            <ac:graphicFrameMk id="17" creationId="{92C6948D-F03F-21C3-9657-9B181D75873D}"/>
          </ac:graphicFrameMkLst>
        </pc:graphicFrameChg>
        <pc:graphicFrameChg chg="add mod modGraphic">
          <ac:chgData name="Nurul Syahirah Binti Kharol Yusri" userId="e9f1d8a6-2069-4476-a641-aca652da9dfc" providerId="ADAL" clId="{3AAAB5B5-8FEE-4E2C-A5EE-93D6E6499183}" dt="2023-10-12T10:09:05.088" v="1372" actId="1076"/>
          <ac:graphicFrameMkLst>
            <pc:docMk/>
            <pc:sldMk cId="453442997" sldId="685"/>
            <ac:graphicFrameMk id="18" creationId="{E17089F8-A962-58A0-9FB7-CF1C74D07F38}"/>
          </ac:graphicFrameMkLst>
        </pc:graphicFrameChg>
      </pc:sldChg>
      <pc:sldChg chg="addSp delSp modSp add mod">
        <pc:chgData name="Nurul Syahirah Binti Kharol Yusri" userId="e9f1d8a6-2069-4476-a641-aca652da9dfc" providerId="ADAL" clId="{3AAAB5B5-8FEE-4E2C-A5EE-93D6E6499183}" dt="2023-10-12T10:58:07.577" v="2812" actId="20577"/>
        <pc:sldMkLst>
          <pc:docMk/>
          <pc:sldMk cId="2974021984" sldId="687"/>
        </pc:sldMkLst>
        <pc:spChg chg="mod">
          <ac:chgData name="Nurul Syahirah Binti Kharol Yusri" userId="e9f1d8a6-2069-4476-a641-aca652da9dfc" providerId="ADAL" clId="{3AAAB5B5-8FEE-4E2C-A5EE-93D6E6499183}" dt="2023-10-12T10:19:08.419" v="2120" actId="20577"/>
          <ac:spMkLst>
            <pc:docMk/>
            <pc:sldMk cId="2974021984" sldId="687"/>
            <ac:spMk id="11" creationId="{E380A8D2-A2EF-758C-2A7D-ABA25F82EAA8}"/>
          </ac:spMkLst>
        </pc:spChg>
        <pc:spChg chg="del">
          <ac:chgData name="Nurul Syahirah Binti Kharol Yusri" userId="e9f1d8a6-2069-4476-a641-aca652da9dfc" providerId="ADAL" clId="{3AAAB5B5-8FEE-4E2C-A5EE-93D6E6499183}" dt="2023-10-12T10:16:42.606" v="2078" actId="478"/>
          <ac:spMkLst>
            <pc:docMk/>
            <pc:sldMk cId="2974021984" sldId="687"/>
            <ac:spMk id="19" creationId="{7E97312F-232A-63C7-9CA9-1B1536A5E40A}"/>
          </ac:spMkLst>
        </pc:spChg>
        <pc:spChg chg="add mod">
          <ac:chgData name="Nurul Syahirah Binti Kharol Yusri" userId="e9f1d8a6-2069-4476-a641-aca652da9dfc" providerId="ADAL" clId="{3AAAB5B5-8FEE-4E2C-A5EE-93D6E6499183}" dt="2023-10-12T10:58:07.577" v="2812" actId="20577"/>
          <ac:spMkLst>
            <pc:docMk/>
            <pc:sldMk cId="2974021984" sldId="687"/>
            <ac:spMk id="23" creationId="{F12FCB91-B4EE-EC98-3ED7-24C4E474FDFA}"/>
          </ac:spMkLst>
        </pc:spChg>
        <pc:graphicFrameChg chg="del">
          <ac:chgData name="Nurul Syahirah Binti Kharol Yusri" userId="e9f1d8a6-2069-4476-a641-aca652da9dfc" providerId="ADAL" clId="{3AAAB5B5-8FEE-4E2C-A5EE-93D6E6499183}" dt="2023-10-12T10:16:35.167" v="2076" actId="478"/>
          <ac:graphicFrameMkLst>
            <pc:docMk/>
            <pc:sldMk cId="2974021984" sldId="687"/>
            <ac:graphicFrameMk id="17" creationId="{92C6948D-F03F-21C3-9657-9B181D75873D}"/>
          </ac:graphicFrameMkLst>
        </pc:graphicFrameChg>
        <pc:graphicFrameChg chg="del">
          <ac:chgData name="Nurul Syahirah Binti Kharol Yusri" userId="e9f1d8a6-2069-4476-a641-aca652da9dfc" providerId="ADAL" clId="{3AAAB5B5-8FEE-4E2C-A5EE-93D6E6499183}" dt="2023-10-12T10:16:39.776" v="2077" actId="478"/>
          <ac:graphicFrameMkLst>
            <pc:docMk/>
            <pc:sldMk cId="2974021984" sldId="687"/>
            <ac:graphicFrameMk id="18" creationId="{E17089F8-A962-58A0-9FB7-CF1C74D07F38}"/>
          </ac:graphicFrameMkLst>
        </pc:graphicFrameChg>
        <pc:picChg chg="add mod">
          <ac:chgData name="Nurul Syahirah Binti Kharol Yusri" userId="e9f1d8a6-2069-4476-a641-aca652da9dfc" providerId="ADAL" clId="{3AAAB5B5-8FEE-4E2C-A5EE-93D6E6499183}" dt="2023-10-12T10:47:11.190" v="2126" actId="14100"/>
          <ac:picMkLst>
            <pc:docMk/>
            <pc:sldMk cId="2974021984" sldId="687"/>
            <ac:picMk id="20" creationId="{37E1AA93-B4D8-5317-DE44-71290F2DF697}"/>
          </ac:picMkLst>
        </pc:picChg>
        <pc:picChg chg="add mod">
          <ac:chgData name="Nurul Syahirah Binti Kharol Yusri" userId="e9f1d8a6-2069-4476-a641-aca652da9dfc" providerId="ADAL" clId="{3AAAB5B5-8FEE-4E2C-A5EE-93D6E6499183}" dt="2023-10-12T10:47:49.468" v="2129" actId="14100"/>
          <ac:picMkLst>
            <pc:docMk/>
            <pc:sldMk cId="2974021984" sldId="687"/>
            <ac:picMk id="22" creationId="{736977A1-B6E2-29C3-A4FC-5B4F193B0F56}"/>
          </ac:picMkLst>
        </pc:picChg>
      </pc:sldChg>
    </pc:docChg>
  </pc:docChgLst>
  <pc:docChgLst>
    <pc:chgData name="Wendy" userId="a61897cc-80be-4e26-bbf3-eb73d63c5a71" providerId="ADAL" clId="{D5C611C9-78B4-4F7F-A75B-D1F1D036505C}"/>
    <pc:docChg chg="custSel modSld">
      <pc:chgData name="Wendy" userId="a61897cc-80be-4e26-bbf3-eb73d63c5a71" providerId="ADAL" clId="{D5C611C9-78B4-4F7F-A75B-D1F1D036505C}" dt="2023-10-12T02:51:52.020" v="392" actId="5793"/>
      <pc:docMkLst>
        <pc:docMk/>
      </pc:docMkLst>
      <pc:sldChg chg="modSp mod">
        <pc:chgData name="Wendy" userId="a61897cc-80be-4e26-bbf3-eb73d63c5a71" providerId="ADAL" clId="{D5C611C9-78B4-4F7F-A75B-D1F1D036505C}" dt="2023-10-12T02:51:52.020" v="392" actId="5793"/>
        <pc:sldMkLst>
          <pc:docMk/>
          <pc:sldMk cId="4144194277" sldId="665"/>
        </pc:sldMkLst>
        <pc:spChg chg="mod">
          <ac:chgData name="Wendy" userId="a61897cc-80be-4e26-bbf3-eb73d63c5a71" providerId="ADAL" clId="{D5C611C9-78B4-4F7F-A75B-D1F1D036505C}" dt="2023-10-12T02:51:52.020" v="392" actId="5793"/>
          <ac:spMkLst>
            <pc:docMk/>
            <pc:sldMk cId="4144194277" sldId="665"/>
            <ac:spMk id="6" creationId="{32189EE6-6CAF-2AF5-E56A-DF3AA0E98A12}"/>
          </ac:spMkLst>
        </pc:spChg>
      </pc:sldChg>
      <pc:sldChg chg="modSp mod">
        <pc:chgData name="Wendy" userId="a61897cc-80be-4e26-bbf3-eb73d63c5a71" providerId="ADAL" clId="{D5C611C9-78B4-4F7F-A75B-D1F1D036505C}" dt="2023-10-12T02:51:13.983" v="381" actId="27636"/>
        <pc:sldMkLst>
          <pc:docMk/>
          <pc:sldMk cId="2704792291" sldId="675"/>
        </pc:sldMkLst>
        <pc:spChg chg="mod">
          <ac:chgData name="Wendy" userId="a61897cc-80be-4e26-bbf3-eb73d63c5a71" providerId="ADAL" clId="{D5C611C9-78B4-4F7F-A75B-D1F1D036505C}" dt="2023-10-12T02:51:13.983" v="381" actId="27636"/>
          <ac:spMkLst>
            <pc:docMk/>
            <pc:sldMk cId="2704792291" sldId="675"/>
            <ac:spMk id="11" creationId="{E380A8D2-A2EF-758C-2A7D-ABA25F82EAA8}"/>
          </ac:spMkLst>
        </pc:spChg>
      </pc:sldChg>
      <pc:sldChg chg="addSp delSp modSp mod">
        <pc:chgData name="Wendy" userId="a61897cc-80be-4e26-bbf3-eb73d63c5a71" providerId="ADAL" clId="{D5C611C9-78B4-4F7F-A75B-D1F1D036505C}" dt="2023-10-12T02:50:18.480" v="368"/>
        <pc:sldMkLst>
          <pc:docMk/>
          <pc:sldMk cId="3484978907" sldId="678"/>
        </pc:sldMkLst>
        <pc:spChg chg="del mod">
          <ac:chgData name="Wendy" userId="a61897cc-80be-4e26-bbf3-eb73d63c5a71" providerId="ADAL" clId="{D5C611C9-78B4-4F7F-A75B-D1F1D036505C}" dt="2023-10-12T02:47:48.653" v="2" actId="478"/>
          <ac:spMkLst>
            <pc:docMk/>
            <pc:sldMk cId="3484978907" sldId="678"/>
            <ac:spMk id="9" creationId="{FE0F18C2-B6DE-4F42-4E43-4F1257187CB5}"/>
          </ac:spMkLst>
        </pc:spChg>
        <pc:spChg chg="add mod">
          <ac:chgData name="Wendy" userId="a61897cc-80be-4e26-bbf3-eb73d63c5a71" providerId="ADAL" clId="{D5C611C9-78B4-4F7F-A75B-D1F1D036505C}" dt="2023-10-12T02:47:56.649" v="7" actId="1076"/>
          <ac:spMkLst>
            <pc:docMk/>
            <pc:sldMk cId="3484978907" sldId="678"/>
            <ac:spMk id="16" creationId="{C7B6B328-7C7B-4906-BA64-46CFBFEBBD55}"/>
          </ac:spMkLst>
        </pc:spChg>
        <pc:spChg chg="add del mod">
          <ac:chgData name="Wendy" userId="a61897cc-80be-4e26-bbf3-eb73d63c5a71" providerId="ADAL" clId="{D5C611C9-78B4-4F7F-A75B-D1F1D036505C}" dt="2023-10-12T02:50:18.480" v="368"/>
          <ac:spMkLst>
            <pc:docMk/>
            <pc:sldMk cId="3484978907" sldId="678"/>
            <ac:spMk id="17" creationId="{CB6F3D0E-1B67-4D8C-8C94-43B06D3680D2}"/>
          </ac:spMkLst>
        </pc:spChg>
        <pc:spChg chg="mod">
          <ac:chgData name="Wendy" userId="a61897cc-80be-4e26-bbf3-eb73d63c5a71" providerId="ADAL" clId="{D5C611C9-78B4-4F7F-A75B-D1F1D036505C}" dt="2023-10-12T02:50:05.700" v="355" actId="20577"/>
          <ac:spMkLst>
            <pc:docMk/>
            <pc:sldMk cId="3484978907" sldId="678"/>
            <ac:spMk id="25" creationId="{B23E6C5D-CC72-AACD-E595-C3335A85052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autuni-my.sharepoint.com/personal/ffh2562_autuni_ac_nz/Documents/CFA_Challenge2023/2023/Calculations/Valuation%20model%20%20(6).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swarn33\Downloads\Oceania%20Graphs_updated.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https://autuni-my.sharepoint.com/personal/ffh2562_autuni_ac_nz/Documents/CFA_Challenge2023/2023/Graph/appendix%20template%20(2).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Users\swarn33\Downloads\Oceania%20Graphs_updated.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Users\swarn33\Downloads\Oceania%20Graphs_updated.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Users\swarn33\Downloads\Oceania%20Graphs_updated.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Users\swarn33\Downloads\Oceania%20Graphs_updated.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Users\swarn33\Downloads\Oceania%20Graphs_updated.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Users\swarn33\Downloads\Oceania%20Graphs_updated.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Users\swarn33\Downloads\Oceania%20Graphs_updated.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autuni-my.sharepoint.com/personal/ffh2562_autuni_ac_nz/Documents/CFA_Challenge2023/2023/Calculations/oca%20monte%20carlo%20(backu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389829186131809"/>
          <c:y val="9.3238015460765475E-2"/>
          <c:w val="0.62225978779210689"/>
          <c:h val="0.81623635608893041"/>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1-4FE2-42EC-AB68-A4E4F0D7EFA7}"/>
              </c:ext>
            </c:extLst>
          </c:dPt>
          <c:dPt>
            <c:idx val="1"/>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3-4FE2-42EC-AB68-A4E4F0D7EFA7}"/>
              </c:ext>
            </c:extLst>
          </c:dPt>
          <c:dPt>
            <c:idx val="2"/>
            <c:invertIfNegative val="0"/>
            <c:bubble3D val="0"/>
            <c:spPr>
              <a:solidFill>
                <a:srgbClr val="C32F2F"/>
              </a:solidFill>
              <a:ln>
                <a:noFill/>
              </a:ln>
              <a:effectLst/>
            </c:spPr>
            <c:extLst>
              <c:ext xmlns:c16="http://schemas.microsoft.com/office/drawing/2014/chart" uri="{C3380CC4-5D6E-409C-BE32-E72D297353CC}">
                <c16:uniqueId val="{00000005-4FE2-42EC-AB68-A4E4F0D7EFA7}"/>
              </c:ext>
            </c:extLst>
          </c:dPt>
          <c:dPt>
            <c:idx val="3"/>
            <c:invertIfNegative val="0"/>
            <c:bubble3D val="0"/>
            <c:spPr>
              <a:solidFill>
                <a:srgbClr val="C32F2F"/>
              </a:solidFill>
              <a:ln>
                <a:noFill/>
              </a:ln>
              <a:effectLst/>
            </c:spPr>
            <c:extLst>
              <c:ext xmlns:c16="http://schemas.microsoft.com/office/drawing/2014/chart" uri="{C3380CC4-5D6E-409C-BE32-E72D297353CC}">
                <c16:uniqueId val="{00000007-4FE2-42EC-AB68-A4E4F0D7EFA7}"/>
              </c:ext>
            </c:extLst>
          </c:dPt>
          <c:dLbls>
            <c:spPr>
              <a:noFill/>
              <a:ln>
                <a:noFill/>
              </a:ln>
              <a:effectLst/>
            </c:spPr>
            <c:txPr>
              <a:bodyPr rot="0" spcFirstLastPara="1" vertOverflow="ellipsis" vert="horz" wrap="square" anchor="ctr" anchorCtr="1"/>
              <a:lstStyle/>
              <a:p>
                <a:pPr>
                  <a:defRPr sz="1600" b="1" i="0" u="none" strike="noStrike" kern="1200" baseline="0">
                    <a:solidFill>
                      <a:schemeClr val="bg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'Summary Part'!$O$74:$R$74</c:f>
              <c:strCache>
                <c:ptCount val="4"/>
                <c:pt idx="0">
                  <c:v>Terminal growth rate </c:v>
                </c:pt>
                <c:pt idx="1">
                  <c:v>Net income </c:v>
                </c:pt>
                <c:pt idx="2">
                  <c:v>Cost of equity </c:v>
                </c:pt>
                <c:pt idx="3">
                  <c:v>Capex </c:v>
                </c:pt>
              </c:strCache>
            </c:strRef>
          </c:cat>
          <c:val>
            <c:numRef>
              <c:f>'Summary Part'!$O$76:$R$76</c:f>
              <c:numCache>
                <c:formatCode>0.00</c:formatCode>
                <c:ptCount val="4"/>
                <c:pt idx="0">
                  <c:v>0.81778363661385411</c:v>
                </c:pt>
                <c:pt idx="1">
                  <c:v>0.92</c:v>
                </c:pt>
                <c:pt idx="2">
                  <c:v>0.94317559163271203</c:v>
                </c:pt>
                <c:pt idx="3">
                  <c:v>1.1100000000000001</c:v>
                </c:pt>
              </c:numCache>
            </c:numRef>
          </c:val>
          <c:extLst>
            <c:ext xmlns:c16="http://schemas.microsoft.com/office/drawing/2014/chart" uri="{C3380CC4-5D6E-409C-BE32-E72D297353CC}">
              <c16:uniqueId val="{00000008-4FE2-42EC-AB68-A4E4F0D7EFA7}"/>
            </c:ext>
          </c:extLst>
        </c:ser>
        <c:ser>
          <c:idx val="1"/>
          <c:order val="1"/>
          <c:spPr>
            <a:solidFill>
              <a:schemeClr val="accent2"/>
            </a:solidFill>
            <a:ln>
              <a:noFill/>
            </a:ln>
            <a:effectLst/>
          </c:spPr>
          <c:invertIfNegative val="0"/>
          <c:dPt>
            <c:idx val="0"/>
            <c:invertIfNegative val="0"/>
            <c:bubble3D val="0"/>
            <c:spPr>
              <a:solidFill>
                <a:srgbClr val="C32F2F"/>
              </a:solidFill>
              <a:ln>
                <a:noFill/>
              </a:ln>
              <a:effectLst/>
            </c:spPr>
            <c:extLst>
              <c:ext xmlns:c16="http://schemas.microsoft.com/office/drawing/2014/chart" uri="{C3380CC4-5D6E-409C-BE32-E72D297353CC}">
                <c16:uniqueId val="{0000000A-4FE2-42EC-AB68-A4E4F0D7EFA7}"/>
              </c:ext>
            </c:extLst>
          </c:dPt>
          <c:dPt>
            <c:idx val="1"/>
            <c:invertIfNegative val="0"/>
            <c:bubble3D val="0"/>
            <c:spPr>
              <a:solidFill>
                <a:srgbClr val="C32F2F"/>
              </a:solidFill>
              <a:ln>
                <a:noFill/>
              </a:ln>
              <a:effectLst/>
            </c:spPr>
            <c:extLst>
              <c:ext xmlns:c16="http://schemas.microsoft.com/office/drawing/2014/chart" uri="{C3380CC4-5D6E-409C-BE32-E72D297353CC}">
                <c16:uniqueId val="{0000000C-4FE2-42EC-AB68-A4E4F0D7EFA7}"/>
              </c:ext>
            </c:extLst>
          </c:dPt>
          <c:dPt>
            <c:idx val="2"/>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E-4FE2-42EC-AB68-A4E4F0D7EFA7}"/>
              </c:ext>
            </c:extLst>
          </c:dPt>
          <c:dPt>
            <c:idx val="3"/>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10-4FE2-42EC-AB68-A4E4F0D7EFA7}"/>
              </c:ext>
            </c:extLst>
          </c:dPt>
          <c:dLbls>
            <c:spPr>
              <a:noFill/>
              <a:ln>
                <a:noFill/>
              </a:ln>
              <a:effectLst/>
            </c:spPr>
            <c:txPr>
              <a:bodyPr rot="0" spcFirstLastPara="1" vertOverflow="ellipsis" vert="horz" wrap="square" anchor="ctr" anchorCtr="1"/>
              <a:lstStyle/>
              <a:p>
                <a:pPr>
                  <a:defRPr sz="1600" b="1" i="0" u="none" strike="noStrike" kern="1200" baseline="0">
                    <a:solidFill>
                      <a:schemeClr val="bg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'Summary Part'!$O$74:$R$74</c:f>
              <c:strCache>
                <c:ptCount val="4"/>
                <c:pt idx="0">
                  <c:v>Terminal growth rate </c:v>
                </c:pt>
                <c:pt idx="1">
                  <c:v>Net income </c:v>
                </c:pt>
                <c:pt idx="2">
                  <c:v>Cost of equity </c:v>
                </c:pt>
                <c:pt idx="3">
                  <c:v>Capex </c:v>
                </c:pt>
              </c:strCache>
            </c:strRef>
          </c:cat>
          <c:val>
            <c:numRef>
              <c:f>'Summary Part'!$O$78:$R$78</c:f>
              <c:numCache>
                <c:formatCode>0.00</c:formatCode>
                <c:ptCount val="4"/>
                <c:pt idx="0">
                  <c:v>0.72166909861126904</c:v>
                </c:pt>
                <c:pt idx="1">
                  <c:v>0.62</c:v>
                </c:pt>
                <c:pt idx="2">
                  <c:v>0.64112298988633032</c:v>
                </c:pt>
                <c:pt idx="3">
                  <c:v>0.43</c:v>
                </c:pt>
              </c:numCache>
            </c:numRef>
          </c:val>
          <c:extLst>
            <c:ext xmlns:c16="http://schemas.microsoft.com/office/drawing/2014/chart" uri="{C3380CC4-5D6E-409C-BE32-E72D297353CC}">
              <c16:uniqueId val="{00000011-4FE2-42EC-AB68-A4E4F0D7EFA7}"/>
            </c:ext>
          </c:extLst>
        </c:ser>
        <c:dLbls>
          <c:dLblPos val="outEnd"/>
          <c:showLegendKey val="0"/>
          <c:showVal val="1"/>
          <c:showCatName val="0"/>
          <c:showSerName val="0"/>
          <c:showPercent val="0"/>
          <c:showBubbleSize val="0"/>
        </c:dLbls>
        <c:gapWidth val="150"/>
        <c:overlap val="100"/>
        <c:axId val="547461888"/>
        <c:axId val="547464840"/>
      </c:barChart>
      <c:catAx>
        <c:axId val="547461888"/>
        <c:scaling>
          <c:orientation val="minMax"/>
        </c:scaling>
        <c:delete val="0"/>
        <c:axPos val="l"/>
        <c:numFmt formatCode="General" sourceLinked="1"/>
        <c:majorTickMark val="in"/>
        <c:minorTickMark val="in"/>
        <c:tickLblPos val="low"/>
        <c:spPr>
          <a:noFill/>
          <a:ln w="9525" cap="flat" cmpd="sng" algn="ctr">
            <a:noFill/>
            <a:round/>
          </a:ln>
          <a:effectLst/>
        </c:spPr>
        <c:txPr>
          <a:bodyPr rot="-60000000" spcFirstLastPara="1" vertOverflow="ellipsis" vert="horz" wrap="square" anchor="ctr" anchorCtr="1"/>
          <a:lstStyle/>
          <a:p>
            <a:pPr>
              <a:defRPr sz="1800" b="1" i="0" u="none" strike="noStrike" kern="1200" baseline="0">
                <a:solidFill>
                  <a:schemeClr val="bg2"/>
                </a:solidFill>
                <a:latin typeface="+mn-lt"/>
                <a:ea typeface="+mn-ea"/>
                <a:cs typeface="+mn-cs"/>
              </a:defRPr>
            </a:pPr>
            <a:endParaRPr lang="en-US"/>
          </a:p>
        </c:txPr>
        <c:crossAx val="547464840"/>
        <c:crossesAt val="0.77"/>
        <c:auto val="0"/>
        <c:lblAlgn val="ctr"/>
        <c:lblOffset val="0"/>
        <c:tickLblSkip val="1"/>
        <c:noMultiLvlLbl val="0"/>
      </c:catAx>
      <c:valAx>
        <c:axId val="547464840"/>
        <c:scaling>
          <c:orientation val="minMax"/>
          <c:min val="0.2"/>
        </c:scaling>
        <c:delete val="1"/>
        <c:axPos val="b"/>
        <c:title>
          <c:tx>
            <c:rich>
              <a:bodyPr rot="0" spcFirstLastPara="1" vertOverflow="ellipsis" vert="horz" wrap="square" anchor="ctr" anchorCtr="1"/>
              <a:lstStyle/>
              <a:p>
                <a:pPr>
                  <a:defRPr sz="1600" b="1" i="0" u="none" strike="noStrike" kern="1200" baseline="0">
                    <a:solidFill>
                      <a:schemeClr val="bg2"/>
                    </a:solidFill>
                    <a:latin typeface="+mn-lt"/>
                    <a:ea typeface="+mn-ea"/>
                    <a:cs typeface="+mn-cs"/>
                  </a:defRPr>
                </a:pPr>
                <a:r>
                  <a:rPr lang="en-NZ" sz="1600" b="1">
                    <a:solidFill>
                      <a:schemeClr val="bg2"/>
                    </a:solidFill>
                  </a:rPr>
                  <a:t>0.77</a:t>
                </a:r>
              </a:p>
            </c:rich>
          </c:tx>
          <c:layout>
            <c:manualLayout>
              <c:xMode val="edge"/>
              <c:yMode val="edge"/>
              <c:x val="0.61028298599179454"/>
              <c:y val="7.0664213117084443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bg2"/>
                  </a:solidFill>
                  <a:latin typeface="+mn-lt"/>
                  <a:ea typeface="+mn-ea"/>
                  <a:cs typeface="+mn-cs"/>
                </a:defRPr>
              </a:pPr>
              <a:endParaRPr lang="en-US"/>
            </a:p>
          </c:txPr>
        </c:title>
        <c:numFmt formatCode="0.00" sourceLinked="1"/>
        <c:majorTickMark val="out"/>
        <c:minorTickMark val="none"/>
        <c:tickLblPos val="nextTo"/>
        <c:crossAx val="54746188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ysClr val="windowText" lastClr="000000"/>
          </a:solidFill>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NZ" b="1"/>
              <a:t>OCA</a:t>
            </a:r>
            <a:r>
              <a:rPr lang="en-NZ" b="1" baseline="0"/>
              <a:t> share price v/s OCR</a:t>
            </a:r>
            <a:endParaRPr lang="en-NZ"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'Share Data'!$B$1</c:f>
              <c:strCache>
                <c:ptCount val="1"/>
                <c:pt idx="0">
                  <c:v>OCA</c:v>
                </c:pt>
              </c:strCache>
            </c:strRef>
          </c:tx>
          <c:spPr>
            <a:ln w="44450" cap="rnd">
              <a:solidFill>
                <a:schemeClr val="accent1"/>
              </a:solidFill>
              <a:round/>
            </a:ln>
            <a:effectLst/>
          </c:spPr>
          <c:marker>
            <c:symbol val="none"/>
          </c:marker>
          <c:cat>
            <c:numRef>
              <c:f>'Share Data'!$A$2:$A$77</c:f>
              <c:numCache>
                <c:formatCode>m/d/yy</c:formatCode>
                <c:ptCount val="76"/>
                <c:pt idx="0">
                  <c:v>42887</c:v>
                </c:pt>
                <c:pt idx="1">
                  <c:v>42917</c:v>
                </c:pt>
                <c:pt idx="2">
                  <c:v>42948</c:v>
                </c:pt>
                <c:pt idx="3">
                  <c:v>42979</c:v>
                </c:pt>
                <c:pt idx="4">
                  <c:v>43009</c:v>
                </c:pt>
                <c:pt idx="5">
                  <c:v>43040</c:v>
                </c:pt>
                <c:pt idx="6">
                  <c:v>43070</c:v>
                </c:pt>
                <c:pt idx="7">
                  <c:v>43101</c:v>
                </c:pt>
                <c:pt idx="8">
                  <c:v>43132</c:v>
                </c:pt>
                <c:pt idx="9">
                  <c:v>43160</c:v>
                </c:pt>
                <c:pt idx="10">
                  <c:v>43191</c:v>
                </c:pt>
                <c:pt idx="11">
                  <c:v>43221</c:v>
                </c:pt>
                <c:pt idx="12">
                  <c:v>43252</c:v>
                </c:pt>
                <c:pt idx="13">
                  <c:v>43282</c:v>
                </c:pt>
                <c:pt idx="14">
                  <c:v>43313</c:v>
                </c:pt>
                <c:pt idx="15">
                  <c:v>43344</c:v>
                </c:pt>
                <c:pt idx="16">
                  <c:v>43374</c:v>
                </c:pt>
                <c:pt idx="17">
                  <c:v>43405</c:v>
                </c:pt>
                <c:pt idx="18">
                  <c:v>43435</c:v>
                </c:pt>
                <c:pt idx="19">
                  <c:v>43466</c:v>
                </c:pt>
                <c:pt idx="20">
                  <c:v>43497</c:v>
                </c:pt>
                <c:pt idx="21">
                  <c:v>43525</c:v>
                </c:pt>
                <c:pt idx="22">
                  <c:v>43556</c:v>
                </c:pt>
                <c:pt idx="23">
                  <c:v>43586</c:v>
                </c:pt>
                <c:pt idx="24">
                  <c:v>43617</c:v>
                </c:pt>
                <c:pt idx="25">
                  <c:v>43647</c:v>
                </c:pt>
                <c:pt idx="26">
                  <c:v>43678</c:v>
                </c:pt>
                <c:pt idx="27">
                  <c:v>43709</c:v>
                </c:pt>
                <c:pt idx="28">
                  <c:v>43739</c:v>
                </c:pt>
                <c:pt idx="29">
                  <c:v>43770</c:v>
                </c:pt>
                <c:pt idx="30">
                  <c:v>43800</c:v>
                </c:pt>
                <c:pt idx="31">
                  <c:v>43831</c:v>
                </c:pt>
                <c:pt idx="32">
                  <c:v>43862</c:v>
                </c:pt>
                <c:pt idx="33">
                  <c:v>43891</c:v>
                </c:pt>
                <c:pt idx="34">
                  <c:v>43922</c:v>
                </c:pt>
                <c:pt idx="35">
                  <c:v>43952</c:v>
                </c:pt>
                <c:pt idx="36">
                  <c:v>43983</c:v>
                </c:pt>
                <c:pt idx="37">
                  <c:v>44013</c:v>
                </c:pt>
                <c:pt idx="38">
                  <c:v>44044</c:v>
                </c:pt>
                <c:pt idx="39">
                  <c:v>44075</c:v>
                </c:pt>
                <c:pt idx="40">
                  <c:v>44105</c:v>
                </c:pt>
                <c:pt idx="41">
                  <c:v>44136</c:v>
                </c:pt>
                <c:pt idx="42">
                  <c:v>44166</c:v>
                </c:pt>
                <c:pt idx="43">
                  <c:v>44197</c:v>
                </c:pt>
                <c:pt idx="44">
                  <c:v>44228</c:v>
                </c:pt>
                <c:pt idx="45">
                  <c:v>44256</c:v>
                </c:pt>
                <c:pt idx="46">
                  <c:v>44287</c:v>
                </c:pt>
                <c:pt idx="47">
                  <c:v>44317</c:v>
                </c:pt>
                <c:pt idx="48">
                  <c:v>44348</c:v>
                </c:pt>
                <c:pt idx="49">
                  <c:v>44378</c:v>
                </c:pt>
                <c:pt idx="50">
                  <c:v>44409</c:v>
                </c:pt>
                <c:pt idx="51">
                  <c:v>44440</c:v>
                </c:pt>
                <c:pt idx="52">
                  <c:v>44470</c:v>
                </c:pt>
                <c:pt idx="53">
                  <c:v>44501</c:v>
                </c:pt>
                <c:pt idx="54">
                  <c:v>44531</c:v>
                </c:pt>
                <c:pt idx="55">
                  <c:v>44562</c:v>
                </c:pt>
                <c:pt idx="56">
                  <c:v>44593</c:v>
                </c:pt>
                <c:pt idx="57">
                  <c:v>44621</c:v>
                </c:pt>
                <c:pt idx="58">
                  <c:v>44652</c:v>
                </c:pt>
                <c:pt idx="59">
                  <c:v>44682</c:v>
                </c:pt>
                <c:pt idx="60">
                  <c:v>44713</c:v>
                </c:pt>
                <c:pt idx="61">
                  <c:v>44743</c:v>
                </c:pt>
                <c:pt idx="62">
                  <c:v>44774</c:v>
                </c:pt>
                <c:pt idx="63">
                  <c:v>44805</c:v>
                </c:pt>
                <c:pt idx="64">
                  <c:v>44835</c:v>
                </c:pt>
                <c:pt idx="65">
                  <c:v>44866</c:v>
                </c:pt>
                <c:pt idx="66">
                  <c:v>44896</c:v>
                </c:pt>
                <c:pt idx="67">
                  <c:v>44927</c:v>
                </c:pt>
                <c:pt idx="68">
                  <c:v>44958</c:v>
                </c:pt>
                <c:pt idx="69">
                  <c:v>44986</c:v>
                </c:pt>
                <c:pt idx="70">
                  <c:v>45017</c:v>
                </c:pt>
                <c:pt idx="71">
                  <c:v>45047</c:v>
                </c:pt>
                <c:pt idx="72">
                  <c:v>45078</c:v>
                </c:pt>
                <c:pt idx="73">
                  <c:v>45108</c:v>
                </c:pt>
                <c:pt idx="74">
                  <c:v>45139</c:v>
                </c:pt>
                <c:pt idx="75">
                  <c:v>45170</c:v>
                </c:pt>
              </c:numCache>
            </c:numRef>
          </c:cat>
          <c:val>
            <c:numRef>
              <c:f>'Share Data'!$B$2:$B$77</c:f>
              <c:numCache>
                <c:formatCode>General</c:formatCode>
                <c:ptCount val="76"/>
                <c:pt idx="0">
                  <c:v>0.83</c:v>
                </c:pt>
                <c:pt idx="1">
                  <c:v>0.85</c:v>
                </c:pt>
                <c:pt idx="2">
                  <c:v>0.98</c:v>
                </c:pt>
                <c:pt idx="3">
                  <c:v>1.04</c:v>
                </c:pt>
                <c:pt idx="4">
                  <c:v>0.95</c:v>
                </c:pt>
                <c:pt idx="5">
                  <c:v>0.94</c:v>
                </c:pt>
                <c:pt idx="6">
                  <c:v>0.97</c:v>
                </c:pt>
                <c:pt idx="7">
                  <c:v>1.05</c:v>
                </c:pt>
                <c:pt idx="8">
                  <c:v>1.02</c:v>
                </c:pt>
                <c:pt idx="9">
                  <c:v>0.99</c:v>
                </c:pt>
                <c:pt idx="10">
                  <c:v>0.98</c:v>
                </c:pt>
                <c:pt idx="11">
                  <c:v>0.99</c:v>
                </c:pt>
                <c:pt idx="12">
                  <c:v>1.03</c:v>
                </c:pt>
                <c:pt idx="13">
                  <c:v>1.1399999999999999</c:v>
                </c:pt>
                <c:pt idx="14">
                  <c:v>1.1299999999999999</c:v>
                </c:pt>
                <c:pt idx="15">
                  <c:v>1.1299999999999999</c:v>
                </c:pt>
                <c:pt idx="16">
                  <c:v>1.21</c:v>
                </c:pt>
                <c:pt idx="17">
                  <c:v>1.1599999999999999</c:v>
                </c:pt>
                <c:pt idx="18">
                  <c:v>1.1499999999999999</c:v>
                </c:pt>
                <c:pt idx="19">
                  <c:v>1.07</c:v>
                </c:pt>
                <c:pt idx="20">
                  <c:v>1.03</c:v>
                </c:pt>
                <c:pt idx="21">
                  <c:v>1.06</c:v>
                </c:pt>
                <c:pt idx="22">
                  <c:v>1.02</c:v>
                </c:pt>
                <c:pt idx="23">
                  <c:v>1.0900000000000001</c:v>
                </c:pt>
                <c:pt idx="24">
                  <c:v>1.05</c:v>
                </c:pt>
                <c:pt idx="25">
                  <c:v>1.03</c:v>
                </c:pt>
                <c:pt idx="26">
                  <c:v>1.03</c:v>
                </c:pt>
                <c:pt idx="27">
                  <c:v>1.03</c:v>
                </c:pt>
                <c:pt idx="28">
                  <c:v>1.03</c:v>
                </c:pt>
                <c:pt idx="29">
                  <c:v>1.04</c:v>
                </c:pt>
                <c:pt idx="30">
                  <c:v>1.07</c:v>
                </c:pt>
                <c:pt idx="31">
                  <c:v>1.32</c:v>
                </c:pt>
                <c:pt idx="32">
                  <c:v>1.2</c:v>
                </c:pt>
                <c:pt idx="33">
                  <c:v>1.0900000000000001</c:v>
                </c:pt>
                <c:pt idx="34">
                  <c:v>0.69</c:v>
                </c:pt>
                <c:pt idx="35">
                  <c:v>0.75</c:v>
                </c:pt>
                <c:pt idx="36">
                  <c:v>0.89</c:v>
                </c:pt>
                <c:pt idx="37">
                  <c:v>0.91</c:v>
                </c:pt>
                <c:pt idx="38">
                  <c:v>1.01</c:v>
                </c:pt>
                <c:pt idx="39">
                  <c:v>1.04</c:v>
                </c:pt>
                <c:pt idx="40">
                  <c:v>1.18</c:v>
                </c:pt>
                <c:pt idx="41">
                  <c:v>1.35</c:v>
                </c:pt>
                <c:pt idx="42">
                  <c:v>1.3</c:v>
                </c:pt>
                <c:pt idx="43">
                  <c:v>1.45</c:v>
                </c:pt>
                <c:pt idx="44">
                  <c:v>1.59</c:v>
                </c:pt>
                <c:pt idx="45">
                  <c:v>1.45</c:v>
                </c:pt>
                <c:pt idx="46">
                  <c:v>1.26</c:v>
                </c:pt>
                <c:pt idx="47">
                  <c:v>1.39</c:v>
                </c:pt>
                <c:pt idx="48">
                  <c:v>1.43</c:v>
                </c:pt>
                <c:pt idx="49">
                  <c:v>1.48</c:v>
                </c:pt>
                <c:pt idx="50">
                  <c:v>1.48</c:v>
                </c:pt>
                <c:pt idx="51">
                  <c:v>1.57</c:v>
                </c:pt>
                <c:pt idx="52">
                  <c:v>1.5</c:v>
                </c:pt>
                <c:pt idx="53">
                  <c:v>1.39</c:v>
                </c:pt>
                <c:pt idx="54">
                  <c:v>1.35</c:v>
                </c:pt>
                <c:pt idx="55">
                  <c:v>1.34</c:v>
                </c:pt>
                <c:pt idx="56">
                  <c:v>1.18</c:v>
                </c:pt>
                <c:pt idx="57">
                  <c:v>1.07</c:v>
                </c:pt>
                <c:pt idx="58">
                  <c:v>1.07</c:v>
                </c:pt>
                <c:pt idx="59">
                  <c:v>1</c:v>
                </c:pt>
                <c:pt idx="60">
                  <c:v>1.05</c:v>
                </c:pt>
                <c:pt idx="61">
                  <c:v>0.91</c:v>
                </c:pt>
                <c:pt idx="62">
                  <c:v>0.97</c:v>
                </c:pt>
                <c:pt idx="63">
                  <c:v>0.97</c:v>
                </c:pt>
                <c:pt idx="64">
                  <c:v>0.9</c:v>
                </c:pt>
                <c:pt idx="65">
                  <c:v>0.83</c:v>
                </c:pt>
                <c:pt idx="66">
                  <c:v>0.84</c:v>
                </c:pt>
                <c:pt idx="67">
                  <c:v>0.76</c:v>
                </c:pt>
                <c:pt idx="68">
                  <c:v>0.9</c:v>
                </c:pt>
                <c:pt idx="69">
                  <c:v>0.77</c:v>
                </c:pt>
                <c:pt idx="70">
                  <c:v>0.74</c:v>
                </c:pt>
                <c:pt idx="71">
                  <c:v>0.7</c:v>
                </c:pt>
                <c:pt idx="72">
                  <c:v>0.8</c:v>
                </c:pt>
                <c:pt idx="73">
                  <c:v>0.76</c:v>
                </c:pt>
                <c:pt idx="74">
                  <c:v>0.77</c:v>
                </c:pt>
                <c:pt idx="75">
                  <c:v>0.76</c:v>
                </c:pt>
              </c:numCache>
            </c:numRef>
          </c:val>
          <c:smooth val="0"/>
          <c:extLst>
            <c:ext xmlns:c16="http://schemas.microsoft.com/office/drawing/2014/chart" uri="{C3380CC4-5D6E-409C-BE32-E72D297353CC}">
              <c16:uniqueId val="{00000000-899B-6140-9A6E-328896025A60}"/>
            </c:ext>
          </c:extLst>
        </c:ser>
        <c:dLbls>
          <c:showLegendKey val="0"/>
          <c:showVal val="0"/>
          <c:showCatName val="0"/>
          <c:showSerName val="0"/>
          <c:showPercent val="0"/>
          <c:showBubbleSize val="0"/>
        </c:dLbls>
        <c:marker val="1"/>
        <c:smooth val="0"/>
        <c:axId val="991162848"/>
        <c:axId val="991163176"/>
      </c:lineChart>
      <c:lineChart>
        <c:grouping val="standard"/>
        <c:varyColors val="0"/>
        <c:ser>
          <c:idx val="1"/>
          <c:order val="1"/>
          <c:tx>
            <c:v>OCR</c:v>
          </c:tx>
          <c:spPr>
            <a:ln w="25400" cap="rnd">
              <a:solidFill>
                <a:schemeClr val="accent2"/>
              </a:solidFill>
              <a:round/>
            </a:ln>
            <a:effectLst/>
          </c:spPr>
          <c:marker>
            <c:symbol val="none"/>
          </c:marker>
          <c:val>
            <c:numRef>
              <c:f>'Share Data'!$G$1:$G$76</c:f>
              <c:numCache>
                <c:formatCode>General</c:formatCode>
                <c:ptCount val="76"/>
                <c:pt idx="0">
                  <c:v>0</c:v>
                </c:pt>
                <c:pt idx="1">
                  <c:v>1.75</c:v>
                </c:pt>
                <c:pt idx="2">
                  <c:v>1.75</c:v>
                </c:pt>
                <c:pt idx="3">
                  <c:v>1.75</c:v>
                </c:pt>
                <c:pt idx="4">
                  <c:v>1.75</c:v>
                </c:pt>
                <c:pt idx="5">
                  <c:v>1.75</c:v>
                </c:pt>
                <c:pt idx="6">
                  <c:v>1.75</c:v>
                </c:pt>
                <c:pt idx="7">
                  <c:v>1.75</c:v>
                </c:pt>
                <c:pt idx="8">
                  <c:v>1.75</c:v>
                </c:pt>
                <c:pt idx="9">
                  <c:v>1.75</c:v>
                </c:pt>
                <c:pt idx="10">
                  <c:v>1.75</c:v>
                </c:pt>
                <c:pt idx="11">
                  <c:v>1.75</c:v>
                </c:pt>
                <c:pt idx="12">
                  <c:v>1.75</c:v>
                </c:pt>
                <c:pt idx="13">
                  <c:v>1.75</c:v>
                </c:pt>
                <c:pt idx="14">
                  <c:v>1.75</c:v>
                </c:pt>
                <c:pt idx="15">
                  <c:v>1.75</c:v>
                </c:pt>
                <c:pt idx="16">
                  <c:v>1.75</c:v>
                </c:pt>
                <c:pt idx="17">
                  <c:v>1.75</c:v>
                </c:pt>
                <c:pt idx="18">
                  <c:v>1.75</c:v>
                </c:pt>
                <c:pt idx="19">
                  <c:v>1.75</c:v>
                </c:pt>
                <c:pt idx="20">
                  <c:v>1.75</c:v>
                </c:pt>
                <c:pt idx="21">
                  <c:v>1.75</c:v>
                </c:pt>
                <c:pt idx="22">
                  <c:v>1.75</c:v>
                </c:pt>
                <c:pt idx="23">
                  <c:v>1.75</c:v>
                </c:pt>
                <c:pt idx="24">
                  <c:v>1.75</c:v>
                </c:pt>
                <c:pt idx="25">
                  <c:v>1.75</c:v>
                </c:pt>
                <c:pt idx="26">
                  <c:v>1.5</c:v>
                </c:pt>
                <c:pt idx="27">
                  <c:v>1.5</c:v>
                </c:pt>
                <c:pt idx="28">
                  <c:v>1.5</c:v>
                </c:pt>
                <c:pt idx="29">
                  <c:v>1</c:v>
                </c:pt>
                <c:pt idx="30">
                  <c:v>1</c:v>
                </c:pt>
                <c:pt idx="31">
                  <c:v>1</c:v>
                </c:pt>
                <c:pt idx="32">
                  <c:v>1</c:v>
                </c:pt>
                <c:pt idx="33">
                  <c:v>1</c:v>
                </c:pt>
                <c:pt idx="34">
                  <c:v>1</c:v>
                </c:pt>
                <c:pt idx="35">
                  <c:v>1</c:v>
                </c:pt>
                <c:pt idx="36">
                  <c:v>0.25</c:v>
                </c:pt>
                <c:pt idx="37">
                  <c:v>0.25</c:v>
                </c:pt>
                <c:pt idx="38">
                  <c:v>0.25</c:v>
                </c:pt>
                <c:pt idx="39">
                  <c:v>0.25</c:v>
                </c:pt>
                <c:pt idx="40">
                  <c:v>0.25</c:v>
                </c:pt>
                <c:pt idx="41">
                  <c:v>0.25</c:v>
                </c:pt>
                <c:pt idx="42">
                  <c:v>0.25</c:v>
                </c:pt>
                <c:pt idx="43">
                  <c:v>0.25</c:v>
                </c:pt>
                <c:pt idx="44">
                  <c:v>0.25</c:v>
                </c:pt>
                <c:pt idx="45">
                  <c:v>0.25</c:v>
                </c:pt>
                <c:pt idx="46">
                  <c:v>0.25</c:v>
                </c:pt>
                <c:pt idx="47">
                  <c:v>0.25</c:v>
                </c:pt>
                <c:pt idx="48">
                  <c:v>0.25</c:v>
                </c:pt>
                <c:pt idx="49">
                  <c:v>0.25</c:v>
                </c:pt>
                <c:pt idx="50">
                  <c:v>0.25</c:v>
                </c:pt>
                <c:pt idx="51">
                  <c:v>0.25</c:v>
                </c:pt>
                <c:pt idx="52">
                  <c:v>0.25</c:v>
                </c:pt>
                <c:pt idx="53">
                  <c:v>0.25</c:v>
                </c:pt>
                <c:pt idx="54">
                  <c:v>0.25</c:v>
                </c:pt>
                <c:pt idx="55">
                  <c:v>0.5</c:v>
                </c:pt>
                <c:pt idx="56">
                  <c:v>0.75</c:v>
                </c:pt>
                <c:pt idx="57">
                  <c:v>0.75</c:v>
                </c:pt>
                <c:pt idx="58">
                  <c:v>0.75</c:v>
                </c:pt>
                <c:pt idx="59">
                  <c:v>1</c:v>
                </c:pt>
                <c:pt idx="60">
                  <c:v>1</c:v>
                </c:pt>
                <c:pt idx="61">
                  <c:v>1.5</c:v>
                </c:pt>
                <c:pt idx="62">
                  <c:v>2</c:v>
                </c:pt>
                <c:pt idx="63">
                  <c:v>2</c:v>
                </c:pt>
                <c:pt idx="64">
                  <c:v>2.5</c:v>
                </c:pt>
                <c:pt idx="65">
                  <c:v>3</c:v>
                </c:pt>
                <c:pt idx="66">
                  <c:v>3</c:v>
                </c:pt>
                <c:pt idx="67">
                  <c:v>3.5</c:v>
                </c:pt>
                <c:pt idx="68">
                  <c:v>4.25</c:v>
                </c:pt>
                <c:pt idx="69">
                  <c:v>4.25</c:v>
                </c:pt>
                <c:pt idx="70">
                  <c:v>4.25</c:v>
                </c:pt>
                <c:pt idx="71">
                  <c:v>4.75</c:v>
                </c:pt>
                <c:pt idx="72">
                  <c:v>4.75</c:v>
                </c:pt>
                <c:pt idx="73">
                  <c:v>5.25</c:v>
                </c:pt>
                <c:pt idx="74">
                  <c:v>5.5</c:v>
                </c:pt>
                <c:pt idx="75">
                  <c:v>5.5</c:v>
                </c:pt>
              </c:numCache>
            </c:numRef>
          </c:val>
          <c:smooth val="0"/>
          <c:extLst>
            <c:ext xmlns:c16="http://schemas.microsoft.com/office/drawing/2014/chart" uri="{C3380CC4-5D6E-409C-BE32-E72D297353CC}">
              <c16:uniqueId val="{00000001-899B-6140-9A6E-328896025A60}"/>
            </c:ext>
          </c:extLst>
        </c:ser>
        <c:dLbls>
          <c:showLegendKey val="0"/>
          <c:showVal val="0"/>
          <c:showCatName val="0"/>
          <c:showSerName val="0"/>
          <c:showPercent val="0"/>
          <c:showBubbleSize val="0"/>
        </c:dLbls>
        <c:marker val="1"/>
        <c:smooth val="0"/>
        <c:axId val="991198600"/>
        <c:axId val="991207128"/>
      </c:lineChart>
      <c:dateAx>
        <c:axId val="991162848"/>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91163176"/>
        <c:crosses val="autoZero"/>
        <c:auto val="1"/>
        <c:lblOffset val="100"/>
        <c:baseTimeUnit val="months"/>
      </c:dateAx>
      <c:valAx>
        <c:axId val="991163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91162848"/>
        <c:crosses val="autoZero"/>
        <c:crossBetween val="between"/>
      </c:valAx>
      <c:valAx>
        <c:axId val="99120712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91198600"/>
        <c:crosses val="max"/>
        <c:crossBetween val="between"/>
      </c:valAx>
      <c:catAx>
        <c:axId val="991198600"/>
        <c:scaling>
          <c:orientation val="minMax"/>
        </c:scaling>
        <c:delete val="1"/>
        <c:axPos val="b"/>
        <c:majorTickMark val="out"/>
        <c:minorTickMark val="none"/>
        <c:tickLblPos val="nextTo"/>
        <c:crossAx val="99120712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percentStacked"/>
        <c:varyColors val="0"/>
        <c:ser>
          <c:idx val="0"/>
          <c:order val="0"/>
          <c:tx>
            <c:strRef>
              <c:f>'[appendix template (2).xlsx]GRPAH '!$T$77</c:f>
              <c:strCache>
                <c:ptCount val="1"/>
                <c:pt idx="0">
                  <c:v>Villa</c:v>
                </c:pt>
              </c:strCache>
            </c:strRef>
          </c:tx>
          <c:spPr>
            <a:solidFill>
              <a:schemeClr val="accent1">
                <a:shade val="53000"/>
              </a:schemeClr>
            </a:solidFill>
            <a:ln>
              <a:noFill/>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'[appendix template (2).xlsx]GRPAH '!$S$78:$S$84</c:f>
              <c:numCache>
                <c:formatCode>General</c:formatCode>
                <c:ptCount val="7"/>
                <c:pt idx="0">
                  <c:v>2017</c:v>
                </c:pt>
                <c:pt idx="1">
                  <c:v>2018</c:v>
                </c:pt>
                <c:pt idx="2">
                  <c:v>2019</c:v>
                </c:pt>
                <c:pt idx="3">
                  <c:v>2020</c:v>
                </c:pt>
                <c:pt idx="4">
                  <c:v>2021</c:v>
                </c:pt>
                <c:pt idx="5">
                  <c:v>2022</c:v>
                </c:pt>
                <c:pt idx="6">
                  <c:v>2023</c:v>
                </c:pt>
              </c:numCache>
            </c:numRef>
          </c:cat>
          <c:val>
            <c:numRef>
              <c:f>'[appendix template (2).xlsx]GRPAH '!$T$78:$T$84</c:f>
              <c:numCache>
                <c:formatCode>General</c:formatCode>
                <c:ptCount val="7"/>
                <c:pt idx="0">
                  <c:v>1054</c:v>
                </c:pt>
                <c:pt idx="1">
                  <c:v>1102</c:v>
                </c:pt>
                <c:pt idx="2">
                  <c:v>1202</c:v>
                </c:pt>
                <c:pt idx="3">
                  <c:v>1285</c:v>
                </c:pt>
                <c:pt idx="4">
                  <c:v>1367</c:v>
                </c:pt>
                <c:pt idx="5">
                  <c:v>1625</c:v>
                </c:pt>
                <c:pt idx="6">
                  <c:v>1820</c:v>
                </c:pt>
              </c:numCache>
            </c:numRef>
          </c:val>
          <c:extLst>
            <c:ext xmlns:c16="http://schemas.microsoft.com/office/drawing/2014/chart" uri="{C3380CC4-5D6E-409C-BE32-E72D297353CC}">
              <c16:uniqueId val="{00000000-06A5-4C9C-8B68-E46D6960EF58}"/>
            </c:ext>
          </c:extLst>
        </c:ser>
        <c:ser>
          <c:idx val="1"/>
          <c:order val="1"/>
          <c:tx>
            <c:strRef>
              <c:f>'[appendix template (2).xlsx]GRPAH '!$U$77</c:f>
              <c:strCache>
                <c:ptCount val="1"/>
                <c:pt idx="0">
                  <c:v>Care Suites</c:v>
                </c:pt>
              </c:strCache>
            </c:strRef>
          </c:tx>
          <c:spPr>
            <a:solidFill>
              <a:schemeClr val="accent1">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'[appendix template (2).xlsx]GRPAH '!$S$78:$S$84</c:f>
              <c:numCache>
                <c:formatCode>General</c:formatCode>
                <c:ptCount val="7"/>
                <c:pt idx="0">
                  <c:v>2017</c:v>
                </c:pt>
                <c:pt idx="1">
                  <c:v>2018</c:v>
                </c:pt>
                <c:pt idx="2">
                  <c:v>2019</c:v>
                </c:pt>
                <c:pt idx="3">
                  <c:v>2020</c:v>
                </c:pt>
                <c:pt idx="4">
                  <c:v>2021</c:v>
                </c:pt>
                <c:pt idx="5">
                  <c:v>2022</c:v>
                </c:pt>
                <c:pt idx="6">
                  <c:v>2023</c:v>
                </c:pt>
              </c:numCache>
            </c:numRef>
          </c:cat>
          <c:val>
            <c:numRef>
              <c:f>'[appendix template (2).xlsx]GRPAH '!$U$78:$U$84</c:f>
              <c:numCache>
                <c:formatCode>General</c:formatCode>
                <c:ptCount val="7"/>
                <c:pt idx="0">
                  <c:v>242</c:v>
                </c:pt>
                <c:pt idx="1">
                  <c:v>340</c:v>
                </c:pt>
                <c:pt idx="2">
                  <c:v>542</c:v>
                </c:pt>
                <c:pt idx="3">
                  <c:v>679</c:v>
                </c:pt>
                <c:pt idx="4">
                  <c:v>847</c:v>
                </c:pt>
                <c:pt idx="5">
                  <c:v>854</c:v>
                </c:pt>
                <c:pt idx="6">
                  <c:v>988</c:v>
                </c:pt>
              </c:numCache>
            </c:numRef>
          </c:val>
          <c:extLst>
            <c:ext xmlns:c16="http://schemas.microsoft.com/office/drawing/2014/chart" uri="{C3380CC4-5D6E-409C-BE32-E72D297353CC}">
              <c16:uniqueId val="{00000001-06A5-4C9C-8B68-E46D6960EF58}"/>
            </c:ext>
          </c:extLst>
        </c:ser>
        <c:ser>
          <c:idx val="2"/>
          <c:order val="2"/>
          <c:tx>
            <c:strRef>
              <c:f>'[appendix template (2).xlsx]GRPAH '!$V$77</c:f>
              <c:strCache>
                <c:ptCount val="1"/>
                <c:pt idx="0">
                  <c:v>Care Bed</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'[appendix template (2).xlsx]GRPAH '!$S$78:$S$84</c:f>
              <c:numCache>
                <c:formatCode>General</c:formatCode>
                <c:ptCount val="7"/>
                <c:pt idx="0">
                  <c:v>2017</c:v>
                </c:pt>
                <c:pt idx="1">
                  <c:v>2018</c:v>
                </c:pt>
                <c:pt idx="2">
                  <c:v>2019</c:v>
                </c:pt>
                <c:pt idx="3">
                  <c:v>2020</c:v>
                </c:pt>
                <c:pt idx="4">
                  <c:v>2021</c:v>
                </c:pt>
                <c:pt idx="5">
                  <c:v>2022</c:v>
                </c:pt>
                <c:pt idx="6">
                  <c:v>2023</c:v>
                </c:pt>
              </c:numCache>
            </c:numRef>
          </c:cat>
          <c:val>
            <c:numRef>
              <c:f>'[appendix template (2).xlsx]GRPAH '!$V$78:$V$84</c:f>
              <c:numCache>
                <c:formatCode>General</c:formatCode>
                <c:ptCount val="7"/>
                <c:pt idx="0">
                  <c:v>2797</c:v>
                </c:pt>
                <c:pt idx="1">
                  <c:v>2540</c:v>
                </c:pt>
                <c:pt idx="2">
                  <c:v>2112</c:v>
                </c:pt>
                <c:pt idx="3">
                  <c:v>1882</c:v>
                </c:pt>
                <c:pt idx="4">
                  <c:v>1807</c:v>
                </c:pt>
                <c:pt idx="5">
                  <c:v>1725</c:v>
                </c:pt>
                <c:pt idx="6">
                  <c:v>1651</c:v>
                </c:pt>
              </c:numCache>
            </c:numRef>
          </c:val>
          <c:extLst>
            <c:ext xmlns:c16="http://schemas.microsoft.com/office/drawing/2014/chart" uri="{C3380CC4-5D6E-409C-BE32-E72D297353CC}">
              <c16:uniqueId val="{00000002-06A5-4C9C-8B68-E46D6960EF58}"/>
            </c:ext>
          </c:extLst>
        </c:ser>
        <c:dLbls>
          <c:showLegendKey val="0"/>
          <c:showVal val="0"/>
          <c:showCatName val="0"/>
          <c:showSerName val="0"/>
          <c:showPercent val="0"/>
          <c:showBubbleSize val="0"/>
        </c:dLbls>
        <c:gapWidth val="150"/>
        <c:overlap val="100"/>
        <c:axId val="399572031"/>
        <c:axId val="401807935"/>
        <c:extLst>
          <c:ext xmlns:c15="http://schemas.microsoft.com/office/drawing/2012/chart" uri="{02D57815-91ED-43cb-92C2-25804820EDAC}">
            <c15:filteredBarSeries>
              <c15:ser>
                <c:idx val="3"/>
                <c:order val="3"/>
                <c:tx>
                  <c:strRef>
                    <c:extLst>
                      <c:ext uri="{02D57815-91ED-43cb-92C2-25804820EDAC}">
                        <c15:formulaRef>
                          <c15:sqref>'https://autuni-my.sharepoint.com/personal/em13166_aut_ac_nz/Documents/CFA_Challenge2023/2023/Calculations/NOT USE/[OCA Profitability.xlsx]OCA portfolio weight'!$J$13</c15:sqref>
                        </c15:formulaRef>
                      </c:ext>
                    </c:extLst>
                    <c:strCache>
                      <c:ptCount val="1"/>
                      <c:pt idx="0">
                        <c:v>Total</c:v>
                      </c:pt>
                    </c:strCache>
                  </c:strRef>
                </c:tx>
                <c:spPr>
                  <a:solidFill>
                    <a:schemeClr val="accent1">
                      <a:tint val="77000"/>
                    </a:schemeClr>
                  </a:solidFill>
                  <a:ln>
                    <a:noFill/>
                  </a:ln>
                  <a:effectLst/>
                </c:spPr>
                <c:invertIfNegative val="0"/>
                <c:cat>
                  <c:numRef>
                    <c:extLst>
                      <c:ext uri="{02D57815-91ED-43cb-92C2-25804820EDAC}">
                        <c15:formulaRef>
                          <c15:sqref>'[appendix template (2).xlsx]GRPAH '!$S$78:$S$84</c15:sqref>
                        </c15:formulaRef>
                      </c:ext>
                    </c:extLst>
                    <c:numCache>
                      <c:formatCode>General</c:formatCode>
                      <c:ptCount val="7"/>
                      <c:pt idx="0">
                        <c:v>2017</c:v>
                      </c:pt>
                      <c:pt idx="1">
                        <c:v>2018</c:v>
                      </c:pt>
                      <c:pt idx="2">
                        <c:v>2019</c:v>
                      </c:pt>
                      <c:pt idx="3">
                        <c:v>2020</c:v>
                      </c:pt>
                      <c:pt idx="4">
                        <c:v>2021</c:v>
                      </c:pt>
                      <c:pt idx="5">
                        <c:v>2022</c:v>
                      </c:pt>
                      <c:pt idx="6">
                        <c:v>2023</c:v>
                      </c:pt>
                    </c:numCache>
                  </c:numRef>
                </c:cat>
                <c:val>
                  <c:numRef>
                    <c:extLst>
                      <c:ext uri="{02D57815-91ED-43cb-92C2-25804820EDAC}">
                        <c15:formulaRef>
                          <c15:sqref>'https://autuni-my.sharepoint.com/personal/em13166_aut_ac_nz/Documents/CFA_Challenge2023/2023/Calculations/NOT USE/[OCA Profitability.xlsx]OCA portfolio weight'!$J$14:$J$20</c15:sqref>
                        </c15:formulaRef>
                      </c:ext>
                    </c:extLst>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4-06A5-4C9C-8B68-E46D6960EF58}"/>
                  </c:ext>
                </c:extLst>
              </c15:ser>
            </c15:filteredBarSeries>
          </c:ext>
        </c:extLst>
      </c:barChart>
      <c:lineChart>
        <c:grouping val="standard"/>
        <c:varyColors val="0"/>
        <c:ser>
          <c:idx val="4"/>
          <c:order val="4"/>
          <c:tx>
            <c:strRef>
              <c:f>'[appendix template (2).xlsx]GRPAH '!$Y$77</c:f>
              <c:strCache>
                <c:ptCount val="1"/>
                <c:pt idx="0">
                  <c:v>Occupancy rate</c:v>
                </c:pt>
              </c:strCache>
            </c:strRef>
          </c:tx>
          <c:spPr>
            <a:ln w="41275" cap="rnd">
              <a:solidFill>
                <a:schemeClr val="accent3"/>
              </a:solidFill>
              <a:round/>
            </a:ln>
            <a:effectLst/>
          </c:spPr>
          <c:marker>
            <c:symbol val="none"/>
          </c:marker>
          <c:cat>
            <c:numRef>
              <c:f>'[appendix template (2).xlsx]GRPAH '!$S$78:$S$84</c:f>
              <c:numCache>
                <c:formatCode>General</c:formatCode>
                <c:ptCount val="7"/>
                <c:pt idx="0">
                  <c:v>2017</c:v>
                </c:pt>
                <c:pt idx="1">
                  <c:v>2018</c:v>
                </c:pt>
                <c:pt idx="2">
                  <c:v>2019</c:v>
                </c:pt>
                <c:pt idx="3">
                  <c:v>2020</c:v>
                </c:pt>
                <c:pt idx="4">
                  <c:v>2021</c:v>
                </c:pt>
                <c:pt idx="5">
                  <c:v>2022</c:v>
                </c:pt>
                <c:pt idx="6">
                  <c:v>2023</c:v>
                </c:pt>
              </c:numCache>
            </c:numRef>
          </c:cat>
          <c:val>
            <c:numRef>
              <c:f>'[appendix template (2).xlsx]GRPAH '!$Y$78:$Y$84</c:f>
              <c:numCache>
                <c:formatCode>0.00%</c:formatCode>
                <c:ptCount val="7"/>
                <c:pt idx="0">
                  <c:v>0.90400000000000003</c:v>
                </c:pt>
                <c:pt idx="1">
                  <c:v>0.88100000000000001</c:v>
                </c:pt>
                <c:pt idx="2">
                  <c:v>0.91</c:v>
                </c:pt>
                <c:pt idx="3">
                  <c:v>0.91500000000000004</c:v>
                </c:pt>
                <c:pt idx="4">
                  <c:v>0.92</c:v>
                </c:pt>
                <c:pt idx="5">
                  <c:v>0.92</c:v>
                </c:pt>
                <c:pt idx="6">
                  <c:v>0.90400000000000003</c:v>
                </c:pt>
              </c:numCache>
            </c:numRef>
          </c:val>
          <c:smooth val="0"/>
          <c:extLst>
            <c:ext xmlns:c16="http://schemas.microsoft.com/office/drawing/2014/chart" uri="{C3380CC4-5D6E-409C-BE32-E72D297353CC}">
              <c16:uniqueId val="{00000003-06A5-4C9C-8B68-E46D6960EF58}"/>
            </c:ext>
          </c:extLst>
        </c:ser>
        <c:dLbls>
          <c:showLegendKey val="0"/>
          <c:showVal val="0"/>
          <c:showCatName val="0"/>
          <c:showSerName val="0"/>
          <c:showPercent val="0"/>
          <c:showBubbleSize val="0"/>
        </c:dLbls>
        <c:marker val="1"/>
        <c:smooth val="0"/>
        <c:axId val="399572031"/>
        <c:axId val="401807935"/>
      </c:lineChart>
      <c:catAx>
        <c:axId val="399572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bg2"/>
                </a:solidFill>
                <a:latin typeface="+mn-lt"/>
                <a:ea typeface="+mn-ea"/>
                <a:cs typeface="+mn-cs"/>
              </a:defRPr>
            </a:pPr>
            <a:endParaRPr lang="en-US"/>
          </a:p>
        </c:txPr>
        <c:crossAx val="401807935"/>
        <c:crosses val="autoZero"/>
        <c:auto val="1"/>
        <c:lblAlgn val="ctr"/>
        <c:lblOffset val="100"/>
        <c:noMultiLvlLbl val="0"/>
      </c:catAx>
      <c:valAx>
        <c:axId val="401807935"/>
        <c:scaling>
          <c:orientation val="minMax"/>
        </c:scaling>
        <c:delete val="0"/>
        <c:axPos val="l"/>
        <c:title>
          <c:tx>
            <c:rich>
              <a:bodyPr rot="-5400000" spcFirstLastPara="1" vertOverflow="ellipsis" vert="horz" wrap="square" anchor="ctr" anchorCtr="1"/>
              <a:lstStyle/>
              <a:p>
                <a:pPr>
                  <a:defRPr sz="2000" b="0" i="0" u="none" strike="noStrike" kern="1200" baseline="0">
                    <a:solidFill>
                      <a:schemeClr val="bg2"/>
                    </a:solidFill>
                    <a:latin typeface="+mn-lt"/>
                    <a:ea typeface="+mn-ea"/>
                    <a:cs typeface="+mn-cs"/>
                  </a:defRPr>
                </a:pPr>
                <a:r>
                  <a:rPr lang="en-NZ"/>
                  <a:t>Portfolio Weight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2"/>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2"/>
                </a:solidFill>
                <a:latin typeface="+mn-lt"/>
                <a:ea typeface="+mn-ea"/>
                <a:cs typeface="+mn-cs"/>
              </a:defRPr>
            </a:pPr>
            <a:endParaRPr lang="en-US"/>
          </a:p>
        </c:txPr>
        <c:crossAx val="399572031"/>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bg2"/>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NZ" sz="1600" b="1"/>
              <a:t>Housing</a:t>
            </a:r>
            <a:r>
              <a:rPr lang="en-NZ" sz="1600" b="1" baseline="0"/>
              <a:t> CPI v/s OCA stock price</a:t>
            </a:r>
            <a:endParaRPr lang="en-NZ"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'Housing Sector'!$Y$1</c:f>
              <c:strCache>
                <c:ptCount val="1"/>
                <c:pt idx="0">
                  <c:v>CPI %year Change</c:v>
                </c:pt>
              </c:strCache>
            </c:strRef>
          </c:tx>
          <c:spPr>
            <a:ln w="28575" cap="rnd">
              <a:solidFill>
                <a:schemeClr val="accent1"/>
              </a:solidFill>
              <a:round/>
            </a:ln>
            <a:effectLst/>
          </c:spPr>
          <c:marker>
            <c:symbol val="none"/>
          </c:marker>
          <c:cat>
            <c:numRef>
              <c:f>'Housing Sector'!$X$2:$X$26</c:f>
              <c:numCache>
                <c:formatCode>mmm\-yy</c:formatCode>
                <c:ptCount val="25"/>
                <c:pt idx="0">
                  <c:v>42887</c:v>
                </c:pt>
                <c:pt idx="1">
                  <c:v>42979</c:v>
                </c:pt>
                <c:pt idx="2">
                  <c:v>43070</c:v>
                </c:pt>
                <c:pt idx="3">
                  <c:v>43160</c:v>
                </c:pt>
                <c:pt idx="4">
                  <c:v>43252</c:v>
                </c:pt>
                <c:pt idx="5">
                  <c:v>43344</c:v>
                </c:pt>
                <c:pt idx="6">
                  <c:v>43435</c:v>
                </c:pt>
                <c:pt idx="7">
                  <c:v>43525</c:v>
                </c:pt>
                <c:pt idx="8">
                  <c:v>43617</c:v>
                </c:pt>
                <c:pt idx="9">
                  <c:v>43709</c:v>
                </c:pt>
                <c:pt idx="10">
                  <c:v>43800</c:v>
                </c:pt>
                <c:pt idx="11">
                  <c:v>43891</c:v>
                </c:pt>
                <c:pt idx="12">
                  <c:v>43983</c:v>
                </c:pt>
                <c:pt idx="13">
                  <c:v>44075</c:v>
                </c:pt>
                <c:pt idx="14">
                  <c:v>44166</c:v>
                </c:pt>
                <c:pt idx="15">
                  <c:v>44256</c:v>
                </c:pt>
                <c:pt idx="16">
                  <c:v>44348</c:v>
                </c:pt>
                <c:pt idx="17">
                  <c:v>44440</c:v>
                </c:pt>
                <c:pt idx="18">
                  <c:v>44531</c:v>
                </c:pt>
                <c:pt idx="19">
                  <c:v>44621</c:v>
                </c:pt>
                <c:pt idx="20">
                  <c:v>44713</c:v>
                </c:pt>
                <c:pt idx="21">
                  <c:v>44805</c:v>
                </c:pt>
                <c:pt idx="22">
                  <c:v>44896</c:v>
                </c:pt>
                <c:pt idx="23">
                  <c:v>44986</c:v>
                </c:pt>
                <c:pt idx="24">
                  <c:v>45078</c:v>
                </c:pt>
              </c:numCache>
            </c:numRef>
          </c:cat>
          <c:val>
            <c:numRef>
              <c:f>'Housing Sector'!$Y$2:$Y$26</c:f>
              <c:numCache>
                <c:formatCode>0.00%</c:formatCode>
                <c:ptCount val="25"/>
                <c:pt idx="0">
                  <c:v>5.2999999999999999E-2</c:v>
                </c:pt>
                <c:pt idx="1">
                  <c:v>6.4000000000000001E-2</c:v>
                </c:pt>
                <c:pt idx="2">
                  <c:v>6.9000000000000006E-2</c:v>
                </c:pt>
                <c:pt idx="3">
                  <c:v>6.2E-2</c:v>
                </c:pt>
                <c:pt idx="4">
                  <c:v>5.2999999999999999E-2</c:v>
                </c:pt>
                <c:pt idx="5">
                  <c:v>4.4999999999999998E-2</c:v>
                </c:pt>
                <c:pt idx="6">
                  <c:v>4.5999999999999999E-2</c:v>
                </c:pt>
                <c:pt idx="7">
                  <c:v>4.7E-2</c:v>
                </c:pt>
                <c:pt idx="8">
                  <c:v>4.2999999999999997E-2</c:v>
                </c:pt>
                <c:pt idx="9">
                  <c:v>4.2999999999999997E-2</c:v>
                </c:pt>
                <c:pt idx="10">
                  <c:v>3.9E-2</c:v>
                </c:pt>
                <c:pt idx="11">
                  <c:v>3.5999999999999997E-2</c:v>
                </c:pt>
                <c:pt idx="12" formatCode="0%">
                  <c:v>0.04</c:v>
                </c:pt>
                <c:pt idx="13">
                  <c:v>3.6000000000000004E-2</c:v>
                </c:pt>
                <c:pt idx="14">
                  <c:v>0.03</c:v>
                </c:pt>
                <c:pt idx="15">
                  <c:v>3.3000000000000002E-2</c:v>
                </c:pt>
                <c:pt idx="16">
                  <c:v>1.2999999999999999E-2</c:v>
                </c:pt>
                <c:pt idx="17">
                  <c:v>2.1999999999999999E-2</c:v>
                </c:pt>
                <c:pt idx="18">
                  <c:v>6.0999999999999999E-2</c:v>
                </c:pt>
                <c:pt idx="19">
                  <c:v>7.2999999999999995E-2</c:v>
                </c:pt>
                <c:pt idx="20">
                  <c:v>7.6999999999999999E-2</c:v>
                </c:pt>
                <c:pt idx="21">
                  <c:v>9.6000000000000002E-2</c:v>
                </c:pt>
                <c:pt idx="22">
                  <c:v>0.104</c:v>
                </c:pt>
                <c:pt idx="23">
                  <c:v>8.5000000000000006E-2</c:v>
                </c:pt>
                <c:pt idx="24">
                  <c:v>6.4000000000000001E-2</c:v>
                </c:pt>
              </c:numCache>
            </c:numRef>
          </c:val>
          <c:smooth val="0"/>
          <c:extLst>
            <c:ext xmlns:c16="http://schemas.microsoft.com/office/drawing/2014/chart" uri="{C3380CC4-5D6E-409C-BE32-E72D297353CC}">
              <c16:uniqueId val="{00000000-DA23-5041-91B8-31F7D4D89557}"/>
            </c:ext>
          </c:extLst>
        </c:ser>
        <c:dLbls>
          <c:showLegendKey val="0"/>
          <c:showVal val="0"/>
          <c:showCatName val="0"/>
          <c:showSerName val="0"/>
          <c:showPercent val="0"/>
          <c:showBubbleSize val="0"/>
        </c:dLbls>
        <c:marker val="1"/>
        <c:smooth val="0"/>
        <c:axId val="629245504"/>
        <c:axId val="629247472"/>
      </c:lineChart>
      <c:lineChart>
        <c:grouping val="standard"/>
        <c:varyColors val="0"/>
        <c:ser>
          <c:idx val="1"/>
          <c:order val="1"/>
          <c:tx>
            <c:strRef>
              <c:f>'Housing Sector'!$Z$1</c:f>
              <c:strCache>
                <c:ptCount val="1"/>
                <c:pt idx="0">
                  <c:v>OCA stock price</c:v>
                </c:pt>
              </c:strCache>
            </c:strRef>
          </c:tx>
          <c:spPr>
            <a:ln w="53975" cap="rnd">
              <a:solidFill>
                <a:schemeClr val="accent2"/>
              </a:solidFill>
              <a:round/>
            </a:ln>
            <a:effectLst/>
          </c:spPr>
          <c:marker>
            <c:symbol val="none"/>
          </c:marker>
          <c:cat>
            <c:numRef>
              <c:f>'Housing Sector'!$X$2:$X$26</c:f>
              <c:numCache>
                <c:formatCode>mmm\-yy</c:formatCode>
                <c:ptCount val="25"/>
                <c:pt idx="0">
                  <c:v>42887</c:v>
                </c:pt>
                <c:pt idx="1">
                  <c:v>42979</c:v>
                </c:pt>
                <c:pt idx="2">
                  <c:v>43070</c:v>
                </c:pt>
                <c:pt idx="3">
                  <c:v>43160</c:v>
                </c:pt>
                <c:pt idx="4">
                  <c:v>43252</c:v>
                </c:pt>
                <c:pt idx="5">
                  <c:v>43344</c:v>
                </c:pt>
                <c:pt idx="6">
                  <c:v>43435</c:v>
                </c:pt>
                <c:pt idx="7">
                  <c:v>43525</c:v>
                </c:pt>
                <c:pt idx="8">
                  <c:v>43617</c:v>
                </c:pt>
                <c:pt idx="9">
                  <c:v>43709</c:v>
                </c:pt>
                <c:pt idx="10">
                  <c:v>43800</c:v>
                </c:pt>
                <c:pt idx="11">
                  <c:v>43891</c:v>
                </c:pt>
                <c:pt idx="12">
                  <c:v>43983</c:v>
                </c:pt>
                <c:pt idx="13">
                  <c:v>44075</c:v>
                </c:pt>
                <c:pt idx="14">
                  <c:v>44166</c:v>
                </c:pt>
                <c:pt idx="15">
                  <c:v>44256</c:v>
                </c:pt>
                <c:pt idx="16">
                  <c:v>44348</c:v>
                </c:pt>
                <c:pt idx="17">
                  <c:v>44440</c:v>
                </c:pt>
                <c:pt idx="18">
                  <c:v>44531</c:v>
                </c:pt>
                <c:pt idx="19">
                  <c:v>44621</c:v>
                </c:pt>
                <c:pt idx="20">
                  <c:v>44713</c:v>
                </c:pt>
                <c:pt idx="21">
                  <c:v>44805</c:v>
                </c:pt>
                <c:pt idx="22">
                  <c:v>44896</c:v>
                </c:pt>
                <c:pt idx="23">
                  <c:v>44986</c:v>
                </c:pt>
                <c:pt idx="24">
                  <c:v>45078</c:v>
                </c:pt>
              </c:numCache>
            </c:numRef>
          </c:cat>
          <c:val>
            <c:numRef>
              <c:f>'Housing Sector'!$Z$2:$Z$26</c:f>
              <c:numCache>
                <c:formatCode>General</c:formatCode>
                <c:ptCount val="25"/>
                <c:pt idx="0">
                  <c:v>0.83</c:v>
                </c:pt>
                <c:pt idx="1">
                  <c:v>1.04</c:v>
                </c:pt>
                <c:pt idx="2">
                  <c:v>0.97</c:v>
                </c:pt>
                <c:pt idx="3">
                  <c:v>0.99</c:v>
                </c:pt>
                <c:pt idx="4">
                  <c:v>1.03</c:v>
                </c:pt>
                <c:pt idx="5">
                  <c:v>1.1299999999999999</c:v>
                </c:pt>
                <c:pt idx="6">
                  <c:v>1.1499999999999999</c:v>
                </c:pt>
                <c:pt idx="7">
                  <c:v>1.06</c:v>
                </c:pt>
                <c:pt idx="8">
                  <c:v>1.05</c:v>
                </c:pt>
                <c:pt idx="9">
                  <c:v>1.03</c:v>
                </c:pt>
                <c:pt idx="10">
                  <c:v>1.07</c:v>
                </c:pt>
                <c:pt idx="11">
                  <c:v>1.0900000000000001</c:v>
                </c:pt>
                <c:pt idx="12">
                  <c:v>0.89</c:v>
                </c:pt>
                <c:pt idx="13">
                  <c:v>1.04</c:v>
                </c:pt>
                <c:pt idx="14">
                  <c:v>1.3</c:v>
                </c:pt>
                <c:pt idx="15">
                  <c:v>1.45</c:v>
                </c:pt>
                <c:pt idx="16">
                  <c:v>1.43</c:v>
                </c:pt>
                <c:pt idx="17">
                  <c:v>1.57</c:v>
                </c:pt>
                <c:pt idx="18">
                  <c:v>1.35</c:v>
                </c:pt>
                <c:pt idx="19">
                  <c:v>1.07</c:v>
                </c:pt>
                <c:pt idx="20">
                  <c:v>1.05</c:v>
                </c:pt>
                <c:pt idx="21">
                  <c:v>0.97</c:v>
                </c:pt>
                <c:pt idx="22">
                  <c:v>0.84</c:v>
                </c:pt>
                <c:pt idx="23">
                  <c:v>0.77</c:v>
                </c:pt>
                <c:pt idx="24">
                  <c:v>0.76</c:v>
                </c:pt>
              </c:numCache>
            </c:numRef>
          </c:val>
          <c:smooth val="0"/>
          <c:extLst>
            <c:ext xmlns:c16="http://schemas.microsoft.com/office/drawing/2014/chart" uri="{C3380CC4-5D6E-409C-BE32-E72D297353CC}">
              <c16:uniqueId val="{00000001-DA23-5041-91B8-31F7D4D89557}"/>
            </c:ext>
          </c:extLst>
        </c:ser>
        <c:dLbls>
          <c:showLegendKey val="0"/>
          <c:showVal val="0"/>
          <c:showCatName val="0"/>
          <c:showSerName val="0"/>
          <c:showPercent val="0"/>
          <c:showBubbleSize val="0"/>
        </c:dLbls>
        <c:marker val="1"/>
        <c:smooth val="0"/>
        <c:axId val="645737088"/>
        <c:axId val="645742992"/>
      </c:lineChart>
      <c:dateAx>
        <c:axId val="62924550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629247472"/>
        <c:crosses val="autoZero"/>
        <c:auto val="1"/>
        <c:lblOffset val="100"/>
        <c:baseTimeUnit val="months"/>
      </c:dateAx>
      <c:valAx>
        <c:axId val="629247472"/>
        <c:scaling>
          <c:orientation val="minMax"/>
          <c:min val="1.0000000000000002E-3"/>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629245504"/>
        <c:crosses val="autoZero"/>
        <c:crossBetween val="between"/>
      </c:valAx>
      <c:valAx>
        <c:axId val="645742992"/>
        <c:scaling>
          <c:orientation val="minMax"/>
          <c:min val="0.60000000000000009"/>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5737088"/>
        <c:crosses val="max"/>
        <c:crossBetween val="between"/>
      </c:valAx>
      <c:dateAx>
        <c:axId val="645737088"/>
        <c:scaling>
          <c:orientation val="minMax"/>
        </c:scaling>
        <c:delete val="1"/>
        <c:axPos val="b"/>
        <c:numFmt formatCode="mmm\-yy" sourceLinked="1"/>
        <c:majorTickMark val="out"/>
        <c:minorTickMark val="none"/>
        <c:tickLblPos val="nextTo"/>
        <c:crossAx val="645742992"/>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NZ"/>
              <a:t>ccci v/s OCA</a:t>
            </a:r>
            <a:r>
              <a:rPr lang="en-NZ" baseline="0"/>
              <a:t> stock price</a:t>
            </a:r>
            <a:endParaRPr lang="en-NZ"/>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'Housing Sector'!$AA$1</c:f>
              <c:strCache>
                <c:ptCount val="1"/>
                <c:pt idx="0">
                  <c:v>%Change CCCI</c:v>
                </c:pt>
              </c:strCache>
            </c:strRef>
          </c:tx>
          <c:spPr>
            <a:ln w="28575" cap="rnd">
              <a:solidFill>
                <a:schemeClr val="accent1"/>
              </a:solidFill>
              <a:round/>
            </a:ln>
            <a:effectLst/>
          </c:spPr>
          <c:marker>
            <c:symbol val="none"/>
          </c:marker>
          <c:cat>
            <c:numRef>
              <c:f>'Housing Sector'!$X$2:$X$26</c:f>
              <c:numCache>
                <c:formatCode>mmm\-yy</c:formatCode>
                <c:ptCount val="25"/>
                <c:pt idx="0">
                  <c:v>42887</c:v>
                </c:pt>
                <c:pt idx="1">
                  <c:v>42979</c:v>
                </c:pt>
                <c:pt idx="2">
                  <c:v>43070</c:v>
                </c:pt>
                <c:pt idx="3">
                  <c:v>43160</c:v>
                </c:pt>
                <c:pt idx="4">
                  <c:v>43252</c:v>
                </c:pt>
                <c:pt idx="5">
                  <c:v>43344</c:v>
                </c:pt>
                <c:pt idx="6">
                  <c:v>43435</c:v>
                </c:pt>
                <c:pt idx="7">
                  <c:v>43525</c:v>
                </c:pt>
                <c:pt idx="8">
                  <c:v>43617</c:v>
                </c:pt>
                <c:pt idx="9">
                  <c:v>43709</c:v>
                </c:pt>
                <c:pt idx="10">
                  <c:v>43800</c:v>
                </c:pt>
                <c:pt idx="11">
                  <c:v>43891</c:v>
                </c:pt>
                <c:pt idx="12">
                  <c:v>43983</c:v>
                </c:pt>
                <c:pt idx="13">
                  <c:v>44075</c:v>
                </c:pt>
                <c:pt idx="14">
                  <c:v>44166</c:v>
                </c:pt>
                <c:pt idx="15">
                  <c:v>44256</c:v>
                </c:pt>
                <c:pt idx="16">
                  <c:v>44348</c:v>
                </c:pt>
                <c:pt idx="17">
                  <c:v>44440</c:v>
                </c:pt>
                <c:pt idx="18">
                  <c:v>44531</c:v>
                </c:pt>
                <c:pt idx="19">
                  <c:v>44621</c:v>
                </c:pt>
                <c:pt idx="20">
                  <c:v>44713</c:v>
                </c:pt>
                <c:pt idx="21">
                  <c:v>44805</c:v>
                </c:pt>
                <c:pt idx="22">
                  <c:v>44896</c:v>
                </c:pt>
                <c:pt idx="23">
                  <c:v>44986</c:v>
                </c:pt>
                <c:pt idx="24">
                  <c:v>45078</c:v>
                </c:pt>
              </c:numCache>
            </c:numRef>
          </c:cat>
          <c:val>
            <c:numRef>
              <c:f>'Housing Sector'!$AA$2:$AA$26</c:f>
              <c:numCache>
                <c:formatCode>0.00%</c:formatCode>
                <c:ptCount val="25"/>
                <c:pt idx="0">
                  <c:v>1.9E-2</c:v>
                </c:pt>
                <c:pt idx="1">
                  <c:v>1.7999999999999999E-2</c:v>
                </c:pt>
                <c:pt idx="2">
                  <c:v>1.0999999999999999E-2</c:v>
                </c:pt>
                <c:pt idx="3">
                  <c:v>1.0999999999999999E-2</c:v>
                </c:pt>
                <c:pt idx="4" formatCode="0%">
                  <c:v>0.01</c:v>
                </c:pt>
                <c:pt idx="5">
                  <c:v>1.0999999999999999E-2</c:v>
                </c:pt>
                <c:pt idx="6">
                  <c:v>1.2999999999999999E-2</c:v>
                </c:pt>
                <c:pt idx="7">
                  <c:v>1.2999999999999999E-2</c:v>
                </c:pt>
                <c:pt idx="8">
                  <c:v>6.0000000000000001E-3</c:v>
                </c:pt>
                <c:pt idx="9" formatCode="0%">
                  <c:v>0.01</c:v>
                </c:pt>
                <c:pt idx="10">
                  <c:v>8.9999999999999993E-3</c:v>
                </c:pt>
                <c:pt idx="11" formatCode="0%">
                  <c:v>0.01</c:v>
                </c:pt>
                <c:pt idx="12" formatCode="0%">
                  <c:v>0.01</c:v>
                </c:pt>
                <c:pt idx="13">
                  <c:v>6.0000000000000001E-3</c:v>
                </c:pt>
                <c:pt idx="14">
                  <c:v>4.0000000000000001E-3</c:v>
                </c:pt>
                <c:pt idx="15">
                  <c:v>1.2999999999999999E-2</c:v>
                </c:pt>
                <c:pt idx="16">
                  <c:v>2.1999999999999999E-2</c:v>
                </c:pt>
                <c:pt idx="17">
                  <c:v>1.6E-2</c:v>
                </c:pt>
                <c:pt idx="18">
                  <c:v>8.9999999999999993E-3</c:v>
                </c:pt>
                <c:pt idx="19">
                  <c:v>2.4E-2</c:v>
                </c:pt>
                <c:pt idx="20">
                  <c:v>2.5999999999999999E-2</c:v>
                </c:pt>
                <c:pt idx="21">
                  <c:v>3.4000000000000002E-2</c:v>
                </c:pt>
                <c:pt idx="22">
                  <c:v>1.7000000000000001E-2</c:v>
                </c:pt>
                <c:pt idx="23">
                  <c:v>6.0000000000000001E-3</c:v>
                </c:pt>
              </c:numCache>
            </c:numRef>
          </c:val>
          <c:smooth val="0"/>
          <c:extLst>
            <c:ext xmlns:c16="http://schemas.microsoft.com/office/drawing/2014/chart" uri="{C3380CC4-5D6E-409C-BE32-E72D297353CC}">
              <c16:uniqueId val="{00000000-AF44-284D-899D-B2483DEFD052}"/>
            </c:ext>
          </c:extLst>
        </c:ser>
        <c:dLbls>
          <c:showLegendKey val="0"/>
          <c:showVal val="0"/>
          <c:showCatName val="0"/>
          <c:showSerName val="0"/>
          <c:showPercent val="0"/>
          <c:showBubbleSize val="0"/>
        </c:dLbls>
        <c:marker val="1"/>
        <c:smooth val="0"/>
        <c:axId val="634620440"/>
        <c:axId val="634618800"/>
      </c:lineChart>
      <c:lineChart>
        <c:grouping val="standard"/>
        <c:varyColors val="0"/>
        <c:ser>
          <c:idx val="2"/>
          <c:order val="1"/>
          <c:tx>
            <c:strRef>
              <c:f>'Housing Sector'!$Z$1</c:f>
              <c:strCache>
                <c:ptCount val="1"/>
                <c:pt idx="0">
                  <c:v>OCA stock price</c:v>
                </c:pt>
              </c:strCache>
            </c:strRef>
          </c:tx>
          <c:spPr>
            <a:ln w="63500" cap="rnd">
              <a:solidFill>
                <a:schemeClr val="accent3"/>
              </a:solidFill>
              <a:round/>
            </a:ln>
            <a:effectLst/>
          </c:spPr>
          <c:marker>
            <c:symbol val="none"/>
          </c:marker>
          <c:cat>
            <c:numRef>
              <c:f>'Housing Sector'!$X$2:$X$26</c:f>
              <c:numCache>
                <c:formatCode>mmm\-yy</c:formatCode>
                <c:ptCount val="25"/>
                <c:pt idx="0">
                  <c:v>42887</c:v>
                </c:pt>
                <c:pt idx="1">
                  <c:v>42979</c:v>
                </c:pt>
                <c:pt idx="2">
                  <c:v>43070</c:v>
                </c:pt>
                <c:pt idx="3">
                  <c:v>43160</c:v>
                </c:pt>
                <c:pt idx="4">
                  <c:v>43252</c:v>
                </c:pt>
                <c:pt idx="5">
                  <c:v>43344</c:v>
                </c:pt>
                <c:pt idx="6">
                  <c:v>43435</c:v>
                </c:pt>
                <c:pt idx="7">
                  <c:v>43525</c:v>
                </c:pt>
                <c:pt idx="8">
                  <c:v>43617</c:v>
                </c:pt>
                <c:pt idx="9">
                  <c:v>43709</c:v>
                </c:pt>
                <c:pt idx="10">
                  <c:v>43800</c:v>
                </c:pt>
                <c:pt idx="11">
                  <c:v>43891</c:v>
                </c:pt>
                <c:pt idx="12">
                  <c:v>43983</c:v>
                </c:pt>
                <c:pt idx="13">
                  <c:v>44075</c:v>
                </c:pt>
                <c:pt idx="14">
                  <c:v>44166</c:v>
                </c:pt>
                <c:pt idx="15">
                  <c:v>44256</c:v>
                </c:pt>
                <c:pt idx="16">
                  <c:v>44348</c:v>
                </c:pt>
                <c:pt idx="17">
                  <c:v>44440</c:v>
                </c:pt>
                <c:pt idx="18">
                  <c:v>44531</c:v>
                </c:pt>
                <c:pt idx="19">
                  <c:v>44621</c:v>
                </c:pt>
                <c:pt idx="20">
                  <c:v>44713</c:v>
                </c:pt>
                <c:pt idx="21">
                  <c:v>44805</c:v>
                </c:pt>
                <c:pt idx="22">
                  <c:v>44896</c:v>
                </c:pt>
                <c:pt idx="23">
                  <c:v>44986</c:v>
                </c:pt>
                <c:pt idx="24">
                  <c:v>45078</c:v>
                </c:pt>
              </c:numCache>
            </c:numRef>
          </c:cat>
          <c:val>
            <c:numRef>
              <c:f>'Housing Sector'!$Z$2:$Z$26</c:f>
              <c:numCache>
                <c:formatCode>General</c:formatCode>
                <c:ptCount val="25"/>
                <c:pt idx="0">
                  <c:v>0.83</c:v>
                </c:pt>
                <c:pt idx="1">
                  <c:v>1.04</c:v>
                </c:pt>
                <c:pt idx="2">
                  <c:v>0.97</c:v>
                </c:pt>
                <c:pt idx="3">
                  <c:v>0.99</c:v>
                </c:pt>
                <c:pt idx="4">
                  <c:v>1.03</c:v>
                </c:pt>
                <c:pt idx="5">
                  <c:v>1.1299999999999999</c:v>
                </c:pt>
                <c:pt idx="6">
                  <c:v>1.1499999999999999</c:v>
                </c:pt>
                <c:pt idx="7">
                  <c:v>1.06</c:v>
                </c:pt>
                <c:pt idx="8">
                  <c:v>1.05</c:v>
                </c:pt>
                <c:pt idx="9">
                  <c:v>1.03</c:v>
                </c:pt>
                <c:pt idx="10">
                  <c:v>1.07</c:v>
                </c:pt>
                <c:pt idx="11">
                  <c:v>1.0900000000000001</c:v>
                </c:pt>
                <c:pt idx="12">
                  <c:v>0.89</c:v>
                </c:pt>
                <c:pt idx="13">
                  <c:v>1.04</c:v>
                </c:pt>
                <c:pt idx="14">
                  <c:v>1.3</c:v>
                </c:pt>
                <c:pt idx="15">
                  <c:v>1.45</c:v>
                </c:pt>
                <c:pt idx="16">
                  <c:v>1.43</c:v>
                </c:pt>
                <c:pt idx="17">
                  <c:v>1.57</c:v>
                </c:pt>
                <c:pt idx="18">
                  <c:v>1.35</c:v>
                </c:pt>
                <c:pt idx="19">
                  <c:v>1.07</c:v>
                </c:pt>
                <c:pt idx="20">
                  <c:v>1.05</c:v>
                </c:pt>
                <c:pt idx="21">
                  <c:v>0.97</c:v>
                </c:pt>
                <c:pt idx="22">
                  <c:v>0.84</c:v>
                </c:pt>
                <c:pt idx="23">
                  <c:v>0.77</c:v>
                </c:pt>
                <c:pt idx="24">
                  <c:v>0.76</c:v>
                </c:pt>
              </c:numCache>
            </c:numRef>
          </c:val>
          <c:smooth val="0"/>
          <c:extLst>
            <c:ext xmlns:c16="http://schemas.microsoft.com/office/drawing/2014/chart" uri="{C3380CC4-5D6E-409C-BE32-E72D297353CC}">
              <c16:uniqueId val="{00000001-AF44-284D-899D-B2483DEFD052}"/>
            </c:ext>
          </c:extLst>
        </c:ser>
        <c:dLbls>
          <c:showLegendKey val="0"/>
          <c:showVal val="0"/>
          <c:showCatName val="0"/>
          <c:showSerName val="0"/>
          <c:showPercent val="0"/>
          <c:showBubbleSize val="0"/>
        </c:dLbls>
        <c:marker val="1"/>
        <c:smooth val="0"/>
        <c:axId val="634647008"/>
        <c:axId val="634643728"/>
        <c:extLst>
          <c:ext xmlns:c15="http://schemas.microsoft.com/office/drawing/2012/chart" uri="{02D57815-91ED-43cb-92C2-25804820EDAC}">
            <c15:filteredLineSeries>
              <c15:ser>
                <c:idx val="1"/>
                <c:order val="2"/>
                <c:tx>
                  <c:strRef>
                    <c:extLst>
                      <c:ext uri="{02D57815-91ED-43cb-92C2-25804820EDAC}">
                        <c15:formulaRef>
                          <c15:sqref>'Housing Sector'!$Y$1</c15:sqref>
                        </c15:formulaRef>
                      </c:ext>
                    </c:extLst>
                    <c:strCache>
                      <c:ptCount val="1"/>
                      <c:pt idx="0">
                        <c:v>CPI %year Change</c:v>
                      </c:pt>
                    </c:strCache>
                  </c:strRef>
                </c:tx>
                <c:spPr>
                  <a:ln w="28575" cap="rnd">
                    <a:solidFill>
                      <a:schemeClr val="accent2"/>
                    </a:solidFill>
                    <a:round/>
                  </a:ln>
                  <a:effectLst/>
                </c:spPr>
                <c:marker>
                  <c:symbol val="none"/>
                </c:marker>
                <c:val>
                  <c:numRef>
                    <c:extLst>
                      <c:ext uri="{02D57815-91ED-43cb-92C2-25804820EDAC}">
                        <c15:formulaRef>
                          <c15:sqref>'Housing Sector'!$Y$1:$Y$26</c15:sqref>
                        </c15:formulaRef>
                      </c:ext>
                    </c:extLst>
                    <c:numCache>
                      <c:formatCode>0.00%</c:formatCode>
                      <c:ptCount val="26"/>
                      <c:pt idx="0" formatCode="General">
                        <c:v>0</c:v>
                      </c:pt>
                      <c:pt idx="1">
                        <c:v>5.2999999999999999E-2</c:v>
                      </c:pt>
                      <c:pt idx="2">
                        <c:v>6.4000000000000001E-2</c:v>
                      </c:pt>
                      <c:pt idx="3">
                        <c:v>6.9000000000000006E-2</c:v>
                      </c:pt>
                      <c:pt idx="4">
                        <c:v>6.2E-2</c:v>
                      </c:pt>
                      <c:pt idx="5">
                        <c:v>5.2999999999999999E-2</c:v>
                      </c:pt>
                      <c:pt idx="6">
                        <c:v>4.4999999999999998E-2</c:v>
                      </c:pt>
                      <c:pt idx="7">
                        <c:v>4.5999999999999999E-2</c:v>
                      </c:pt>
                      <c:pt idx="8">
                        <c:v>4.7E-2</c:v>
                      </c:pt>
                      <c:pt idx="9">
                        <c:v>4.2999999999999997E-2</c:v>
                      </c:pt>
                      <c:pt idx="10">
                        <c:v>4.2999999999999997E-2</c:v>
                      </c:pt>
                      <c:pt idx="11">
                        <c:v>3.9E-2</c:v>
                      </c:pt>
                      <c:pt idx="12">
                        <c:v>3.5999999999999997E-2</c:v>
                      </c:pt>
                      <c:pt idx="13" formatCode="0%">
                        <c:v>0.04</c:v>
                      </c:pt>
                      <c:pt idx="14">
                        <c:v>3.6000000000000004E-2</c:v>
                      </c:pt>
                      <c:pt idx="15">
                        <c:v>0.03</c:v>
                      </c:pt>
                      <c:pt idx="16">
                        <c:v>3.3000000000000002E-2</c:v>
                      </c:pt>
                      <c:pt idx="17">
                        <c:v>1.2999999999999999E-2</c:v>
                      </c:pt>
                      <c:pt idx="18">
                        <c:v>2.1999999999999999E-2</c:v>
                      </c:pt>
                      <c:pt idx="19">
                        <c:v>6.0999999999999999E-2</c:v>
                      </c:pt>
                      <c:pt idx="20">
                        <c:v>7.2999999999999995E-2</c:v>
                      </c:pt>
                      <c:pt idx="21">
                        <c:v>7.6999999999999999E-2</c:v>
                      </c:pt>
                      <c:pt idx="22">
                        <c:v>9.6000000000000002E-2</c:v>
                      </c:pt>
                      <c:pt idx="23">
                        <c:v>0.104</c:v>
                      </c:pt>
                      <c:pt idx="24">
                        <c:v>8.5000000000000006E-2</c:v>
                      </c:pt>
                      <c:pt idx="25">
                        <c:v>6.4000000000000001E-2</c:v>
                      </c:pt>
                    </c:numCache>
                  </c:numRef>
                </c:val>
                <c:smooth val="0"/>
                <c:extLst>
                  <c:ext xmlns:c16="http://schemas.microsoft.com/office/drawing/2014/chart" uri="{C3380CC4-5D6E-409C-BE32-E72D297353CC}">
                    <c16:uniqueId val="{00000002-AF44-284D-899D-B2483DEFD052}"/>
                  </c:ext>
                </c:extLst>
              </c15:ser>
            </c15:filteredLineSeries>
          </c:ext>
        </c:extLst>
      </c:lineChart>
      <c:dateAx>
        <c:axId val="63462044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4618800"/>
        <c:crosses val="autoZero"/>
        <c:auto val="1"/>
        <c:lblOffset val="100"/>
        <c:baseTimeUnit val="months"/>
      </c:dateAx>
      <c:valAx>
        <c:axId val="634618800"/>
        <c:scaling>
          <c:orientation val="minMax"/>
          <c:max val="4.0000000000000008E-2"/>
          <c:min val="3.0000000000000009E-3"/>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4620440"/>
        <c:crosses val="autoZero"/>
        <c:crossBetween val="between"/>
      </c:valAx>
      <c:valAx>
        <c:axId val="634643728"/>
        <c:scaling>
          <c:orientation val="minMax"/>
          <c:max val="1.7000000000000002"/>
          <c:min val="0.60000000000000009"/>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4647008"/>
        <c:crosses val="max"/>
        <c:crossBetween val="between"/>
      </c:valAx>
      <c:dateAx>
        <c:axId val="634647008"/>
        <c:scaling>
          <c:orientation val="minMax"/>
        </c:scaling>
        <c:delete val="1"/>
        <c:axPos val="b"/>
        <c:numFmt formatCode="mmm\-yy" sourceLinked="1"/>
        <c:majorTickMark val="out"/>
        <c:minorTickMark val="none"/>
        <c:tickLblPos val="nextTo"/>
        <c:crossAx val="634643728"/>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'Housing Sector'!$AP$1</c:f>
              <c:strCache>
                <c:ptCount val="1"/>
                <c:pt idx="0">
                  <c:v>development margin %</c:v>
                </c:pt>
              </c:strCache>
            </c:strRef>
          </c:tx>
          <c:spPr>
            <a:ln w="28575" cap="rnd">
              <a:solidFill>
                <a:schemeClr val="accent2"/>
              </a:solidFill>
              <a:round/>
            </a:ln>
            <a:effectLst/>
          </c:spPr>
          <c:marker>
            <c:symbol val="none"/>
          </c:marker>
          <c:cat>
            <c:strRef>
              <c:f>'Housing Sector'!$AN$2:$AN$8</c:f>
              <c:strCache>
                <c:ptCount val="7"/>
                <c:pt idx="0">
                  <c:v>FY17</c:v>
                </c:pt>
                <c:pt idx="1">
                  <c:v>FY18</c:v>
                </c:pt>
                <c:pt idx="2">
                  <c:v>FY19</c:v>
                </c:pt>
                <c:pt idx="3">
                  <c:v>FY20</c:v>
                </c:pt>
                <c:pt idx="4">
                  <c:v>FY21</c:v>
                </c:pt>
                <c:pt idx="5">
                  <c:v>FY22</c:v>
                </c:pt>
                <c:pt idx="6">
                  <c:v>FY23</c:v>
                </c:pt>
              </c:strCache>
            </c:strRef>
          </c:cat>
          <c:val>
            <c:numRef>
              <c:f>'Housing Sector'!$AP$2:$AP$8</c:f>
              <c:numCache>
                <c:formatCode>0.00%</c:formatCode>
                <c:ptCount val="7"/>
                <c:pt idx="0">
                  <c:v>0.22900000000000001</c:v>
                </c:pt>
                <c:pt idx="1">
                  <c:v>0.33500000000000002</c:v>
                </c:pt>
                <c:pt idx="2">
                  <c:v>0.36</c:v>
                </c:pt>
                <c:pt idx="3">
                  <c:v>0.33100000000000002</c:v>
                </c:pt>
                <c:pt idx="4">
                  <c:v>0.30669999999999997</c:v>
                </c:pt>
                <c:pt idx="5">
                  <c:v>0.28000000000000003</c:v>
                </c:pt>
                <c:pt idx="6">
                  <c:v>0.37</c:v>
                </c:pt>
              </c:numCache>
            </c:numRef>
          </c:val>
          <c:smooth val="0"/>
          <c:extLst>
            <c:ext xmlns:c16="http://schemas.microsoft.com/office/drawing/2014/chart" uri="{C3380CC4-5D6E-409C-BE32-E72D297353CC}">
              <c16:uniqueId val="{00000000-7531-5443-B3B1-1D5BDC52BB72}"/>
            </c:ext>
          </c:extLst>
        </c:ser>
        <c:dLbls>
          <c:showLegendKey val="0"/>
          <c:showVal val="0"/>
          <c:showCatName val="0"/>
          <c:showSerName val="0"/>
          <c:showPercent val="0"/>
          <c:showBubbleSize val="0"/>
        </c:dLbls>
        <c:marker val="1"/>
        <c:smooth val="0"/>
        <c:axId val="2082874704"/>
        <c:axId val="1991737680"/>
      </c:lineChart>
      <c:lineChart>
        <c:grouping val="standard"/>
        <c:varyColors val="0"/>
        <c:ser>
          <c:idx val="0"/>
          <c:order val="0"/>
          <c:tx>
            <c:strRef>
              <c:f>'Housing Sector'!$AO$1</c:f>
              <c:strCache>
                <c:ptCount val="1"/>
                <c:pt idx="0">
                  <c:v>CCCI % Change</c:v>
                </c:pt>
              </c:strCache>
            </c:strRef>
          </c:tx>
          <c:spPr>
            <a:ln w="28575" cap="rnd">
              <a:solidFill>
                <a:schemeClr val="accent1"/>
              </a:solidFill>
              <a:round/>
            </a:ln>
            <a:effectLst/>
          </c:spPr>
          <c:marker>
            <c:symbol val="none"/>
          </c:marker>
          <c:cat>
            <c:strRef>
              <c:f>'Housing Sector'!$AN$2:$AN$8</c:f>
              <c:strCache>
                <c:ptCount val="7"/>
                <c:pt idx="0">
                  <c:v>FY17</c:v>
                </c:pt>
                <c:pt idx="1">
                  <c:v>FY18</c:v>
                </c:pt>
                <c:pt idx="2">
                  <c:v>FY19</c:v>
                </c:pt>
                <c:pt idx="3">
                  <c:v>FY20</c:v>
                </c:pt>
                <c:pt idx="4">
                  <c:v>FY21</c:v>
                </c:pt>
                <c:pt idx="5">
                  <c:v>FY22</c:v>
                </c:pt>
                <c:pt idx="6">
                  <c:v>FY23</c:v>
                </c:pt>
              </c:strCache>
            </c:strRef>
          </c:cat>
          <c:val>
            <c:numRef>
              <c:f>'Housing Sector'!$AO$2:$AO$8</c:f>
              <c:numCache>
                <c:formatCode>0.00%</c:formatCode>
                <c:ptCount val="7"/>
                <c:pt idx="0">
                  <c:v>1.6E-2</c:v>
                </c:pt>
                <c:pt idx="1">
                  <c:v>1.125E-2</c:v>
                </c:pt>
                <c:pt idx="2">
                  <c:v>9.4999999999999998E-3</c:v>
                </c:pt>
                <c:pt idx="3">
                  <c:v>7.5000000000000006E-3</c:v>
                </c:pt>
                <c:pt idx="4">
                  <c:v>1.4999999999999999E-2</c:v>
                </c:pt>
                <c:pt idx="5">
                  <c:v>2.5250000000000002E-2</c:v>
                </c:pt>
                <c:pt idx="6">
                  <c:v>6.0000000000000001E-3</c:v>
                </c:pt>
              </c:numCache>
            </c:numRef>
          </c:val>
          <c:smooth val="0"/>
          <c:extLst>
            <c:ext xmlns:c16="http://schemas.microsoft.com/office/drawing/2014/chart" uri="{C3380CC4-5D6E-409C-BE32-E72D297353CC}">
              <c16:uniqueId val="{00000001-7531-5443-B3B1-1D5BDC52BB72}"/>
            </c:ext>
          </c:extLst>
        </c:ser>
        <c:dLbls>
          <c:showLegendKey val="0"/>
          <c:showVal val="0"/>
          <c:showCatName val="0"/>
          <c:showSerName val="0"/>
          <c:showPercent val="0"/>
          <c:showBubbleSize val="0"/>
        </c:dLbls>
        <c:marker val="1"/>
        <c:smooth val="0"/>
        <c:axId val="2039202656"/>
        <c:axId val="2019293072"/>
      </c:lineChart>
      <c:catAx>
        <c:axId val="2082874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1737680"/>
        <c:crosses val="autoZero"/>
        <c:auto val="1"/>
        <c:lblAlgn val="ctr"/>
        <c:lblOffset val="100"/>
        <c:noMultiLvlLbl val="0"/>
      </c:catAx>
      <c:valAx>
        <c:axId val="199173768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2874704"/>
        <c:crosses val="autoZero"/>
        <c:crossBetween val="between"/>
      </c:valAx>
      <c:valAx>
        <c:axId val="2019293072"/>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9202656"/>
        <c:crosses val="max"/>
        <c:crossBetween val="between"/>
      </c:valAx>
      <c:catAx>
        <c:axId val="2039202656"/>
        <c:scaling>
          <c:orientation val="minMax"/>
        </c:scaling>
        <c:delete val="1"/>
        <c:axPos val="b"/>
        <c:numFmt formatCode="General" sourceLinked="1"/>
        <c:majorTickMark val="out"/>
        <c:minorTickMark val="none"/>
        <c:tickLblPos val="nextTo"/>
        <c:crossAx val="20192930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Quaterly</a:t>
            </a:r>
            <a:r>
              <a:rPr lang="en-GB" baseline="0"/>
              <a:t> Inflation v/s Healthcare sector % age wage change</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'Inflation &amp; Bond data'!$T$1</c:f>
              <c:strCache>
                <c:ptCount val="1"/>
                <c:pt idx="0">
                  <c:v>Inflation Quaterly</c:v>
                </c:pt>
              </c:strCache>
            </c:strRef>
          </c:tx>
          <c:spPr>
            <a:solidFill>
              <a:schemeClr val="accent1"/>
            </a:solidFill>
            <a:ln w="38100" cap="rnd">
              <a:solidFill>
                <a:schemeClr val="accent6"/>
              </a:solidFill>
            </a:ln>
            <a:effectLst/>
          </c:spPr>
          <c:invertIfNegative val="0"/>
          <c:cat>
            <c:numRef>
              <c:f>'Inflation &amp; Bond data'!$S$2:$S$29</c:f>
              <c:numCache>
                <c:formatCode>mmm\ yyyy</c:formatCode>
                <c:ptCount val="28"/>
                <c:pt idx="0">
                  <c:v>42643</c:v>
                </c:pt>
                <c:pt idx="1">
                  <c:v>42735</c:v>
                </c:pt>
                <c:pt idx="2">
                  <c:v>42825</c:v>
                </c:pt>
                <c:pt idx="3">
                  <c:v>42916</c:v>
                </c:pt>
                <c:pt idx="4">
                  <c:v>43008</c:v>
                </c:pt>
                <c:pt idx="5">
                  <c:v>43100</c:v>
                </c:pt>
                <c:pt idx="6">
                  <c:v>43190</c:v>
                </c:pt>
                <c:pt idx="7">
                  <c:v>43281</c:v>
                </c:pt>
                <c:pt idx="8">
                  <c:v>43373</c:v>
                </c:pt>
                <c:pt idx="9">
                  <c:v>43465</c:v>
                </c:pt>
                <c:pt idx="10">
                  <c:v>43555</c:v>
                </c:pt>
                <c:pt idx="11">
                  <c:v>43646</c:v>
                </c:pt>
                <c:pt idx="12">
                  <c:v>43738</c:v>
                </c:pt>
                <c:pt idx="13">
                  <c:v>43830</c:v>
                </c:pt>
                <c:pt idx="14">
                  <c:v>43921</c:v>
                </c:pt>
                <c:pt idx="15">
                  <c:v>44012</c:v>
                </c:pt>
                <c:pt idx="16">
                  <c:v>44104</c:v>
                </c:pt>
                <c:pt idx="17">
                  <c:v>44196</c:v>
                </c:pt>
                <c:pt idx="18">
                  <c:v>44286</c:v>
                </c:pt>
                <c:pt idx="19">
                  <c:v>44377</c:v>
                </c:pt>
                <c:pt idx="20">
                  <c:v>44469</c:v>
                </c:pt>
                <c:pt idx="21">
                  <c:v>44561</c:v>
                </c:pt>
                <c:pt idx="22">
                  <c:v>44651</c:v>
                </c:pt>
                <c:pt idx="23">
                  <c:v>44742</c:v>
                </c:pt>
                <c:pt idx="24">
                  <c:v>44834</c:v>
                </c:pt>
                <c:pt idx="25">
                  <c:v>44926</c:v>
                </c:pt>
                <c:pt idx="26">
                  <c:v>45016</c:v>
                </c:pt>
                <c:pt idx="27">
                  <c:v>45107</c:v>
                </c:pt>
              </c:numCache>
            </c:numRef>
          </c:cat>
          <c:val>
            <c:numRef>
              <c:f>'Inflation &amp; Bond data'!$T$2:$T$29</c:f>
              <c:numCache>
                <c:formatCode>0.00%</c:formatCode>
                <c:ptCount val="28"/>
                <c:pt idx="0">
                  <c:v>3.0000000000000001E-3</c:v>
                </c:pt>
                <c:pt idx="1">
                  <c:v>4.0000000000000001E-3</c:v>
                </c:pt>
                <c:pt idx="2" formatCode="0%">
                  <c:v>0.01</c:v>
                </c:pt>
                <c:pt idx="3" formatCode="0%">
                  <c:v>0</c:v>
                </c:pt>
                <c:pt idx="4">
                  <c:v>5.0000000000000001E-3</c:v>
                </c:pt>
                <c:pt idx="5">
                  <c:v>1E-3</c:v>
                </c:pt>
                <c:pt idx="6">
                  <c:v>5.0000000000000001E-3</c:v>
                </c:pt>
                <c:pt idx="7">
                  <c:v>4.0000000000000001E-3</c:v>
                </c:pt>
                <c:pt idx="8">
                  <c:v>8.9999999999999993E-3</c:v>
                </c:pt>
                <c:pt idx="9">
                  <c:v>1E-3</c:v>
                </c:pt>
                <c:pt idx="10">
                  <c:v>1E-3</c:v>
                </c:pt>
                <c:pt idx="11">
                  <c:v>6.0000000000000001E-3</c:v>
                </c:pt>
                <c:pt idx="12">
                  <c:v>7.0000000000000001E-3</c:v>
                </c:pt>
                <c:pt idx="13">
                  <c:v>5.0000000000000001E-3</c:v>
                </c:pt>
                <c:pt idx="14">
                  <c:v>8.0000000000000002E-3</c:v>
                </c:pt>
                <c:pt idx="15">
                  <c:v>-5.0000000000000001E-3</c:v>
                </c:pt>
                <c:pt idx="16">
                  <c:v>7.0000000000000001E-3</c:v>
                </c:pt>
                <c:pt idx="17">
                  <c:v>5.0000000000000001E-3</c:v>
                </c:pt>
                <c:pt idx="18">
                  <c:v>8.0000000000000002E-3</c:v>
                </c:pt>
                <c:pt idx="19">
                  <c:v>1.2999999999999999E-2</c:v>
                </c:pt>
                <c:pt idx="20">
                  <c:v>2.1999999999999999E-2</c:v>
                </c:pt>
                <c:pt idx="21">
                  <c:v>1.4E-2</c:v>
                </c:pt>
                <c:pt idx="22">
                  <c:v>1.7999999999999999E-2</c:v>
                </c:pt>
                <c:pt idx="23">
                  <c:v>1.7000000000000001E-2</c:v>
                </c:pt>
                <c:pt idx="24">
                  <c:v>2.1999999999999999E-2</c:v>
                </c:pt>
                <c:pt idx="25">
                  <c:v>1.4E-2</c:v>
                </c:pt>
                <c:pt idx="26">
                  <c:v>1.2E-2</c:v>
                </c:pt>
                <c:pt idx="27">
                  <c:v>1.0999999999999999E-2</c:v>
                </c:pt>
              </c:numCache>
            </c:numRef>
          </c:val>
          <c:extLst>
            <c:ext xmlns:c16="http://schemas.microsoft.com/office/drawing/2014/chart" uri="{C3380CC4-5D6E-409C-BE32-E72D297353CC}">
              <c16:uniqueId val="{00000000-930B-874D-BE14-39362B217785}"/>
            </c:ext>
          </c:extLst>
        </c:ser>
        <c:dLbls>
          <c:showLegendKey val="0"/>
          <c:showVal val="0"/>
          <c:showCatName val="0"/>
          <c:showSerName val="0"/>
          <c:showPercent val="0"/>
          <c:showBubbleSize val="0"/>
        </c:dLbls>
        <c:gapWidth val="150"/>
        <c:axId val="805614160"/>
        <c:axId val="42599904"/>
      </c:barChart>
      <c:lineChart>
        <c:grouping val="standard"/>
        <c:varyColors val="0"/>
        <c:ser>
          <c:idx val="1"/>
          <c:order val="1"/>
          <c:tx>
            <c:strRef>
              <c:f>'Inflation &amp; Bond data'!$U$1</c:f>
              <c:strCache>
                <c:ptCount val="1"/>
                <c:pt idx="0">
                  <c:v>HealthCare and Social assistance - Salaries and wages</c:v>
                </c:pt>
              </c:strCache>
            </c:strRef>
          </c:tx>
          <c:spPr>
            <a:ln w="44450" cap="rnd">
              <a:solidFill>
                <a:schemeClr val="accent2"/>
              </a:solidFill>
              <a:round/>
            </a:ln>
            <a:effectLst/>
          </c:spPr>
          <c:marker>
            <c:symbol val="none"/>
          </c:marker>
          <c:cat>
            <c:numRef>
              <c:f>'Inflation &amp; Bond data'!$S$2:$S$29</c:f>
              <c:numCache>
                <c:formatCode>mmm\ yyyy</c:formatCode>
                <c:ptCount val="28"/>
                <c:pt idx="0">
                  <c:v>42643</c:v>
                </c:pt>
                <c:pt idx="1">
                  <c:v>42735</c:v>
                </c:pt>
                <c:pt idx="2">
                  <c:v>42825</c:v>
                </c:pt>
                <c:pt idx="3">
                  <c:v>42916</c:v>
                </c:pt>
                <c:pt idx="4">
                  <c:v>43008</c:v>
                </c:pt>
                <c:pt idx="5">
                  <c:v>43100</c:v>
                </c:pt>
                <c:pt idx="6">
                  <c:v>43190</c:v>
                </c:pt>
                <c:pt idx="7">
                  <c:v>43281</c:v>
                </c:pt>
                <c:pt idx="8">
                  <c:v>43373</c:v>
                </c:pt>
                <c:pt idx="9">
                  <c:v>43465</c:v>
                </c:pt>
                <c:pt idx="10">
                  <c:v>43555</c:v>
                </c:pt>
                <c:pt idx="11">
                  <c:v>43646</c:v>
                </c:pt>
                <c:pt idx="12">
                  <c:v>43738</c:v>
                </c:pt>
                <c:pt idx="13">
                  <c:v>43830</c:v>
                </c:pt>
                <c:pt idx="14">
                  <c:v>43921</c:v>
                </c:pt>
                <c:pt idx="15">
                  <c:v>44012</c:v>
                </c:pt>
                <c:pt idx="16">
                  <c:v>44104</c:v>
                </c:pt>
                <c:pt idx="17">
                  <c:v>44196</c:v>
                </c:pt>
                <c:pt idx="18">
                  <c:v>44286</c:v>
                </c:pt>
                <c:pt idx="19">
                  <c:v>44377</c:v>
                </c:pt>
                <c:pt idx="20">
                  <c:v>44469</c:v>
                </c:pt>
                <c:pt idx="21">
                  <c:v>44561</c:v>
                </c:pt>
                <c:pt idx="22">
                  <c:v>44651</c:v>
                </c:pt>
                <c:pt idx="23">
                  <c:v>44742</c:v>
                </c:pt>
                <c:pt idx="24">
                  <c:v>44834</c:v>
                </c:pt>
                <c:pt idx="25">
                  <c:v>44926</c:v>
                </c:pt>
                <c:pt idx="26">
                  <c:v>45016</c:v>
                </c:pt>
                <c:pt idx="27">
                  <c:v>45107</c:v>
                </c:pt>
              </c:numCache>
            </c:numRef>
          </c:cat>
          <c:val>
            <c:numRef>
              <c:f>'Inflation &amp; Bond data'!$U$2:$U$29</c:f>
              <c:numCache>
                <c:formatCode>0.00%</c:formatCode>
                <c:ptCount val="28"/>
                <c:pt idx="0">
                  <c:v>-1.5728637106615095E-2</c:v>
                </c:pt>
                <c:pt idx="1">
                  <c:v>3.7097526831544325E-2</c:v>
                </c:pt>
                <c:pt idx="2">
                  <c:v>-6.8585544454000669E-3</c:v>
                </c:pt>
                <c:pt idx="3">
                  <c:v>3.4367029966216434E-2</c:v>
                </c:pt>
                <c:pt idx="4">
                  <c:v>3.3597907226800672E-2</c:v>
                </c:pt>
                <c:pt idx="5">
                  <c:v>2.7266102704674555E-2</c:v>
                </c:pt>
                <c:pt idx="6">
                  <c:v>-8.4710803964008763E-3</c:v>
                </c:pt>
                <c:pt idx="7">
                  <c:v>4.6805035848565657E-2</c:v>
                </c:pt>
                <c:pt idx="8">
                  <c:v>2.7966213304426946E-2</c:v>
                </c:pt>
                <c:pt idx="9">
                  <c:v>5.3084115550285915E-2</c:v>
                </c:pt>
                <c:pt idx="10">
                  <c:v>-4.3953876432722971E-2</c:v>
                </c:pt>
                <c:pt idx="11">
                  <c:v>4.4083187759773601E-2</c:v>
                </c:pt>
                <c:pt idx="12">
                  <c:v>1.8476503397455435E-2</c:v>
                </c:pt>
                <c:pt idx="13">
                  <c:v>7.176157694905827E-2</c:v>
                </c:pt>
                <c:pt idx="14">
                  <c:v>-6.8449799186173665E-2</c:v>
                </c:pt>
                <c:pt idx="15">
                  <c:v>1.1104365575260955E-2</c:v>
                </c:pt>
                <c:pt idx="16">
                  <c:v>9.0585791814640881E-2</c:v>
                </c:pt>
                <c:pt idx="17">
                  <c:v>1.3751088574247339E-2</c:v>
                </c:pt>
                <c:pt idx="18">
                  <c:v>8.5898312741170546E-3</c:v>
                </c:pt>
                <c:pt idx="19">
                  <c:v>4.790951780361774E-2</c:v>
                </c:pt>
                <c:pt idx="20">
                  <c:v>2.0648707249738552E-2</c:v>
                </c:pt>
                <c:pt idx="21">
                  <c:v>5.6898189399887666E-2</c:v>
                </c:pt>
                <c:pt idx="22">
                  <c:v>-2.3223059231266219E-2</c:v>
                </c:pt>
                <c:pt idx="23">
                  <c:v>4.9784791556878538E-2</c:v>
                </c:pt>
                <c:pt idx="24">
                  <c:v>4.3578281626399651E-4</c:v>
                </c:pt>
                <c:pt idx="25">
                  <c:v>3.0100940403501308E-2</c:v>
                </c:pt>
                <c:pt idx="26">
                  <c:v>7.9485864323201039E-3</c:v>
                </c:pt>
                <c:pt idx="27">
                  <c:v>4.3141551309058057E-2</c:v>
                </c:pt>
              </c:numCache>
            </c:numRef>
          </c:val>
          <c:smooth val="0"/>
          <c:extLst>
            <c:ext xmlns:c16="http://schemas.microsoft.com/office/drawing/2014/chart" uri="{C3380CC4-5D6E-409C-BE32-E72D297353CC}">
              <c16:uniqueId val="{00000001-930B-874D-BE14-39362B217785}"/>
            </c:ext>
          </c:extLst>
        </c:ser>
        <c:dLbls>
          <c:showLegendKey val="0"/>
          <c:showVal val="0"/>
          <c:showCatName val="0"/>
          <c:showSerName val="0"/>
          <c:showPercent val="0"/>
          <c:showBubbleSize val="0"/>
        </c:dLbls>
        <c:marker val="1"/>
        <c:smooth val="0"/>
        <c:axId val="42696960"/>
        <c:axId val="41997344"/>
      </c:lineChart>
      <c:dateAx>
        <c:axId val="805614160"/>
        <c:scaling>
          <c:orientation val="minMax"/>
        </c:scaling>
        <c:delete val="0"/>
        <c:axPos val="b"/>
        <c:numFmt formatCode="mmm\ yyyy"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599904"/>
        <c:crosses val="autoZero"/>
        <c:auto val="1"/>
        <c:lblOffset val="100"/>
        <c:baseTimeUnit val="months"/>
      </c:dateAx>
      <c:valAx>
        <c:axId val="4259990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5614160"/>
        <c:crosses val="autoZero"/>
        <c:crossBetween val="between"/>
      </c:valAx>
      <c:valAx>
        <c:axId val="41997344"/>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696960"/>
        <c:crosses val="max"/>
        <c:crossBetween val="between"/>
      </c:valAx>
      <c:dateAx>
        <c:axId val="42696960"/>
        <c:scaling>
          <c:orientation val="minMax"/>
        </c:scaling>
        <c:delete val="1"/>
        <c:axPos val="b"/>
        <c:numFmt formatCode="mmm\ yyyy" sourceLinked="1"/>
        <c:majorTickMark val="out"/>
        <c:minorTickMark val="none"/>
        <c:tickLblPos val="nextTo"/>
        <c:crossAx val="41997344"/>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'Inflation &amp; Bond data'!$T$1</c:f>
              <c:strCache>
                <c:ptCount val="1"/>
                <c:pt idx="0">
                  <c:v>Inflation Quaterly</c:v>
                </c:pt>
              </c:strCache>
            </c:strRef>
          </c:tx>
          <c:spPr>
            <a:solidFill>
              <a:schemeClr val="accent1"/>
            </a:solidFill>
            <a:ln w="69850">
              <a:solidFill>
                <a:schemeClr val="accent1"/>
              </a:solidFill>
            </a:ln>
            <a:effectLst/>
          </c:spPr>
          <c:invertIfNegative val="0"/>
          <c:cat>
            <c:numRef>
              <c:f>'Inflation &amp; Bond data'!$S$2:$S$29</c:f>
              <c:numCache>
                <c:formatCode>mmm\ yyyy</c:formatCode>
                <c:ptCount val="28"/>
                <c:pt idx="0">
                  <c:v>42643</c:v>
                </c:pt>
                <c:pt idx="1">
                  <c:v>42735</c:v>
                </c:pt>
                <c:pt idx="2">
                  <c:v>42825</c:v>
                </c:pt>
                <c:pt idx="3">
                  <c:v>42916</c:v>
                </c:pt>
                <c:pt idx="4">
                  <c:v>43008</c:v>
                </c:pt>
                <c:pt idx="5">
                  <c:v>43100</c:v>
                </c:pt>
                <c:pt idx="6">
                  <c:v>43190</c:v>
                </c:pt>
                <c:pt idx="7">
                  <c:v>43281</c:v>
                </c:pt>
                <c:pt idx="8">
                  <c:v>43373</c:v>
                </c:pt>
                <c:pt idx="9">
                  <c:v>43465</c:v>
                </c:pt>
                <c:pt idx="10">
                  <c:v>43555</c:v>
                </c:pt>
                <c:pt idx="11">
                  <c:v>43646</c:v>
                </c:pt>
                <c:pt idx="12">
                  <c:v>43738</c:v>
                </c:pt>
                <c:pt idx="13">
                  <c:v>43830</c:v>
                </c:pt>
                <c:pt idx="14">
                  <c:v>43921</c:v>
                </c:pt>
                <c:pt idx="15">
                  <c:v>44012</c:v>
                </c:pt>
                <c:pt idx="16">
                  <c:v>44104</c:v>
                </c:pt>
                <c:pt idx="17">
                  <c:v>44196</c:v>
                </c:pt>
                <c:pt idx="18">
                  <c:v>44286</c:v>
                </c:pt>
                <c:pt idx="19">
                  <c:v>44377</c:v>
                </c:pt>
                <c:pt idx="20">
                  <c:v>44469</c:v>
                </c:pt>
                <c:pt idx="21">
                  <c:v>44561</c:v>
                </c:pt>
                <c:pt idx="22">
                  <c:v>44651</c:v>
                </c:pt>
                <c:pt idx="23">
                  <c:v>44742</c:v>
                </c:pt>
                <c:pt idx="24">
                  <c:v>44834</c:v>
                </c:pt>
                <c:pt idx="25">
                  <c:v>44926</c:v>
                </c:pt>
                <c:pt idx="26">
                  <c:v>45016</c:v>
                </c:pt>
                <c:pt idx="27">
                  <c:v>45107</c:v>
                </c:pt>
              </c:numCache>
            </c:numRef>
          </c:cat>
          <c:val>
            <c:numRef>
              <c:f>'Inflation &amp; Bond data'!$T$2:$T$29</c:f>
              <c:numCache>
                <c:formatCode>0.00%</c:formatCode>
                <c:ptCount val="28"/>
                <c:pt idx="0">
                  <c:v>3.0000000000000001E-3</c:v>
                </c:pt>
                <c:pt idx="1">
                  <c:v>4.0000000000000001E-3</c:v>
                </c:pt>
                <c:pt idx="2" formatCode="0%">
                  <c:v>0.01</c:v>
                </c:pt>
                <c:pt idx="3" formatCode="0%">
                  <c:v>0</c:v>
                </c:pt>
                <c:pt idx="4">
                  <c:v>5.0000000000000001E-3</c:v>
                </c:pt>
                <c:pt idx="5">
                  <c:v>1E-3</c:v>
                </c:pt>
                <c:pt idx="6">
                  <c:v>5.0000000000000001E-3</c:v>
                </c:pt>
                <c:pt idx="7">
                  <c:v>4.0000000000000001E-3</c:v>
                </c:pt>
                <c:pt idx="8">
                  <c:v>8.9999999999999993E-3</c:v>
                </c:pt>
                <c:pt idx="9">
                  <c:v>1E-3</c:v>
                </c:pt>
                <c:pt idx="10">
                  <c:v>1E-3</c:v>
                </c:pt>
                <c:pt idx="11">
                  <c:v>6.0000000000000001E-3</c:v>
                </c:pt>
                <c:pt idx="12">
                  <c:v>7.0000000000000001E-3</c:v>
                </c:pt>
                <c:pt idx="13">
                  <c:v>5.0000000000000001E-3</c:v>
                </c:pt>
                <c:pt idx="14">
                  <c:v>8.0000000000000002E-3</c:v>
                </c:pt>
                <c:pt idx="15">
                  <c:v>-5.0000000000000001E-3</c:v>
                </c:pt>
                <c:pt idx="16">
                  <c:v>7.0000000000000001E-3</c:v>
                </c:pt>
                <c:pt idx="17">
                  <c:v>5.0000000000000001E-3</c:v>
                </c:pt>
                <c:pt idx="18">
                  <c:v>8.0000000000000002E-3</c:v>
                </c:pt>
                <c:pt idx="19">
                  <c:v>1.2999999999999999E-2</c:v>
                </c:pt>
                <c:pt idx="20">
                  <c:v>2.1999999999999999E-2</c:v>
                </c:pt>
                <c:pt idx="21">
                  <c:v>1.4E-2</c:v>
                </c:pt>
                <c:pt idx="22">
                  <c:v>1.7999999999999999E-2</c:v>
                </c:pt>
                <c:pt idx="23">
                  <c:v>1.7000000000000001E-2</c:v>
                </c:pt>
                <c:pt idx="24">
                  <c:v>2.1999999999999999E-2</c:v>
                </c:pt>
                <c:pt idx="25">
                  <c:v>1.4E-2</c:v>
                </c:pt>
                <c:pt idx="26">
                  <c:v>1.2E-2</c:v>
                </c:pt>
                <c:pt idx="27">
                  <c:v>1.0999999999999999E-2</c:v>
                </c:pt>
              </c:numCache>
            </c:numRef>
          </c:val>
          <c:extLst>
            <c:ext xmlns:c16="http://schemas.microsoft.com/office/drawing/2014/chart" uri="{C3380CC4-5D6E-409C-BE32-E72D297353CC}">
              <c16:uniqueId val="{00000000-0ECD-224F-8BD6-E2B10E578E07}"/>
            </c:ext>
          </c:extLst>
        </c:ser>
        <c:dLbls>
          <c:showLegendKey val="0"/>
          <c:showVal val="0"/>
          <c:showCatName val="0"/>
          <c:showSerName val="0"/>
          <c:showPercent val="0"/>
          <c:showBubbleSize val="0"/>
        </c:dLbls>
        <c:gapWidth val="249"/>
        <c:overlap val="1"/>
        <c:axId val="805614160"/>
        <c:axId val="42599904"/>
      </c:barChart>
      <c:lineChart>
        <c:grouping val="standard"/>
        <c:varyColors val="0"/>
        <c:ser>
          <c:idx val="1"/>
          <c:order val="1"/>
          <c:tx>
            <c:strRef>
              <c:f>'Inflation &amp; Bond data'!$U$1</c:f>
              <c:strCache>
                <c:ptCount val="1"/>
                <c:pt idx="0">
                  <c:v>HealthCare and Social assistance - Salaries and wages</c:v>
                </c:pt>
              </c:strCache>
            </c:strRef>
          </c:tx>
          <c:spPr>
            <a:ln w="47625" cap="rnd">
              <a:solidFill>
                <a:schemeClr val="accent1">
                  <a:lumMod val="40000"/>
                  <a:lumOff val="60000"/>
                </a:schemeClr>
              </a:solidFill>
              <a:round/>
            </a:ln>
            <a:effectLst/>
          </c:spPr>
          <c:marker>
            <c:symbol val="none"/>
          </c:marker>
          <c:cat>
            <c:numRef>
              <c:f>'Inflation &amp; Bond data'!$S$2:$S$29</c:f>
              <c:numCache>
                <c:formatCode>mmm\ yyyy</c:formatCode>
                <c:ptCount val="28"/>
                <c:pt idx="0">
                  <c:v>42643</c:v>
                </c:pt>
                <c:pt idx="1">
                  <c:v>42735</c:v>
                </c:pt>
                <c:pt idx="2">
                  <c:v>42825</c:v>
                </c:pt>
                <c:pt idx="3">
                  <c:v>42916</c:v>
                </c:pt>
                <c:pt idx="4">
                  <c:v>43008</c:v>
                </c:pt>
                <c:pt idx="5">
                  <c:v>43100</c:v>
                </c:pt>
                <c:pt idx="6">
                  <c:v>43190</c:v>
                </c:pt>
                <c:pt idx="7">
                  <c:v>43281</c:v>
                </c:pt>
                <c:pt idx="8">
                  <c:v>43373</c:v>
                </c:pt>
                <c:pt idx="9">
                  <c:v>43465</c:v>
                </c:pt>
                <c:pt idx="10">
                  <c:v>43555</c:v>
                </c:pt>
                <c:pt idx="11">
                  <c:v>43646</c:v>
                </c:pt>
                <c:pt idx="12">
                  <c:v>43738</c:v>
                </c:pt>
                <c:pt idx="13">
                  <c:v>43830</c:v>
                </c:pt>
                <c:pt idx="14">
                  <c:v>43921</c:v>
                </c:pt>
                <c:pt idx="15">
                  <c:v>44012</c:v>
                </c:pt>
                <c:pt idx="16">
                  <c:v>44104</c:v>
                </c:pt>
                <c:pt idx="17">
                  <c:v>44196</c:v>
                </c:pt>
                <c:pt idx="18">
                  <c:v>44286</c:v>
                </c:pt>
                <c:pt idx="19">
                  <c:v>44377</c:v>
                </c:pt>
                <c:pt idx="20">
                  <c:v>44469</c:v>
                </c:pt>
                <c:pt idx="21">
                  <c:v>44561</c:v>
                </c:pt>
                <c:pt idx="22">
                  <c:v>44651</c:v>
                </c:pt>
                <c:pt idx="23">
                  <c:v>44742</c:v>
                </c:pt>
                <c:pt idx="24">
                  <c:v>44834</c:v>
                </c:pt>
                <c:pt idx="25">
                  <c:v>44926</c:v>
                </c:pt>
                <c:pt idx="26">
                  <c:v>45016</c:v>
                </c:pt>
                <c:pt idx="27">
                  <c:v>45107</c:v>
                </c:pt>
              </c:numCache>
            </c:numRef>
          </c:cat>
          <c:val>
            <c:numRef>
              <c:f>'Inflation &amp; Bond data'!$U$2:$U$29</c:f>
              <c:numCache>
                <c:formatCode>0.00%</c:formatCode>
                <c:ptCount val="28"/>
                <c:pt idx="0">
                  <c:v>-1.5728637106615095E-2</c:v>
                </c:pt>
                <c:pt idx="1">
                  <c:v>3.7097526831544325E-2</c:v>
                </c:pt>
                <c:pt idx="2">
                  <c:v>-6.8585544454000669E-3</c:v>
                </c:pt>
                <c:pt idx="3">
                  <c:v>3.4367029966216434E-2</c:v>
                </c:pt>
                <c:pt idx="4">
                  <c:v>3.3597907226800672E-2</c:v>
                </c:pt>
                <c:pt idx="5">
                  <c:v>2.7266102704674555E-2</c:v>
                </c:pt>
                <c:pt idx="6">
                  <c:v>-8.4710803964008763E-3</c:v>
                </c:pt>
                <c:pt idx="7">
                  <c:v>4.6805035848565657E-2</c:v>
                </c:pt>
                <c:pt idx="8">
                  <c:v>2.7966213304426946E-2</c:v>
                </c:pt>
                <c:pt idx="9">
                  <c:v>5.3084115550285915E-2</c:v>
                </c:pt>
                <c:pt idx="10">
                  <c:v>-4.3953876432722971E-2</c:v>
                </c:pt>
                <c:pt idx="11">
                  <c:v>4.4083187759773601E-2</c:v>
                </c:pt>
                <c:pt idx="12">
                  <c:v>1.8476503397455435E-2</c:v>
                </c:pt>
                <c:pt idx="13">
                  <c:v>7.176157694905827E-2</c:v>
                </c:pt>
                <c:pt idx="14">
                  <c:v>-6.8449799186173665E-2</c:v>
                </c:pt>
                <c:pt idx="15">
                  <c:v>1.1104365575260955E-2</c:v>
                </c:pt>
                <c:pt idx="16">
                  <c:v>9.0585791814640881E-2</c:v>
                </c:pt>
                <c:pt idx="17">
                  <c:v>1.3751088574247339E-2</c:v>
                </c:pt>
                <c:pt idx="18">
                  <c:v>8.5898312741170546E-3</c:v>
                </c:pt>
                <c:pt idx="19">
                  <c:v>4.790951780361774E-2</c:v>
                </c:pt>
                <c:pt idx="20">
                  <c:v>2.0648707249738552E-2</c:v>
                </c:pt>
                <c:pt idx="21">
                  <c:v>5.6898189399887666E-2</c:v>
                </c:pt>
                <c:pt idx="22">
                  <c:v>-2.3223059231266219E-2</c:v>
                </c:pt>
                <c:pt idx="23">
                  <c:v>4.9784791556878538E-2</c:v>
                </c:pt>
                <c:pt idx="24">
                  <c:v>4.3578281626399651E-4</c:v>
                </c:pt>
                <c:pt idx="25">
                  <c:v>3.0100940403501308E-2</c:v>
                </c:pt>
                <c:pt idx="26">
                  <c:v>7.9485864323201039E-3</c:v>
                </c:pt>
                <c:pt idx="27">
                  <c:v>4.3141551309058057E-2</c:v>
                </c:pt>
              </c:numCache>
            </c:numRef>
          </c:val>
          <c:smooth val="0"/>
          <c:extLst>
            <c:ext xmlns:c16="http://schemas.microsoft.com/office/drawing/2014/chart" uri="{C3380CC4-5D6E-409C-BE32-E72D297353CC}">
              <c16:uniqueId val="{00000001-0ECD-224F-8BD6-E2B10E578E07}"/>
            </c:ext>
          </c:extLst>
        </c:ser>
        <c:dLbls>
          <c:showLegendKey val="0"/>
          <c:showVal val="0"/>
          <c:showCatName val="0"/>
          <c:showSerName val="0"/>
          <c:showPercent val="0"/>
          <c:showBubbleSize val="0"/>
        </c:dLbls>
        <c:marker val="1"/>
        <c:smooth val="0"/>
        <c:axId val="42696960"/>
        <c:axId val="41997344"/>
      </c:lineChart>
      <c:dateAx>
        <c:axId val="805614160"/>
        <c:scaling>
          <c:orientation val="minMax"/>
        </c:scaling>
        <c:delete val="0"/>
        <c:axPos val="b"/>
        <c:numFmt formatCode="mmm\ yyyy"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2599904"/>
        <c:crosses val="autoZero"/>
        <c:auto val="1"/>
        <c:lblOffset val="100"/>
        <c:baseTimeUnit val="months"/>
      </c:dateAx>
      <c:valAx>
        <c:axId val="425999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05614160"/>
        <c:crosses val="autoZero"/>
        <c:crossBetween val="between"/>
      </c:valAx>
      <c:valAx>
        <c:axId val="419973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2696960"/>
        <c:crosses val="max"/>
        <c:crossBetween val="between"/>
      </c:valAx>
      <c:dateAx>
        <c:axId val="42696960"/>
        <c:scaling>
          <c:orientation val="minMax"/>
        </c:scaling>
        <c:delete val="1"/>
        <c:axPos val="b"/>
        <c:numFmt formatCode="mmm\ yyyy" sourceLinked="1"/>
        <c:majorTickMark val="out"/>
        <c:minorTickMark val="none"/>
        <c:tickLblPos val="nextTo"/>
        <c:crossAx val="41997344"/>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NZ" sz="1400" b="1"/>
              <a:t>OCA</a:t>
            </a:r>
            <a:r>
              <a:rPr lang="en-NZ" sz="1400" b="1" baseline="0"/>
              <a:t> Share Price v/s 5Y Mortgage Rate</a:t>
            </a:r>
            <a:endParaRPr lang="en-NZ" sz="1400"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'Share Data'!$B$1</c:f>
              <c:strCache>
                <c:ptCount val="1"/>
                <c:pt idx="0">
                  <c:v>OCA</c:v>
                </c:pt>
              </c:strCache>
            </c:strRef>
          </c:tx>
          <c:spPr>
            <a:ln w="47625" cap="rnd">
              <a:solidFill>
                <a:schemeClr val="accent1"/>
              </a:solidFill>
              <a:round/>
            </a:ln>
            <a:effectLst/>
          </c:spPr>
          <c:marker>
            <c:symbol val="none"/>
          </c:marker>
          <c:cat>
            <c:numRef>
              <c:f>'Share Data'!$A$2:$A$77</c:f>
              <c:numCache>
                <c:formatCode>m/d/yy</c:formatCode>
                <c:ptCount val="76"/>
                <c:pt idx="0">
                  <c:v>42887</c:v>
                </c:pt>
                <c:pt idx="1">
                  <c:v>42917</c:v>
                </c:pt>
                <c:pt idx="2">
                  <c:v>42948</c:v>
                </c:pt>
                <c:pt idx="3">
                  <c:v>42979</c:v>
                </c:pt>
                <c:pt idx="4">
                  <c:v>43009</c:v>
                </c:pt>
                <c:pt idx="5">
                  <c:v>43040</c:v>
                </c:pt>
                <c:pt idx="6">
                  <c:v>43070</c:v>
                </c:pt>
                <c:pt idx="7">
                  <c:v>43101</c:v>
                </c:pt>
                <c:pt idx="8">
                  <c:v>43132</c:v>
                </c:pt>
                <c:pt idx="9">
                  <c:v>43160</c:v>
                </c:pt>
                <c:pt idx="10">
                  <c:v>43191</c:v>
                </c:pt>
                <c:pt idx="11">
                  <c:v>43221</c:v>
                </c:pt>
                <c:pt idx="12">
                  <c:v>43252</c:v>
                </c:pt>
                <c:pt idx="13">
                  <c:v>43282</c:v>
                </c:pt>
                <c:pt idx="14">
                  <c:v>43313</c:v>
                </c:pt>
                <c:pt idx="15">
                  <c:v>43344</c:v>
                </c:pt>
                <c:pt idx="16">
                  <c:v>43374</c:v>
                </c:pt>
                <c:pt idx="17">
                  <c:v>43405</c:v>
                </c:pt>
                <c:pt idx="18">
                  <c:v>43435</c:v>
                </c:pt>
                <c:pt idx="19">
                  <c:v>43466</c:v>
                </c:pt>
                <c:pt idx="20">
                  <c:v>43497</c:v>
                </c:pt>
                <c:pt idx="21">
                  <c:v>43525</c:v>
                </c:pt>
                <c:pt idx="22">
                  <c:v>43556</c:v>
                </c:pt>
                <c:pt idx="23">
                  <c:v>43586</c:v>
                </c:pt>
                <c:pt idx="24">
                  <c:v>43617</c:v>
                </c:pt>
                <c:pt idx="25">
                  <c:v>43647</c:v>
                </c:pt>
                <c:pt idx="26">
                  <c:v>43678</c:v>
                </c:pt>
                <c:pt idx="27">
                  <c:v>43709</c:v>
                </c:pt>
                <c:pt idx="28">
                  <c:v>43739</c:v>
                </c:pt>
                <c:pt idx="29">
                  <c:v>43770</c:v>
                </c:pt>
                <c:pt idx="30">
                  <c:v>43800</c:v>
                </c:pt>
                <c:pt idx="31">
                  <c:v>43831</c:v>
                </c:pt>
                <c:pt idx="32">
                  <c:v>43862</c:v>
                </c:pt>
                <c:pt idx="33">
                  <c:v>43891</c:v>
                </c:pt>
                <c:pt idx="34">
                  <c:v>43922</c:v>
                </c:pt>
                <c:pt idx="35">
                  <c:v>43952</c:v>
                </c:pt>
                <c:pt idx="36">
                  <c:v>43983</c:v>
                </c:pt>
                <c:pt idx="37">
                  <c:v>44013</c:v>
                </c:pt>
                <c:pt idx="38">
                  <c:v>44044</c:v>
                </c:pt>
                <c:pt idx="39">
                  <c:v>44075</c:v>
                </c:pt>
                <c:pt idx="40">
                  <c:v>44105</c:v>
                </c:pt>
                <c:pt idx="41">
                  <c:v>44136</c:v>
                </c:pt>
                <c:pt idx="42">
                  <c:v>44166</c:v>
                </c:pt>
                <c:pt idx="43">
                  <c:v>44197</c:v>
                </c:pt>
                <c:pt idx="44">
                  <c:v>44228</c:v>
                </c:pt>
                <c:pt idx="45">
                  <c:v>44256</c:v>
                </c:pt>
                <c:pt idx="46">
                  <c:v>44287</c:v>
                </c:pt>
                <c:pt idx="47">
                  <c:v>44317</c:v>
                </c:pt>
                <c:pt idx="48">
                  <c:v>44348</c:v>
                </c:pt>
                <c:pt idx="49">
                  <c:v>44378</c:v>
                </c:pt>
                <c:pt idx="50">
                  <c:v>44409</c:v>
                </c:pt>
                <c:pt idx="51">
                  <c:v>44440</c:v>
                </c:pt>
                <c:pt idx="52">
                  <c:v>44470</c:v>
                </c:pt>
                <c:pt idx="53">
                  <c:v>44501</c:v>
                </c:pt>
                <c:pt idx="54">
                  <c:v>44531</c:v>
                </c:pt>
                <c:pt idx="55">
                  <c:v>44562</c:v>
                </c:pt>
                <c:pt idx="56">
                  <c:v>44593</c:v>
                </c:pt>
                <c:pt idx="57">
                  <c:v>44621</c:v>
                </c:pt>
                <c:pt idx="58">
                  <c:v>44652</c:v>
                </c:pt>
                <c:pt idx="59">
                  <c:v>44682</c:v>
                </c:pt>
                <c:pt idx="60">
                  <c:v>44713</c:v>
                </c:pt>
                <c:pt idx="61">
                  <c:v>44743</c:v>
                </c:pt>
                <c:pt idx="62">
                  <c:v>44774</c:v>
                </c:pt>
                <c:pt idx="63">
                  <c:v>44805</c:v>
                </c:pt>
                <c:pt idx="64">
                  <c:v>44835</c:v>
                </c:pt>
                <c:pt idx="65">
                  <c:v>44866</c:v>
                </c:pt>
                <c:pt idx="66">
                  <c:v>44896</c:v>
                </c:pt>
                <c:pt idx="67">
                  <c:v>44927</c:v>
                </c:pt>
                <c:pt idx="68">
                  <c:v>44958</c:v>
                </c:pt>
                <c:pt idx="69">
                  <c:v>44986</c:v>
                </c:pt>
                <c:pt idx="70">
                  <c:v>45017</c:v>
                </c:pt>
                <c:pt idx="71">
                  <c:v>45047</c:v>
                </c:pt>
                <c:pt idx="72">
                  <c:v>45078</c:v>
                </c:pt>
                <c:pt idx="73">
                  <c:v>45108</c:v>
                </c:pt>
                <c:pt idx="74">
                  <c:v>45139</c:v>
                </c:pt>
                <c:pt idx="75">
                  <c:v>45170</c:v>
                </c:pt>
              </c:numCache>
            </c:numRef>
          </c:cat>
          <c:val>
            <c:numRef>
              <c:f>'Share Data'!$B$2:$B$77</c:f>
              <c:numCache>
                <c:formatCode>General</c:formatCode>
                <c:ptCount val="76"/>
                <c:pt idx="0">
                  <c:v>0.83</c:v>
                </c:pt>
                <c:pt idx="1">
                  <c:v>0.85</c:v>
                </c:pt>
                <c:pt idx="2">
                  <c:v>0.98</c:v>
                </c:pt>
                <c:pt idx="3">
                  <c:v>1.04</c:v>
                </c:pt>
                <c:pt idx="4">
                  <c:v>0.95</c:v>
                </c:pt>
                <c:pt idx="5">
                  <c:v>0.94</c:v>
                </c:pt>
                <c:pt idx="6">
                  <c:v>0.97</c:v>
                </c:pt>
                <c:pt idx="7">
                  <c:v>1.05</c:v>
                </c:pt>
                <c:pt idx="8">
                  <c:v>1.02</c:v>
                </c:pt>
                <c:pt idx="9">
                  <c:v>0.99</c:v>
                </c:pt>
                <c:pt idx="10">
                  <c:v>0.98</c:v>
                </c:pt>
                <c:pt idx="11">
                  <c:v>0.99</c:v>
                </c:pt>
                <c:pt idx="12">
                  <c:v>1.03</c:v>
                </c:pt>
                <c:pt idx="13">
                  <c:v>1.1399999999999999</c:v>
                </c:pt>
                <c:pt idx="14">
                  <c:v>1.1299999999999999</c:v>
                </c:pt>
                <c:pt idx="15">
                  <c:v>1.1299999999999999</c:v>
                </c:pt>
                <c:pt idx="16">
                  <c:v>1.21</c:v>
                </c:pt>
                <c:pt idx="17">
                  <c:v>1.1599999999999999</c:v>
                </c:pt>
                <c:pt idx="18">
                  <c:v>1.1499999999999999</c:v>
                </c:pt>
                <c:pt idx="19">
                  <c:v>1.07</c:v>
                </c:pt>
                <c:pt idx="20">
                  <c:v>1.03</c:v>
                </c:pt>
                <c:pt idx="21">
                  <c:v>1.06</c:v>
                </c:pt>
                <c:pt idx="22">
                  <c:v>1.02</c:v>
                </c:pt>
                <c:pt idx="23">
                  <c:v>1.0900000000000001</c:v>
                </c:pt>
                <c:pt idx="24">
                  <c:v>1.05</c:v>
                </c:pt>
                <c:pt idx="25">
                  <c:v>1.03</c:v>
                </c:pt>
                <c:pt idx="26">
                  <c:v>1.03</c:v>
                </c:pt>
                <c:pt idx="27">
                  <c:v>1.03</c:v>
                </c:pt>
                <c:pt idx="28">
                  <c:v>1.03</c:v>
                </c:pt>
                <c:pt idx="29">
                  <c:v>1.04</c:v>
                </c:pt>
                <c:pt idx="30">
                  <c:v>1.07</c:v>
                </c:pt>
                <c:pt idx="31">
                  <c:v>1.32</c:v>
                </c:pt>
                <c:pt idx="32">
                  <c:v>1.2</c:v>
                </c:pt>
                <c:pt idx="33">
                  <c:v>1.0900000000000001</c:v>
                </c:pt>
                <c:pt idx="34">
                  <c:v>0.69</c:v>
                </c:pt>
                <c:pt idx="35">
                  <c:v>0.75</c:v>
                </c:pt>
                <c:pt idx="36">
                  <c:v>0.89</c:v>
                </c:pt>
                <c:pt idx="37">
                  <c:v>0.91</c:v>
                </c:pt>
                <c:pt idx="38">
                  <c:v>1.01</c:v>
                </c:pt>
                <c:pt idx="39">
                  <c:v>1.04</c:v>
                </c:pt>
                <c:pt idx="40">
                  <c:v>1.18</c:v>
                </c:pt>
                <c:pt idx="41">
                  <c:v>1.35</c:v>
                </c:pt>
                <c:pt idx="42">
                  <c:v>1.3</c:v>
                </c:pt>
                <c:pt idx="43">
                  <c:v>1.45</c:v>
                </c:pt>
                <c:pt idx="44">
                  <c:v>1.59</c:v>
                </c:pt>
                <c:pt idx="45">
                  <c:v>1.45</c:v>
                </c:pt>
                <c:pt idx="46">
                  <c:v>1.26</c:v>
                </c:pt>
                <c:pt idx="47">
                  <c:v>1.39</c:v>
                </c:pt>
                <c:pt idx="48">
                  <c:v>1.43</c:v>
                </c:pt>
                <c:pt idx="49">
                  <c:v>1.48</c:v>
                </c:pt>
                <c:pt idx="50">
                  <c:v>1.48</c:v>
                </c:pt>
                <c:pt idx="51">
                  <c:v>1.57</c:v>
                </c:pt>
                <c:pt idx="52">
                  <c:v>1.5</c:v>
                </c:pt>
                <c:pt idx="53">
                  <c:v>1.39</c:v>
                </c:pt>
                <c:pt idx="54">
                  <c:v>1.35</c:v>
                </c:pt>
                <c:pt idx="55">
                  <c:v>1.34</c:v>
                </c:pt>
                <c:pt idx="56">
                  <c:v>1.18</c:v>
                </c:pt>
                <c:pt idx="57">
                  <c:v>1.07</c:v>
                </c:pt>
                <c:pt idx="58">
                  <c:v>1.07</c:v>
                </c:pt>
                <c:pt idx="59">
                  <c:v>1</c:v>
                </c:pt>
                <c:pt idx="60">
                  <c:v>1.05</c:v>
                </c:pt>
                <c:pt idx="61">
                  <c:v>0.91</c:v>
                </c:pt>
                <c:pt idx="62">
                  <c:v>0.97</c:v>
                </c:pt>
                <c:pt idx="63">
                  <c:v>0.97</c:v>
                </c:pt>
                <c:pt idx="64">
                  <c:v>0.9</c:v>
                </c:pt>
                <c:pt idx="65">
                  <c:v>0.83</c:v>
                </c:pt>
                <c:pt idx="66">
                  <c:v>0.84</c:v>
                </c:pt>
                <c:pt idx="67">
                  <c:v>0.76</c:v>
                </c:pt>
                <c:pt idx="68">
                  <c:v>0.9</c:v>
                </c:pt>
                <c:pt idx="69">
                  <c:v>0.77</c:v>
                </c:pt>
                <c:pt idx="70">
                  <c:v>0.74</c:v>
                </c:pt>
                <c:pt idx="71">
                  <c:v>0.7</c:v>
                </c:pt>
                <c:pt idx="72">
                  <c:v>0.8</c:v>
                </c:pt>
                <c:pt idx="73">
                  <c:v>0.76</c:v>
                </c:pt>
                <c:pt idx="74">
                  <c:v>0.77</c:v>
                </c:pt>
                <c:pt idx="75">
                  <c:v>0.76</c:v>
                </c:pt>
              </c:numCache>
            </c:numRef>
          </c:val>
          <c:smooth val="0"/>
          <c:extLst>
            <c:ext xmlns:c16="http://schemas.microsoft.com/office/drawing/2014/chart" uri="{C3380CC4-5D6E-409C-BE32-E72D297353CC}">
              <c16:uniqueId val="{00000000-3123-4B48-9789-CAC6DBE82404}"/>
            </c:ext>
          </c:extLst>
        </c:ser>
        <c:dLbls>
          <c:showLegendKey val="0"/>
          <c:showVal val="0"/>
          <c:showCatName val="0"/>
          <c:showSerName val="0"/>
          <c:showPercent val="0"/>
          <c:showBubbleSize val="0"/>
        </c:dLbls>
        <c:marker val="1"/>
        <c:smooth val="0"/>
        <c:axId val="981101160"/>
        <c:axId val="981105424"/>
      </c:lineChart>
      <c:lineChart>
        <c:grouping val="standard"/>
        <c:varyColors val="0"/>
        <c:ser>
          <c:idx val="1"/>
          <c:order val="1"/>
          <c:tx>
            <c:v>5y Mortgage rate</c:v>
          </c:tx>
          <c:spPr>
            <a:ln w="28575" cap="rnd">
              <a:solidFill>
                <a:schemeClr val="accent2"/>
              </a:solidFill>
              <a:round/>
            </a:ln>
            <a:effectLst/>
          </c:spPr>
          <c:marker>
            <c:symbol val="none"/>
          </c:marker>
          <c:dPt>
            <c:idx val="0"/>
            <c:marker>
              <c:symbol val="none"/>
            </c:marker>
            <c:bubble3D val="0"/>
            <c:spPr>
              <a:ln w="28575" cap="rnd">
                <a:solidFill>
                  <a:schemeClr val="bg1"/>
                </a:solidFill>
                <a:round/>
              </a:ln>
              <a:effectLst/>
            </c:spPr>
            <c:extLst>
              <c:ext xmlns:c16="http://schemas.microsoft.com/office/drawing/2014/chart" uri="{C3380CC4-5D6E-409C-BE32-E72D297353CC}">
                <c16:uniqueId val="{00000002-3123-4B48-9789-CAC6DBE82404}"/>
              </c:ext>
            </c:extLst>
          </c:dPt>
          <c:dPt>
            <c:idx val="1"/>
            <c:marker>
              <c:symbol val="none"/>
            </c:marker>
            <c:bubble3D val="0"/>
            <c:spPr>
              <a:ln w="28575" cap="rnd">
                <a:solidFill>
                  <a:schemeClr val="bg1"/>
                </a:solidFill>
                <a:round/>
              </a:ln>
              <a:effectLst/>
            </c:spPr>
            <c:extLst>
              <c:ext xmlns:c16="http://schemas.microsoft.com/office/drawing/2014/chart" uri="{C3380CC4-5D6E-409C-BE32-E72D297353CC}">
                <c16:uniqueId val="{00000004-3123-4B48-9789-CAC6DBE82404}"/>
              </c:ext>
            </c:extLst>
          </c:dPt>
          <c:val>
            <c:numRef>
              <c:f>'Share Data'!$H$1:$H$76</c:f>
              <c:numCache>
                <c:formatCode>#,##0.00</c:formatCode>
                <c:ptCount val="76"/>
                <c:pt idx="0" formatCode="General">
                  <c:v>0</c:v>
                </c:pt>
                <c:pt idx="1">
                  <c:v>5.97</c:v>
                </c:pt>
                <c:pt idx="2">
                  <c:v>5.98</c:v>
                </c:pt>
                <c:pt idx="3">
                  <c:v>5.95</c:v>
                </c:pt>
                <c:pt idx="4">
                  <c:v>5.95</c:v>
                </c:pt>
                <c:pt idx="5">
                  <c:v>5.92</c:v>
                </c:pt>
                <c:pt idx="6">
                  <c:v>5.92</c:v>
                </c:pt>
                <c:pt idx="7">
                  <c:v>5.91</c:v>
                </c:pt>
                <c:pt idx="8">
                  <c:v>5.91</c:v>
                </c:pt>
                <c:pt idx="9">
                  <c:v>5.91</c:v>
                </c:pt>
                <c:pt idx="10">
                  <c:v>5.93</c:v>
                </c:pt>
                <c:pt idx="11">
                  <c:v>5.9</c:v>
                </c:pt>
                <c:pt idx="12">
                  <c:v>5.9</c:v>
                </c:pt>
                <c:pt idx="13">
                  <c:v>5.89</c:v>
                </c:pt>
                <c:pt idx="14">
                  <c:v>5.86</c:v>
                </c:pt>
                <c:pt idx="15">
                  <c:v>5.8</c:v>
                </c:pt>
                <c:pt idx="16">
                  <c:v>5.56</c:v>
                </c:pt>
                <c:pt idx="17">
                  <c:v>5.51</c:v>
                </c:pt>
                <c:pt idx="18">
                  <c:v>5.51</c:v>
                </c:pt>
                <c:pt idx="19">
                  <c:v>5.58</c:v>
                </c:pt>
                <c:pt idx="20">
                  <c:v>5.58</c:v>
                </c:pt>
                <c:pt idx="21">
                  <c:v>5.56</c:v>
                </c:pt>
                <c:pt idx="22">
                  <c:v>5.44</c:v>
                </c:pt>
                <c:pt idx="23">
                  <c:v>5.18</c:v>
                </c:pt>
                <c:pt idx="24">
                  <c:v>5.04</c:v>
                </c:pt>
                <c:pt idx="25">
                  <c:v>5.04</c:v>
                </c:pt>
                <c:pt idx="26">
                  <c:v>5.04</c:v>
                </c:pt>
                <c:pt idx="27">
                  <c:v>5.03</c:v>
                </c:pt>
                <c:pt idx="28">
                  <c:v>4.95</c:v>
                </c:pt>
                <c:pt idx="29">
                  <c:v>4.8600000000000003</c:v>
                </c:pt>
                <c:pt idx="30">
                  <c:v>4.9000000000000004</c:v>
                </c:pt>
                <c:pt idx="31">
                  <c:v>4.91</c:v>
                </c:pt>
                <c:pt idx="32">
                  <c:v>4.91</c:v>
                </c:pt>
                <c:pt idx="33">
                  <c:v>4.91</c:v>
                </c:pt>
                <c:pt idx="34">
                  <c:v>4.75</c:v>
                </c:pt>
                <c:pt idx="35">
                  <c:v>4.75</c:v>
                </c:pt>
                <c:pt idx="36">
                  <c:v>4.4800000000000004</c:v>
                </c:pt>
                <c:pt idx="37">
                  <c:v>4.12</c:v>
                </c:pt>
                <c:pt idx="38">
                  <c:v>3.98</c:v>
                </c:pt>
                <c:pt idx="39">
                  <c:v>3.97</c:v>
                </c:pt>
                <c:pt idx="40">
                  <c:v>3.85</c:v>
                </c:pt>
                <c:pt idx="41">
                  <c:v>3.78</c:v>
                </c:pt>
                <c:pt idx="42">
                  <c:v>3.78</c:v>
                </c:pt>
                <c:pt idx="43">
                  <c:v>3.78</c:v>
                </c:pt>
                <c:pt idx="44">
                  <c:v>3.78</c:v>
                </c:pt>
                <c:pt idx="45">
                  <c:v>3.77</c:v>
                </c:pt>
                <c:pt idx="46">
                  <c:v>3.78</c:v>
                </c:pt>
                <c:pt idx="47">
                  <c:v>3.89</c:v>
                </c:pt>
                <c:pt idx="48">
                  <c:v>4.0199999999999996</c:v>
                </c:pt>
                <c:pt idx="49">
                  <c:v>4.22</c:v>
                </c:pt>
                <c:pt idx="50">
                  <c:v>4.42</c:v>
                </c:pt>
                <c:pt idx="51">
                  <c:v>4.4400000000000004</c:v>
                </c:pt>
                <c:pt idx="52">
                  <c:v>4.6500000000000004</c:v>
                </c:pt>
                <c:pt idx="53">
                  <c:v>4.96</c:v>
                </c:pt>
                <c:pt idx="54">
                  <c:v>5.36</c:v>
                </c:pt>
                <c:pt idx="55">
                  <c:v>5.42</c:v>
                </c:pt>
                <c:pt idx="56">
                  <c:v>5.42</c:v>
                </c:pt>
                <c:pt idx="57">
                  <c:v>5.47</c:v>
                </c:pt>
                <c:pt idx="58">
                  <c:v>5.69</c:v>
                </c:pt>
                <c:pt idx="59">
                  <c:v>6.35</c:v>
                </c:pt>
                <c:pt idx="60">
                  <c:v>6.42</c:v>
                </c:pt>
                <c:pt idx="61">
                  <c:v>6.77</c:v>
                </c:pt>
                <c:pt idx="62">
                  <c:v>6.76</c:v>
                </c:pt>
                <c:pt idx="63">
                  <c:v>6.44</c:v>
                </c:pt>
                <c:pt idx="64">
                  <c:v>6.44</c:v>
                </c:pt>
                <c:pt idx="65">
                  <c:v>6.9</c:v>
                </c:pt>
                <c:pt idx="66">
                  <c:v>6.94</c:v>
                </c:pt>
                <c:pt idx="67">
                  <c:v>7.32</c:v>
                </c:pt>
                <c:pt idx="68">
                  <c:v>7.25</c:v>
                </c:pt>
                <c:pt idx="69">
                  <c:v>7.05</c:v>
                </c:pt>
                <c:pt idx="70">
                  <c:v>7.01</c:v>
                </c:pt>
                <c:pt idx="71">
                  <c:v>6.87</c:v>
                </c:pt>
                <c:pt idx="72">
                  <c:v>6.78</c:v>
                </c:pt>
                <c:pt idx="73">
                  <c:v>6.78</c:v>
                </c:pt>
                <c:pt idx="74">
                  <c:v>6.79</c:v>
                </c:pt>
                <c:pt idx="75">
                  <c:v>6.95</c:v>
                </c:pt>
              </c:numCache>
            </c:numRef>
          </c:val>
          <c:smooth val="0"/>
          <c:extLst>
            <c:ext xmlns:c16="http://schemas.microsoft.com/office/drawing/2014/chart" uri="{C3380CC4-5D6E-409C-BE32-E72D297353CC}">
              <c16:uniqueId val="{00000005-3123-4B48-9789-CAC6DBE82404}"/>
            </c:ext>
          </c:extLst>
        </c:ser>
        <c:dLbls>
          <c:showLegendKey val="0"/>
          <c:showVal val="0"/>
          <c:showCatName val="0"/>
          <c:showSerName val="0"/>
          <c:showPercent val="0"/>
          <c:showBubbleSize val="0"/>
        </c:dLbls>
        <c:marker val="1"/>
        <c:smooth val="0"/>
        <c:axId val="673481744"/>
        <c:axId val="673482728"/>
      </c:lineChart>
      <c:dateAx>
        <c:axId val="981101160"/>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81105424"/>
        <c:crosses val="autoZero"/>
        <c:auto val="1"/>
        <c:lblOffset val="100"/>
        <c:baseTimeUnit val="months"/>
      </c:dateAx>
      <c:valAx>
        <c:axId val="981105424"/>
        <c:scaling>
          <c:orientation val="minMax"/>
          <c:max val="1.7000000000000002"/>
          <c:min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81101160"/>
        <c:crosses val="autoZero"/>
        <c:crossBetween val="between"/>
      </c:valAx>
      <c:valAx>
        <c:axId val="673482728"/>
        <c:scaling>
          <c:orientation val="minMax"/>
          <c:max val="7.5"/>
          <c:min val="3.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673481744"/>
        <c:crosses val="max"/>
        <c:crossBetween val="between"/>
      </c:valAx>
      <c:catAx>
        <c:axId val="673481744"/>
        <c:scaling>
          <c:orientation val="minMax"/>
        </c:scaling>
        <c:delete val="1"/>
        <c:axPos val="b"/>
        <c:majorTickMark val="out"/>
        <c:minorTickMark val="none"/>
        <c:tickLblPos val="nextTo"/>
        <c:crossAx val="67348272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NZ" sz="1400" b="1"/>
              <a:t>OCA</a:t>
            </a:r>
            <a:r>
              <a:rPr lang="en-NZ" sz="1400" b="1" baseline="0"/>
              <a:t> Share PRice v/s 10Y Bond Yield</a:t>
            </a:r>
            <a:endParaRPr lang="en-NZ" sz="1400"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'Share Data'!$B$1</c:f>
              <c:strCache>
                <c:ptCount val="1"/>
                <c:pt idx="0">
                  <c:v>OCA</c:v>
                </c:pt>
              </c:strCache>
            </c:strRef>
          </c:tx>
          <c:spPr>
            <a:ln w="44450" cap="rnd">
              <a:solidFill>
                <a:schemeClr val="accent1"/>
              </a:solidFill>
              <a:round/>
            </a:ln>
            <a:effectLst/>
          </c:spPr>
          <c:marker>
            <c:symbol val="none"/>
          </c:marker>
          <c:cat>
            <c:numRef>
              <c:f>'Share Data'!$A$2:$A$77</c:f>
              <c:numCache>
                <c:formatCode>m/d/yy</c:formatCode>
                <c:ptCount val="76"/>
                <c:pt idx="0">
                  <c:v>42887</c:v>
                </c:pt>
                <c:pt idx="1">
                  <c:v>42917</c:v>
                </c:pt>
                <c:pt idx="2">
                  <c:v>42948</c:v>
                </c:pt>
                <c:pt idx="3">
                  <c:v>42979</c:v>
                </c:pt>
                <c:pt idx="4">
                  <c:v>43009</c:v>
                </c:pt>
                <c:pt idx="5">
                  <c:v>43040</c:v>
                </c:pt>
                <c:pt idx="6">
                  <c:v>43070</c:v>
                </c:pt>
                <c:pt idx="7">
                  <c:v>43101</c:v>
                </c:pt>
                <c:pt idx="8">
                  <c:v>43132</c:v>
                </c:pt>
                <c:pt idx="9">
                  <c:v>43160</c:v>
                </c:pt>
                <c:pt idx="10">
                  <c:v>43191</c:v>
                </c:pt>
                <c:pt idx="11">
                  <c:v>43221</c:v>
                </c:pt>
                <c:pt idx="12">
                  <c:v>43252</c:v>
                </c:pt>
                <c:pt idx="13">
                  <c:v>43282</c:v>
                </c:pt>
                <c:pt idx="14">
                  <c:v>43313</c:v>
                </c:pt>
                <c:pt idx="15">
                  <c:v>43344</c:v>
                </c:pt>
                <c:pt idx="16">
                  <c:v>43374</c:v>
                </c:pt>
                <c:pt idx="17">
                  <c:v>43405</c:v>
                </c:pt>
                <c:pt idx="18">
                  <c:v>43435</c:v>
                </c:pt>
                <c:pt idx="19">
                  <c:v>43466</c:v>
                </c:pt>
                <c:pt idx="20">
                  <c:v>43497</c:v>
                </c:pt>
                <c:pt idx="21">
                  <c:v>43525</c:v>
                </c:pt>
                <c:pt idx="22">
                  <c:v>43556</c:v>
                </c:pt>
                <c:pt idx="23">
                  <c:v>43586</c:v>
                </c:pt>
                <c:pt idx="24">
                  <c:v>43617</c:v>
                </c:pt>
                <c:pt idx="25">
                  <c:v>43647</c:v>
                </c:pt>
                <c:pt idx="26">
                  <c:v>43678</c:v>
                </c:pt>
                <c:pt idx="27">
                  <c:v>43709</c:v>
                </c:pt>
                <c:pt idx="28">
                  <c:v>43739</c:v>
                </c:pt>
                <c:pt idx="29">
                  <c:v>43770</c:v>
                </c:pt>
                <c:pt idx="30">
                  <c:v>43800</c:v>
                </c:pt>
                <c:pt idx="31">
                  <c:v>43831</c:v>
                </c:pt>
                <c:pt idx="32">
                  <c:v>43862</c:v>
                </c:pt>
                <c:pt idx="33">
                  <c:v>43891</c:v>
                </c:pt>
                <c:pt idx="34">
                  <c:v>43922</c:v>
                </c:pt>
                <c:pt idx="35">
                  <c:v>43952</c:v>
                </c:pt>
                <c:pt idx="36">
                  <c:v>43983</c:v>
                </c:pt>
                <c:pt idx="37">
                  <c:v>44013</c:v>
                </c:pt>
                <c:pt idx="38">
                  <c:v>44044</c:v>
                </c:pt>
                <c:pt idx="39">
                  <c:v>44075</c:v>
                </c:pt>
                <c:pt idx="40">
                  <c:v>44105</c:v>
                </c:pt>
                <c:pt idx="41">
                  <c:v>44136</c:v>
                </c:pt>
                <c:pt idx="42">
                  <c:v>44166</c:v>
                </c:pt>
                <c:pt idx="43">
                  <c:v>44197</c:v>
                </c:pt>
                <c:pt idx="44">
                  <c:v>44228</c:v>
                </c:pt>
                <c:pt idx="45">
                  <c:v>44256</c:v>
                </c:pt>
                <c:pt idx="46">
                  <c:v>44287</c:v>
                </c:pt>
                <c:pt idx="47">
                  <c:v>44317</c:v>
                </c:pt>
                <c:pt idx="48">
                  <c:v>44348</c:v>
                </c:pt>
                <c:pt idx="49">
                  <c:v>44378</c:v>
                </c:pt>
                <c:pt idx="50">
                  <c:v>44409</c:v>
                </c:pt>
                <c:pt idx="51">
                  <c:v>44440</c:v>
                </c:pt>
                <c:pt idx="52">
                  <c:v>44470</c:v>
                </c:pt>
                <c:pt idx="53">
                  <c:v>44501</c:v>
                </c:pt>
                <c:pt idx="54">
                  <c:v>44531</c:v>
                </c:pt>
                <c:pt idx="55">
                  <c:v>44562</c:v>
                </c:pt>
                <c:pt idx="56">
                  <c:v>44593</c:v>
                </c:pt>
                <c:pt idx="57">
                  <c:v>44621</c:v>
                </c:pt>
                <c:pt idx="58">
                  <c:v>44652</c:v>
                </c:pt>
                <c:pt idx="59">
                  <c:v>44682</c:v>
                </c:pt>
                <c:pt idx="60">
                  <c:v>44713</c:v>
                </c:pt>
                <c:pt idx="61">
                  <c:v>44743</c:v>
                </c:pt>
                <c:pt idx="62">
                  <c:v>44774</c:v>
                </c:pt>
                <c:pt idx="63">
                  <c:v>44805</c:v>
                </c:pt>
                <c:pt idx="64">
                  <c:v>44835</c:v>
                </c:pt>
                <c:pt idx="65">
                  <c:v>44866</c:v>
                </c:pt>
                <c:pt idx="66">
                  <c:v>44896</c:v>
                </c:pt>
                <c:pt idx="67">
                  <c:v>44927</c:v>
                </c:pt>
                <c:pt idx="68">
                  <c:v>44958</c:v>
                </c:pt>
                <c:pt idx="69">
                  <c:v>44986</c:v>
                </c:pt>
                <c:pt idx="70">
                  <c:v>45017</c:v>
                </c:pt>
                <c:pt idx="71">
                  <c:v>45047</c:v>
                </c:pt>
                <c:pt idx="72">
                  <c:v>45078</c:v>
                </c:pt>
                <c:pt idx="73">
                  <c:v>45108</c:v>
                </c:pt>
                <c:pt idx="74">
                  <c:v>45139</c:v>
                </c:pt>
                <c:pt idx="75">
                  <c:v>45170</c:v>
                </c:pt>
              </c:numCache>
            </c:numRef>
          </c:cat>
          <c:val>
            <c:numRef>
              <c:f>'Share Data'!$B$2:$B$77</c:f>
              <c:numCache>
                <c:formatCode>General</c:formatCode>
                <c:ptCount val="76"/>
                <c:pt idx="0">
                  <c:v>0.83</c:v>
                </c:pt>
                <c:pt idx="1">
                  <c:v>0.85</c:v>
                </c:pt>
                <c:pt idx="2">
                  <c:v>0.98</c:v>
                </c:pt>
                <c:pt idx="3">
                  <c:v>1.04</c:v>
                </c:pt>
                <c:pt idx="4">
                  <c:v>0.95</c:v>
                </c:pt>
                <c:pt idx="5">
                  <c:v>0.94</c:v>
                </c:pt>
                <c:pt idx="6">
                  <c:v>0.97</c:v>
                </c:pt>
                <c:pt idx="7">
                  <c:v>1.05</c:v>
                </c:pt>
                <c:pt idx="8">
                  <c:v>1.02</c:v>
                </c:pt>
                <c:pt idx="9">
                  <c:v>0.99</c:v>
                </c:pt>
                <c:pt idx="10">
                  <c:v>0.98</c:v>
                </c:pt>
                <c:pt idx="11">
                  <c:v>0.99</c:v>
                </c:pt>
                <c:pt idx="12">
                  <c:v>1.03</c:v>
                </c:pt>
                <c:pt idx="13">
                  <c:v>1.1399999999999999</c:v>
                </c:pt>
                <c:pt idx="14">
                  <c:v>1.1299999999999999</c:v>
                </c:pt>
                <c:pt idx="15">
                  <c:v>1.1299999999999999</c:v>
                </c:pt>
                <c:pt idx="16">
                  <c:v>1.21</c:v>
                </c:pt>
                <c:pt idx="17">
                  <c:v>1.1599999999999999</c:v>
                </c:pt>
                <c:pt idx="18">
                  <c:v>1.1499999999999999</c:v>
                </c:pt>
                <c:pt idx="19">
                  <c:v>1.07</c:v>
                </c:pt>
                <c:pt idx="20">
                  <c:v>1.03</c:v>
                </c:pt>
                <c:pt idx="21">
                  <c:v>1.06</c:v>
                </c:pt>
                <c:pt idx="22">
                  <c:v>1.02</c:v>
                </c:pt>
                <c:pt idx="23">
                  <c:v>1.0900000000000001</c:v>
                </c:pt>
                <c:pt idx="24">
                  <c:v>1.05</c:v>
                </c:pt>
                <c:pt idx="25">
                  <c:v>1.03</c:v>
                </c:pt>
                <c:pt idx="26">
                  <c:v>1.03</c:v>
                </c:pt>
                <c:pt idx="27">
                  <c:v>1.03</c:v>
                </c:pt>
                <c:pt idx="28">
                  <c:v>1.03</c:v>
                </c:pt>
                <c:pt idx="29">
                  <c:v>1.04</c:v>
                </c:pt>
                <c:pt idx="30">
                  <c:v>1.07</c:v>
                </c:pt>
                <c:pt idx="31">
                  <c:v>1.32</c:v>
                </c:pt>
                <c:pt idx="32">
                  <c:v>1.2</c:v>
                </c:pt>
                <c:pt idx="33">
                  <c:v>1.0900000000000001</c:v>
                </c:pt>
                <c:pt idx="34">
                  <c:v>0.69</c:v>
                </c:pt>
                <c:pt idx="35">
                  <c:v>0.75</c:v>
                </c:pt>
                <c:pt idx="36">
                  <c:v>0.89</c:v>
                </c:pt>
                <c:pt idx="37">
                  <c:v>0.91</c:v>
                </c:pt>
                <c:pt idx="38">
                  <c:v>1.01</c:v>
                </c:pt>
                <c:pt idx="39">
                  <c:v>1.04</c:v>
                </c:pt>
                <c:pt idx="40">
                  <c:v>1.18</c:v>
                </c:pt>
                <c:pt idx="41">
                  <c:v>1.35</c:v>
                </c:pt>
                <c:pt idx="42">
                  <c:v>1.3</c:v>
                </c:pt>
                <c:pt idx="43">
                  <c:v>1.45</c:v>
                </c:pt>
                <c:pt idx="44">
                  <c:v>1.59</c:v>
                </c:pt>
                <c:pt idx="45">
                  <c:v>1.45</c:v>
                </c:pt>
                <c:pt idx="46">
                  <c:v>1.26</c:v>
                </c:pt>
                <c:pt idx="47">
                  <c:v>1.39</c:v>
                </c:pt>
                <c:pt idx="48">
                  <c:v>1.43</c:v>
                </c:pt>
                <c:pt idx="49">
                  <c:v>1.48</c:v>
                </c:pt>
                <c:pt idx="50">
                  <c:v>1.48</c:v>
                </c:pt>
                <c:pt idx="51">
                  <c:v>1.57</c:v>
                </c:pt>
                <c:pt idx="52">
                  <c:v>1.5</c:v>
                </c:pt>
                <c:pt idx="53">
                  <c:v>1.39</c:v>
                </c:pt>
                <c:pt idx="54">
                  <c:v>1.35</c:v>
                </c:pt>
                <c:pt idx="55">
                  <c:v>1.34</c:v>
                </c:pt>
                <c:pt idx="56">
                  <c:v>1.18</c:v>
                </c:pt>
                <c:pt idx="57">
                  <c:v>1.07</c:v>
                </c:pt>
                <c:pt idx="58">
                  <c:v>1.07</c:v>
                </c:pt>
                <c:pt idx="59">
                  <c:v>1</c:v>
                </c:pt>
                <c:pt idx="60">
                  <c:v>1.05</c:v>
                </c:pt>
                <c:pt idx="61">
                  <c:v>0.91</c:v>
                </c:pt>
                <c:pt idx="62">
                  <c:v>0.97</c:v>
                </c:pt>
                <c:pt idx="63">
                  <c:v>0.97</c:v>
                </c:pt>
                <c:pt idx="64">
                  <c:v>0.9</c:v>
                </c:pt>
                <c:pt idx="65">
                  <c:v>0.83</c:v>
                </c:pt>
                <c:pt idx="66">
                  <c:v>0.84</c:v>
                </c:pt>
                <c:pt idx="67">
                  <c:v>0.76</c:v>
                </c:pt>
                <c:pt idx="68">
                  <c:v>0.9</c:v>
                </c:pt>
                <c:pt idx="69">
                  <c:v>0.77</c:v>
                </c:pt>
                <c:pt idx="70">
                  <c:v>0.74</c:v>
                </c:pt>
                <c:pt idx="71">
                  <c:v>0.7</c:v>
                </c:pt>
                <c:pt idx="72">
                  <c:v>0.8</c:v>
                </c:pt>
                <c:pt idx="73">
                  <c:v>0.76</c:v>
                </c:pt>
                <c:pt idx="74">
                  <c:v>0.77</c:v>
                </c:pt>
                <c:pt idx="75">
                  <c:v>0.76</c:v>
                </c:pt>
              </c:numCache>
            </c:numRef>
          </c:val>
          <c:smooth val="0"/>
          <c:extLst>
            <c:ext xmlns:c16="http://schemas.microsoft.com/office/drawing/2014/chart" uri="{C3380CC4-5D6E-409C-BE32-E72D297353CC}">
              <c16:uniqueId val="{00000000-0284-364F-B080-BB5556D3784B}"/>
            </c:ext>
          </c:extLst>
        </c:ser>
        <c:dLbls>
          <c:showLegendKey val="0"/>
          <c:showVal val="0"/>
          <c:showCatName val="0"/>
          <c:showSerName val="0"/>
          <c:showPercent val="0"/>
          <c:showBubbleSize val="0"/>
        </c:dLbls>
        <c:marker val="1"/>
        <c:smooth val="0"/>
        <c:axId val="876714856"/>
        <c:axId val="876714528"/>
      </c:lineChart>
      <c:lineChart>
        <c:grouping val="standard"/>
        <c:varyColors val="0"/>
        <c:ser>
          <c:idx val="1"/>
          <c:order val="1"/>
          <c:tx>
            <c:v>10Y Bond Yeild</c:v>
          </c:tx>
          <c:spPr>
            <a:ln w="25400" cap="rnd">
              <a:solidFill>
                <a:schemeClr val="accent2"/>
              </a:solidFill>
              <a:round/>
            </a:ln>
            <a:effectLst/>
          </c:spPr>
          <c:marker>
            <c:symbol val="none"/>
          </c:marker>
          <c:val>
            <c:numRef>
              <c:f>'Share Data'!$I$2:$I$76</c:f>
              <c:numCache>
                <c:formatCode>#,##0.00</c:formatCode>
                <c:ptCount val="75"/>
                <c:pt idx="0">
                  <c:v>2.77</c:v>
                </c:pt>
                <c:pt idx="1">
                  <c:v>2.97</c:v>
                </c:pt>
                <c:pt idx="2">
                  <c:v>2.88</c:v>
                </c:pt>
                <c:pt idx="3">
                  <c:v>2.91</c:v>
                </c:pt>
                <c:pt idx="4">
                  <c:v>2.97</c:v>
                </c:pt>
                <c:pt idx="5">
                  <c:v>2.85</c:v>
                </c:pt>
                <c:pt idx="6">
                  <c:v>2.76</c:v>
                </c:pt>
                <c:pt idx="7">
                  <c:v>2.88</c:v>
                </c:pt>
                <c:pt idx="8">
                  <c:v>2.97</c:v>
                </c:pt>
                <c:pt idx="9">
                  <c:v>2.89</c:v>
                </c:pt>
                <c:pt idx="10">
                  <c:v>2.82</c:v>
                </c:pt>
                <c:pt idx="11">
                  <c:v>2.78</c:v>
                </c:pt>
                <c:pt idx="12">
                  <c:v>2.9</c:v>
                </c:pt>
                <c:pt idx="13">
                  <c:v>2.81</c:v>
                </c:pt>
                <c:pt idx="14">
                  <c:v>2.64</c:v>
                </c:pt>
                <c:pt idx="15">
                  <c:v>2.6</c:v>
                </c:pt>
                <c:pt idx="16">
                  <c:v>2.62</c:v>
                </c:pt>
                <c:pt idx="17">
                  <c:v>2.69</c:v>
                </c:pt>
                <c:pt idx="18">
                  <c:v>2.4500000000000002</c:v>
                </c:pt>
                <c:pt idx="19">
                  <c:v>2.33</c:v>
                </c:pt>
                <c:pt idx="20">
                  <c:v>2.1800000000000002</c:v>
                </c:pt>
                <c:pt idx="21">
                  <c:v>2.02</c:v>
                </c:pt>
                <c:pt idx="22">
                  <c:v>1.96</c:v>
                </c:pt>
                <c:pt idx="23">
                  <c:v>1.79</c:v>
                </c:pt>
                <c:pt idx="24">
                  <c:v>1.63</c:v>
                </c:pt>
                <c:pt idx="25">
                  <c:v>1.55</c:v>
                </c:pt>
                <c:pt idx="26">
                  <c:v>1.1299999999999999</c:v>
                </c:pt>
                <c:pt idx="27">
                  <c:v>1.1599999999999999</c:v>
                </c:pt>
                <c:pt idx="28">
                  <c:v>1.1599999999999999</c:v>
                </c:pt>
                <c:pt idx="29">
                  <c:v>1.35</c:v>
                </c:pt>
                <c:pt idx="30">
                  <c:v>1.53</c:v>
                </c:pt>
                <c:pt idx="31">
                  <c:v>1.48</c:v>
                </c:pt>
                <c:pt idx="32">
                  <c:v>1.28</c:v>
                </c:pt>
                <c:pt idx="33">
                  <c:v>1.08</c:v>
                </c:pt>
                <c:pt idx="34">
                  <c:v>0.95</c:v>
                </c:pt>
                <c:pt idx="35">
                  <c:v>0.64</c:v>
                </c:pt>
                <c:pt idx="36">
                  <c:v>0.9</c:v>
                </c:pt>
                <c:pt idx="37">
                  <c:v>0.91</c:v>
                </c:pt>
                <c:pt idx="38">
                  <c:v>0.68</c:v>
                </c:pt>
                <c:pt idx="39">
                  <c:v>0.56000000000000005</c:v>
                </c:pt>
                <c:pt idx="40">
                  <c:v>0.54</c:v>
                </c:pt>
                <c:pt idx="41">
                  <c:v>0.75</c:v>
                </c:pt>
                <c:pt idx="42">
                  <c:v>0.92</c:v>
                </c:pt>
                <c:pt idx="43">
                  <c:v>1.04</c:v>
                </c:pt>
                <c:pt idx="44">
                  <c:v>1.46</c:v>
                </c:pt>
                <c:pt idx="45">
                  <c:v>1.76</c:v>
                </c:pt>
                <c:pt idx="46">
                  <c:v>1.68</c:v>
                </c:pt>
                <c:pt idx="47">
                  <c:v>1.81</c:v>
                </c:pt>
                <c:pt idx="48">
                  <c:v>1.76</c:v>
                </c:pt>
                <c:pt idx="49">
                  <c:v>1.59</c:v>
                </c:pt>
                <c:pt idx="50">
                  <c:v>1.65</c:v>
                </c:pt>
                <c:pt idx="51">
                  <c:v>1.87</c:v>
                </c:pt>
                <c:pt idx="52">
                  <c:v>2.21</c:v>
                </c:pt>
                <c:pt idx="53">
                  <c:v>2.57</c:v>
                </c:pt>
                <c:pt idx="54">
                  <c:v>2.38</c:v>
                </c:pt>
                <c:pt idx="55">
                  <c:v>2.56</c:v>
                </c:pt>
                <c:pt idx="56">
                  <c:v>2.74</c:v>
                </c:pt>
                <c:pt idx="57">
                  <c:v>3.07</c:v>
                </c:pt>
                <c:pt idx="58">
                  <c:v>3.47</c:v>
                </c:pt>
                <c:pt idx="59">
                  <c:v>3.64</c:v>
                </c:pt>
                <c:pt idx="60">
                  <c:v>3.98</c:v>
                </c:pt>
                <c:pt idx="61">
                  <c:v>3.67</c:v>
                </c:pt>
                <c:pt idx="62">
                  <c:v>3.57</c:v>
                </c:pt>
                <c:pt idx="63">
                  <c:v>4.07</c:v>
                </c:pt>
                <c:pt idx="64">
                  <c:v>4.41</c:v>
                </c:pt>
                <c:pt idx="65">
                  <c:v>4.29</c:v>
                </c:pt>
                <c:pt idx="66">
                  <c:v>4.2</c:v>
                </c:pt>
                <c:pt idx="67">
                  <c:v>4.1399999999999997</c:v>
                </c:pt>
                <c:pt idx="68">
                  <c:v>4.3099999999999996</c:v>
                </c:pt>
                <c:pt idx="69">
                  <c:v>4.3499999999999996</c:v>
                </c:pt>
                <c:pt idx="70">
                  <c:v>4.1100000000000003</c:v>
                </c:pt>
                <c:pt idx="71">
                  <c:v>4.2300000000000004</c:v>
                </c:pt>
                <c:pt idx="72">
                  <c:v>4.4800000000000004</c:v>
                </c:pt>
                <c:pt idx="73">
                  <c:v>4.6500000000000004</c:v>
                </c:pt>
                <c:pt idx="74">
                  <c:v>4.9000000000000004</c:v>
                </c:pt>
              </c:numCache>
            </c:numRef>
          </c:val>
          <c:smooth val="0"/>
          <c:extLst>
            <c:ext xmlns:c16="http://schemas.microsoft.com/office/drawing/2014/chart" uri="{C3380CC4-5D6E-409C-BE32-E72D297353CC}">
              <c16:uniqueId val="{00000001-0284-364F-B080-BB5556D3784B}"/>
            </c:ext>
          </c:extLst>
        </c:ser>
        <c:dLbls>
          <c:showLegendKey val="0"/>
          <c:showVal val="0"/>
          <c:showCatName val="0"/>
          <c:showSerName val="0"/>
          <c:showPercent val="0"/>
          <c:showBubbleSize val="0"/>
        </c:dLbls>
        <c:marker val="1"/>
        <c:smooth val="0"/>
        <c:axId val="730695248"/>
        <c:axId val="730691968"/>
      </c:lineChart>
      <c:dateAx>
        <c:axId val="876714856"/>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876714528"/>
        <c:crosses val="autoZero"/>
        <c:auto val="1"/>
        <c:lblOffset val="100"/>
        <c:baseTimeUnit val="months"/>
      </c:dateAx>
      <c:valAx>
        <c:axId val="876714528"/>
        <c:scaling>
          <c:orientation val="minMax"/>
          <c:max val="1.7000000000000002"/>
          <c:min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876714856"/>
        <c:crosses val="autoZero"/>
        <c:crossBetween val="between"/>
      </c:valAx>
      <c:valAx>
        <c:axId val="730691968"/>
        <c:scaling>
          <c:orientation val="minMax"/>
          <c:max val="6"/>
          <c:min val="0.5"/>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730695248"/>
        <c:crosses val="max"/>
        <c:crossBetween val="between"/>
      </c:valAx>
      <c:catAx>
        <c:axId val="730695248"/>
        <c:scaling>
          <c:orientation val="minMax"/>
        </c:scaling>
        <c:delete val="1"/>
        <c:axPos val="b"/>
        <c:majorTickMark val="out"/>
        <c:minorTickMark val="none"/>
        <c:tickLblPos val="nextTo"/>
        <c:crossAx val="73069196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'[oca monte carlo (backup).xlsx]Sheet1'!$M$24:$M$10023</cx:f>
        <cx:lvl ptCount="10000" formatCode="0.00">
          <cx:pt idx="0">0.72999999999999998</cx:pt>
          <cx:pt idx="1">1.1465907993234716</cx:pt>
          <cx:pt idx="2">1.3946123299896402</cx:pt>
          <cx:pt idx="3">0.89351817292307922</cx:pt>
          <cx:pt idx="4">1.296477613888577</cx:pt>
          <cx:pt idx="5">1.6965013465787189</cx:pt>
          <cx:pt idx="6">1.2797023040569182</cx:pt>
          <cx:pt idx="7">1.0828097709067614</cx:pt>
          <cx:pt idx="8">0.80582579593564163</cx:pt>
          <cx:pt idx="9">1.2036308706280212</cx:pt>
          <cx:pt idx="10">1.0408146823835032</cx:pt>
          <cx:pt idx="11">1.0096816362691154</cx:pt>
          <cx:pt idx="12">0.78806775379537786</cx:pt>
          <cx:pt idx="13">1.5449651822144232</cx:pt>
          <cx:pt idx="14">1.0542454924522635</cx:pt>
          <cx:pt idx="15">1.0483067452136297</cx:pt>
          <cx:pt idx="16">1.010366156735399</cx:pt>
          <cx:pt idx="17">1.4924829622384981</cx:pt>
          <cx:pt idx="18">1.2730320559702373</cx:pt>
          <cx:pt idx="19">1.520023233083905</cx:pt>
          <cx:pt idx="20">0.80486786329477611</cx:pt>
          <cx:pt idx="21">1.0820983653735574</cx:pt>
          <cx:pt idx="22">0.99964722558370589</cx:pt>
          <cx:pt idx="23">0.94842810824821822</cx:pt>
          <cx:pt idx="24">0.83429105699463824</cx:pt>
          <cx:pt idx="25">1.2799811246938695</cx:pt>
          <cx:pt idx="26">1.0049974873079524</cx:pt>
          <cx:pt idx="27">0.56257276232341935</cx:pt>
          <cx:pt idx="28">0.80025157835300131</cx:pt>
          <cx:pt idx="29">1.8511975268012046</cx:pt>
          <cx:pt idx="30">1.0570296612343852</cx:pt>
          <cx:pt idx="31">0.9117051757510074</cx:pt>
          <cx:pt idx="32">1.2509620100813699</cx:pt>
          <cx:pt idx="33">0.61669768603826913</cx:pt>
          <cx:pt idx="34">0.73781193026833602</cx:pt>
          <cx:pt idx="35">0.59312231631296253</cx:pt>
          <cx:pt idx="36">0.97260068949986755</cx:pt>
          <cx:pt idx="37">0.88411638226409772</cx:pt>
          <cx:pt idx="38">0.7176399271255427</cx:pt>
          <cx:pt idx="39">1.2027797686896562</cx:pt>
          <cx:pt idx="40">0.67149850500917396</cx:pt>
          <cx:pt idx="41">1.2982589214807343</cx:pt>
          <cx:pt idx="42">0.96933493360577783</cx:pt>
          <cx:pt idx="43">0.63704371005228333</cx:pt>
          <cx:pt idx="44">0.89606534976835628</cx:pt>
          <cx:pt idx="45">1.1484499484175894</cx:pt>
          <cx:pt idx="46">0.80395155991130052</cx:pt>
          <cx:pt idx="47">1.0574323830285357</cx:pt>
          <cx:pt idx="48">1.2069484758612612</cx:pt>
          <cx:pt idx="49">0.8847292776706166</cx:pt>
          <cx:pt idx="50">1.3203149125336817</cx:pt>
          <cx:pt idx="51">1.2749647779145503</cx:pt>
          <cx:pt idx="52">0.80868468001869509</cx:pt>
          <cx:pt idx="53">0.72887215583772957</cx:pt>
          <cx:pt idx="54">0.91978802782843005</cx:pt>
          <cx:pt idx="55">0.79680227482653831</cx:pt>
          <cx:pt idx="56">1.057277798110164</cx:pt>
          <cx:pt idx="57">0.61748356391547465</cx:pt>
          <cx:pt idx="58">0.92230346895711501</cx:pt>
          <cx:pt idx="59">1.1900631272426416</cx:pt>
          <cx:pt idx="60">0.90002486007221161</cx:pt>
          <cx:pt idx="61">1.0217238675203482</cx:pt>
          <cx:pt idx="62">1.2481816498055029</cx:pt>
          <cx:pt idx="63">1.2168343025543216</cx:pt>
          <cx:pt idx="64">0.9309347666613732</cx:pt>
          <cx:pt idx="65">1.2668225134789857</cx:pt>
          <cx:pt idx="66">1.0197942414577512</cx:pt>
          <cx:pt idx="67">1.6424032466870253</cx:pt>
          <cx:pt idx="68">0.79158929126172783</cx:pt>
          <cx:pt idx="69">1.6666069983021754</cx:pt>
          <cx:pt idx="70">1.1635919105868977</cx:pt>
          <cx:pt idx="71">0.91822639478699208</cx:pt>
          <cx:pt idx="72">1.2637164219257517</cx:pt>
          <cx:pt idx="73">1.5860207039366903</cx:pt>
          <cx:pt idx="74">1.460210772586094</cx:pt>
          <cx:pt idx="75">1.2098998141323332</cx:pt>
          <cx:pt idx="76">1.2467937992100449</cx:pt>
          <cx:pt idx="77">1.2116557788243019</cx:pt>
          <cx:pt idx="78">1.6660178031483113</cx:pt>
          <cx:pt idx="79">1.1642418445797726</cx:pt>
          <cx:pt idx="80">1.0865033863845561</cx:pt>
          <cx:pt idx="81">1.0856645649375662</cx:pt>
          <cx:pt idx="82">0.76234254882894559</cx:pt>
          <cx:pt idx="83">1.0883963571425948</cx:pt>
          <cx:pt idx="84">1.0967051848985578</cx:pt>
          <cx:pt idx="85">0.57495089036182989</cx:pt>
          <cx:pt idx="86">1.1493857241601373</cx:pt>
          <cx:pt idx="87">1.1050831271124864</cx:pt>
          <cx:pt idx="88">1.2371065691735217</cx:pt>
          <cx:pt idx="89">1.3373004739531453</cx:pt>
          <cx:pt idx="90">1.1405962265488852</cx:pt>
          <cx:pt idx="91">0.79320814398199602</cx:pt>
          <cx:pt idx="92">0.80961879114423485</cx:pt>
          <cx:pt idx="93">1.1494163484422397</cx:pt>
          <cx:pt idx="94">1.5066464759430263</cx:pt>
          <cx:pt idx="95">0.85359750706532933</cx:pt>
          <cx:pt idx="96">1.1678498175649847</cx:pt>
          <cx:pt idx="97">0.65852880764857158</cx:pt>
          <cx:pt idx="98">0.92142546583105744</cx:pt>
          <cx:pt idx="99">1.4970343026153174</cx:pt>
          <cx:pt idx="100">1.3066607490098467</cx:pt>
          <cx:pt idx="101">1.2348368643505017</cx:pt>
          <cx:pt idx="102">0.96124381419730387</cx:pt>
          <cx:pt idx="103">1.0756830156198933</cx:pt>
          <cx:pt idx="104">1.5147495995840214</cx:pt>
          <cx:pt idx="105">0.92085978637534438</cx:pt>
          <cx:pt idx="106">1.3387748145349025</cx:pt>
          <cx:pt idx="107">1.1559288566222277</cx:pt>
          <cx:pt idx="108">0.69012966604943682</cx:pt>
          <cx:pt idx="109">0.97528164672085094</cx:pt>
          <cx:pt idx="110">1.1209842045263259</cx:pt>
          <cx:pt idx="111">0.65694846683812558</cx:pt>
          <cx:pt idx="112">1.0573110998124098</cx:pt>
          <cx:pt idx="113">0.85929544353416554</cx:pt>
          <cx:pt idx="114">1.3330458281628885</cx:pt>
          <cx:pt idx="115">0.73018411769776814</cx:pt>
          <cx:pt idx="116">1.0825536389709984</cx:pt>
          <cx:pt idx="117">1.3247214320593046</cx:pt>
          <cx:pt idx="118">1.0827442663468647</cx:pt>
          <cx:pt idx="119">0.85696886532232874</cx:pt>
          <cx:pt idx="120">0.96955359377163985</cx:pt>
          <cx:pt idx="121">0.85983804973245637</cx:pt>
          <cx:pt idx="122">1.0188251711037084</cx:pt>
          <cx:pt idx="123">1.2856522400896702</cx:pt>
          <cx:pt idx="124">0.84796332032481891</cx:pt>
          <cx:pt idx="125">0.97894961594340413</cx:pt>
          <cx:pt idx="126">1.2178083637688766</cx:pt>
          <cx:pt idx="127">0.7706484807771502</cx:pt>
          <cx:pt idx="128">0.9736341328826027</cx:pt>
          <cx:pt idx="129">0.94813764660545496</cx:pt>
          <cx:pt idx="130">1.0301702331833542</cx:pt>
          <cx:pt idx="131">0.98314161285141222</cx:pt>
          <cx:pt idx="132">1.258285126735933</cx:pt>
          <cx:pt idx="133">0.96741579753758467</cx:pt>
          <cx:pt idx="134">1.1128149610871982</cx:pt>
          <cx:pt idx="135">0.90843083950132897</cx:pt>
          <cx:pt idx="136">1.101536522077641</cx:pt>
          <cx:pt idx="137">1.1896737582834811</cx:pt>
          <cx:pt idx="138">0.96225728874770133</cx:pt>
          <cx:pt idx="139">0.98877706496833473</cx:pt>
          <cx:pt idx="140">0.69041758116137764</cx:pt>
          <cx:pt idx="141">0.87498750108160295</cx:pt>
          <cx:pt idx="142">1.3186032681826751</cx:pt>
          <cx:pt idx="143">0.67597202891957342</cx:pt>
          <cx:pt idx="144">1.271211230675197</cx:pt>
          <cx:pt idx="145">0.88970034507194384</cx:pt>
          <cx:pt idx="146">0.64174156607235633</cx:pt>
          <cx:pt idx="147">1.607495233278458</cx:pt>
          <cx:pt idx="148">1.0667258822053218</cx:pt>
          <cx:pt idx="149">1.2281144343024315</cx:pt>
          <cx:pt idx="150">0.68300232864323462</cx:pt>
          <cx:pt idx="151">1.2239337846059404</cx:pt>
          <cx:pt idx="152">1.1816436967847366</cx:pt>
          <cx:pt idx="153">1.1019990166343054</cx:pt>
          <cx:pt idx="154">1.3677605550485725</cx:pt>
          <cx:pt idx="155">0.6112250026600855</cx:pt>
          <cx:pt idx="156">1.0040328484900063</cx:pt>
          <cx:pt idx="157">1.0102950799707984</cx:pt>
          <cx:pt idx="158">0.99667672119920026</cx:pt>
          <cx:pt idx="159">1.1929876191055127</cx:pt>
          <cx:pt idx="160">0.75080238149801337</cx:pt>
          <cx:pt idx="161">1.6599888001223413</cx:pt>
          <cx:pt idx="162">0.71825751048558617</cx:pt>
          <cx:pt idx="163">0.55098864909280532</cx:pt>
          <cx:pt idx="164">1.1697461281342509</cx:pt>
          <cx:pt idx="165">0.77284139553585651</cx:pt>
          <cx:pt idx="166">1.6758629893120962</cx:pt>
          <cx:pt idx="167">1.1674310825834724</cx:pt>
          <cx:pt idx="168">1.4046622403352025</cx:pt>
          <cx:pt idx="169">1.0889884215984325</cx:pt>
          <cx:pt idx="170">1.1632401236502676</cx:pt>
          <cx:pt idx="171">0.87236831981598051</cx:pt>
          <cx:pt idx="172">1.1013480139149869</cx:pt>
          <cx:pt idx="173">1.3572440740219571</cx:pt>
          <cx:pt idx="174">1.3261396102552543</cx:pt>
          <cx:pt idx="175">1.0746505490937213</cx:pt>
          <cx:pt idx="176">1.0894164457382336</cx:pt>
          <cx:pt idx="177">1.2238207602878011</cx:pt>
          <cx:pt idx="178">1.1350843084684703</cx:pt>
          <cx:pt idx="179">0.58022048313082597</cx:pt>
          <cx:pt idx="180">0.65958969762064934</cx:pt>
          <cx:pt idx="181">1.420947974923237</cx:pt>
          <cx:pt idx="182">0.98522664038340169</cx:pt>
          <cx:pt idx="183">1.2715921942101216</cx:pt>
          <cx:pt idx="184">0.98849538353334976</cx:pt>
          <cx:pt idx="185">1.5144435645208045</cx:pt>
          <cx:pt idx="186">1.1527017360554392</cx:pt>
          <cx:pt idx="187">0.98972666042289037</cx:pt>
          <cx:pt idx="188">1.2006851957780693</cx:pt>
          <cx:pt idx="189">1.5793179783109135</cx:pt>
          <cx:pt idx="190">0.6577995976511668</cx:pt>
          <cx:pt idx="191">1.0328062740517863</cx:pt>
          <cx:pt idx="192">0.55480874403730929</cx:pt>
          <cx:pt idx="193">0.94027600721152893</cx:pt>
          <cx:pt idx="194">1.2787903754799046</cx:pt>
          <cx:pt idx="195">0.9649681442501471</cx:pt>
          <cx:pt idx="196">0.75067339043208214</cx:pt>
          <cx:pt idx="197">0.78670506890151937</cx:pt>
          <cx:pt idx="198">1.0190422976311153</cx:pt>
          <cx:pt idx="199">1.061593100320237</cx:pt>
          <cx:pt idx="200">1.2886527359099373</cx:pt>
          <cx:pt idx="201">0.71214903553908537</cx:pt>
          <cx:pt idx="202">1.3615447620447245</cx:pt>
          <cx:pt idx="203">1.1279710273153913</cx:pt>
          <cx:pt idx="204">1.637943488503437</cx:pt>
          <cx:pt idx="205">1.0930488286197642</cx:pt>
          <cx:pt idx="206">0.87458304195422798</cx:pt>
          <cx:pt idx="207">0.94886270130911388</cx:pt>
          <cx:pt idx="208">1.0280634036259797</cx:pt>
          <cx:pt idx="209">1.3384479170876782</cx:pt>
          <cx:pt idx="210">0.75482040471186551</cx:pt>
          <cx:pt idx="211">0.95618060784252812</cx:pt>
          <cx:pt idx="212">1.2936448952443984</cx:pt>
          <cx:pt idx="213">1.059345144277817</cx:pt>
          <cx:pt idx="214">0.56748213207503584</cx:pt>
          <cx:pt idx="215">0.71266512450277308</cx:pt>
          <cx:pt idx="216">0.88230041306390017</cx:pt>
          <cx:pt idx="217">1.0722107597533712</cx:pt>
          <cx:pt idx="218">1.0378825029444187</cx:pt>
          <cx:pt idx="219">1.7957411831439956</cx:pt>
          <cx:pt idx="220">0.92862850802158492</cx:pt>
          <cx:pt idx="221">1.5822340320179211</cx:pt>
          <cx:pt idx="222">1.1164969693329785</cx:pt>
          <cx:pt idx="223">0.8821100268491685</cx:pt>
          <cx:pt idx="224">1.2906097255577322</cx:pt>
          <cx:pt idx="225">1.131429483275342</cx:pt>
          <cx:pt idx="226">0.98413362518898206</cx:pt>
          <cx:pt idx="227">0.95257043145478637</cx:pt>
          <cx:pt idx="228">1.8305517739205539</cx:pt>
          <cx:pt idx="229">0.81726624400570347</cx:pt>
          <cx:pt idx="230">1.2665538706981516</cx:pt>
          <cx:pt idx="231">0.7885535959755986</cx:pt>
          <cx:pt idx="232">1.3744433762401553</cx:pt>
          <cx:pt idx="233">1.0986566429790681</cx:pt>
          <cx:pt idx="234">0.99494242560511736</cx:pt>
          <cx:pt idx="235">1.5822825073401843</cx:pt>
          <cx:pt idx="236">0.71471646604562433</cx:pt>
          <cx:pt idx="237">0.93693102105236481</cx:pt>
          <cx:pt idx="238">0.87443252910428271</cx:pt>
          <cx:pt idx="239">1.3858557475763122</cx:pt>
          <cx:pt idx="240">1.3180282628016027</cx:pt>
          <cx:pt idx="241">1.1562809239455705</cx:pt>
          <cx:pt idx="242">1.2353487388223259</cx:pt>
          <cx:pt idx="243">1.3249990036811918</cx:pt>
          <cx:pt idx="244">1.2399865771281515</cx:pt>
          <cx:pt idx="245">1.8088016435745247</cx:pt>
          <cx:pt idx="246">1.2342965476267538</cx:pt>
          <cx:pt idx="247">1.1985974412106069</cx:pt>
          <cx:pt idx="248">0.96757822013543804</cx:pt>
          <cx:pt idx="249">1.5097588042036876</cx:pt>
          <cx:pt idx="250">1.3001879456058687</cx:pt>
          <cx:pt idx="251">1.7794953512789744</cx:pt>
          <cx:pt idx="252">1.1545017614303943</cx:pt>
          <cx:pt idx="253">0.67195585712742434</cx:pt>
          <cx:pt idx="254">1.2022983218427665</cx:pt>
          <cx:pt idx="255">1.2885091741472905</cx:pt>
          <cx:pt idx="256">1.0723929439641311</cx:pt>
          <cx:pt idx="257">1.4875112191902287</cx:pt>
          <cx:pt idx="258">1.0787749976896945</cx:pt>
          <cx:pt idx="259">1.0410047441302928</cx:pt>
          <cx:pt idx="260">1.1467830061710551</cx:pt>
          <cx:pt idx="261">1.3621671360160958</cx:pt>
          <cx:pt idx="262">0.88769924821424817</cx:pt>
          <cx:pt idx="263">1.4007202583107126</cx:pt>
          <cx:pt idx="264">1.365943310311013</cx:pt>
          <cx:pt idx="265">0.60625150322083898</cx:pt>
          <cx:pt idx="266">1.2869604877374328</cx:pt>
          <cx:pt idx="267">1.2944367622885624</cx:pt>
          <cx:pt idx="268">0.85174896886562024</cx:pt>
          <cx:pt idx="269">1.6170472406498146</cx:pt>
          <cx:pt idx="270">1.2966827483541774</cx:pt>
          <cx:pt idx="271">0.78944488447204064</cx:pt>
          <cx:pt idx="272">0.88644244596222099</cx:pt>
          <cx:pt idx="273">0.9843173437545597</cx:pt>
          <cx:pt idx="274">0.80352483198620184</cx:pt>
          <cx:pt idx="275">1.4523369371194363</cx:pt>
          <cx:pt idx="276">0.90692127798696587</cx:pt>
          <cx:pt idx="277">1.3454532193405311</cx:pt>
          <cx:pt idx="278">1.2079375345799797</cx:pt>
          <cx:pt idx="279">0.85243731585774829</cx:pt>
          <cx:pt idx="280">1.1370815072612883</cx:pt>
          <cx:pt idx="281">0.95195265997870604</cx:pt>
          <cx:pt idx="282">0.82161491080560511</cx:pt>
          <cx:pt idx="283">0.91512865029379264</cx:pt>
          <cx:pt idx="284">0.88782565037029937</cx:pt>
          <cx:pt idx="285">1.0398947347558838</cx:pt>
          <cx:pt idx="286">0.9501563994665676</cx:pt>
          <cx:pt idx="287">1.4299446327108647</cx:pt>
          <cx:pt idx="288">1.0089830172692986</cx:pt>
          <cx:pt idx="289">1.1585832004483363</cx:pt>
          <cx:pt idx="290">0.83486525891164853</cx:pt>
          <cx:pt idx="291">0.81223571238434999</cx:pt>
          <cx:pt idx="292">0.78030793940636878</cx:pt>
          <cx:pt idx="293">1.655497156088495</cx:pt>
          <cx:pt idx="294">0.92934400320937016</cx:pt>
          <cx:pt idx="295">1.0597928372782113</cx:pt>
          <cx:pt idx="296">1.2750584951580424</cx:pt>
          <cx:pt idx="297">1.5271633217759506</cx:pt>
          <cx:pt idx="298">1.1373919385116307</cx:pt>
          <cx:pt idx="299">0.99880239304493279</cx:pt>
          <cx:pt idx="300">0.8803008911299216</cx:pt>
          <cx:pt idx="301">1.0083629205591151</cx:pt>
          <cx:pt idx="302">1.154662725715216</cx:pt>
          <cx:pt idx="303">1.3817396238410906</cx:pt>
          <cx:pt idx="304">0.97902257046061714</cx:pt>
          <cx:pt idx="305">0.85066915971439905</cx:pt>
          <cx:pt idx="306">1.0906467425152861</cx:pt>
          <cx:pt idx="307">1.0482413276536247</cx:pt>
          <cx:pt idx="308">1.9151617157652265</cx:pt>
          <cx:pt idx="309">1.4966297652128073</cx:pt>
          <cx:pt idx="310">1.3555877145580104</cx:pt>
          <cx:pt idx="311">0.91953901569201513</cx:pt>
          <cx:pt idx="312">0.93652663183031248</cx:pt>
          <cx:pt idx="313">0.82539033613428203</cx:pt>
          <cx:pt idx="314">1.0761386844280996</cx:pt>
          <cx:pt idx="315">1.1663097135403575</cx:pt>
          <cx:pt idx="316">0.99271977455163574</cx:pt>
          <cx:pt idx="317">1.1152510052550915</cx:pt>
          <cx:pt idx="318">0.96263385508870936</cx:pt>
          <cx:pt idx="319">1.1521579164765108</cx:pt>
          <cx:pt idx="320">0.98252837528058079</cx:pt>
          <cx:pt idx="321">1.1273141287409685</cx:pt>
          <cx:pt idx="322">1.4093803789469836</cx:pt>
          <cx:pt idx="323">1.3212400899400314</cx:pt>
          <cx:pt idx="324">1.2112802237684228</cx:pt>
          <cx:pt idx="325">1.3947884806038302</cx:pt>
          <cx:pt idx="326">1.0156237987234915</cx:pt>
          <cx:pt idx="327">0.89528148617717584</cx:pt>
          <cx:pt idx="328">1.0883576835025364</cx:pt>
          <cx:pt idx="329">1.1412836952107075</cx:pt>
          <cx:pt idx="330">1.1175196184725398</cx:pt>
          <cx:pt idx="331">1.1024437114033687</cx:pt>
          <cx:pt idx="332">0.72819753867732095</cx:pt>
          <cx:pt idx="333">0.90392198334274265</cx:pt>
          <cx:pt idx="334">0.99519445632849668</cx:pt>
          <cx:pt idx="335">0.84945731224810961</cx:pt>
          <cx:pt idx="336">1.2834690199950662</cx:pt>
          <cx:pt idx="337">1.1578986552155026</cx:pt>
          <cx:pt idx="338">0.83580319756395294</cx:pt>
          <cx:pt idx="339">0.91514981359527892</cx:pt>
          <cx:pt idx="340">1.0162364614828732</cx:pt>
          <cx:pt idx="341">1.0100847937639159</cx:pt>
          <cx:pt idx="342">1.3595688630459035</cx:pt>
          <cx:pt idx="343">0.86211916827987589</cx:pt>
          <cx:pt idx="344">0.76453241144402473</cx:pt>
          <cx:pt idx="345">1.2036543768121948</cx:pt>
          <cx:pt idx="346">0.99090953302232099</cx:pt>
          <cx:pt idx="347">1.7645984871643716</cx:pt>
          <cx:pt idx="348">1.1797639816004535</cx:pt>
          <cx:pt idx="349">0.93830572560108949</cx:pt>
          <cx:pt idx="350">1.2434503783226225</cx:pt>
          <cx:pt idx="351">1.035164787397471</cx:pt>
          <cx:pt idx="352">1.2353186175614725</cx:pt>
          <cx:pt idx="353">0.79391976515841189</cx:pt>
          <cx:pt idx="354">1.0270308031239004</cx:pt>
          <cx:pt idx="355">1.3395071780233887</cx:pt>
          <cx:pt idx="356">0.84763028555650666</cx:pt>
          <cx:pt idx="357">0.78625478234506907</cx:pt>
          <cx:pt idx="358">1.1029659012012258</cx:pt>
          <cx:pt idx="359">0.58274080517376536</cx:pt>
          <cx:pt idx="360">1.3372913895232645</cx:pt>
          <cx:pt idx="361">0.78410819309745505</cx:pt>
          <cx:pt idx="362">0.97730173767131134</cx:pt>
          <cx:pt idx="363">1.1440773846680419</cx:pt>
          <cx:pt idx="364">1.060487485021999</cx:pt>
          <cx:pt idx="365">1.0828483578379318</cx:pt>
          <cx:pt idx="366">1.7597694550920717</cx:pt>
          <cx:pt idx="367">1.0776793135133127</cx:pt>
          <cx:pt idx="368">1.4791905410937889</cx:pt>
          <cx:pt idx="369">1.276140467499628</cx:pt>
          <cx:pt idx="370">0.96830226949943687</cx:pt>
          <cx:pt idx="371">1.1900104855758162</cx:pt>
          <cx:pt idx="372">1.0580333788321616</cx:pt>
          <cx:pt idx="373">1.0354841198636793</cx:pt>
          <cx:pt idx="374">0.7792322540914739</cx:pt>
          <cx:pt idx="375">1.4459299750138055</cx:pt>
          <cx:pt idx="376">1.0670509755288495</cx:pt>
          <cx:pt idx="377">1.001102068417683</cx:pt>
          <cx:pt idx="378">0.95518985108874344</cx:pt>
          <cx:pt idx="379">0.82902657175864214</cx:pt>
          <cx:pt idx="380">1.1542020258673238</cx:pt>
          <cx:pt idx="381">1.2697309206826299</cx:pt>
          <cx:pt idx="382">1.1773724077720034</cx:pt>
          <cx:pt idx="383">1.3287057514454628</cx:pt>
          <cx:pt idx="384">0.71607677029352068</cx:pt>
          <cx:pt idx="385">1.0974353939107206</cx:pt>
          <cx:pt idx="386">1.0458628069114964</cx:pt>
          <cx:pt idx="387">0.85166931530817969</cx:pt>
          <cx:pt idx="388">0.96908456240082907</cx:pt>
          <cx:pt idx="389">1.2028452304993227</cx:pt>
          <cx:pt idx="390">1.4319365995397841</cx:pt>
          <cx:pt idx="391">1.2348766290852284</cx:pt>
          <cx:pt idx="392">1.3318353214136078</cx:pt>
          <cx:pt idx="393">1.0423259968605407</cx:pt>
          <cx:pt idx="394">0.59150991637090611</cx:pt>
          <cx:pt idx="395">2.1479742005749314</cx:pt>
          <cx:pt idx="396">1.3308233848892717</cx:pt>
          <cx:pt idx="397">0.86686324309598795</cx:pt>
          <cx:pt idx="398">0.69991940748488368</cx:pt>
          <cx:pt idx="399">1.2052157614235992</cx:pt>
          <cx:pt idx="400">1.1731791651969561</cx:pt>
          <cx:pt idx="401">0.98671513464129035</cx:pt>
          <cx:pt idx="402">1.1184715284687257</cx:pt>
          <cx:pt idx="403">1.0866089420046512</cx:pt>
          <cx:pt idx="404">0.50818434110539845</cx:pt>
          <cx:pt idx="405">0.89815937784748923</cx:pt>
          <cx:pt idx="406">1.14957145481585</cx:pt>
          <cx:pt idx="407">1.1812745005094849</cx:pt>
          <cx:pt idx="408">1.297130637996927</cx:pt>
          <cx:pt idx="409">1.2758297902714484</cx:pt>
          <cx:pt idx="410">1.2448859046821681</cx:pt>
          <cx:pt idx="411">1.3364814511186895</cx:pt>
          <cx:pt idx="412">0.86803871984460146</cx:pt>
          <cx:pt idx="413">1.0613995152735567</cx:pt>
          <cx:pt idx="414">1.3663706727855345</cx:pt>
          <cx:pt idx="415">1.8100602957910668</cx:pt>
          <cx:pt idx="416">0.84241396900552157</cx:pt>
          <cx:pt idx="417">1.2876980168316858</cx:pt>
          <cx:pt idx="418">1.6581977196136577</cx:pt>
          <cx:pt idx="419">1.0010901664399969</cx:pt>
          <cx:pt idx="420">1.0821621189269932</cx:pt>
          <cx:pt idx="421">1.0498956359469678</cx:pt>
          <cx:pt idx="422">1.1909650523201092</cx:pt>
          <cx:pt idx="423">0.62902566927621073</cx:pt>
          <cx:pt idx="424">1.224085890059049</cx:pt>
          <cx:pt idx="425">0.97584049448076049</cx:pt>
          <cx:pt idx="426">1.0007503697067535</cx:pt>
          <cx:pt idx="427">1.0344710017593559</cx:pt>
          <cx:pt idx="428">1.0942694836872426</cx:pt>
          <cx:pt idx="429">1.5252953644751366</cx:pt>
          <cx:pt idx="430">0.93587494735421883</cx:pt>
          <cx:pt idx="431">1.9584770650138961</cx:pt>
          <cx:pt idx="432">0.87368895951896508</cx:pt>
          <cx:pt idx="433">1.5453317630393721</cx:pt>
          <cx:pt idx="434">1.090644499358937</cx:pt>
          <cx:pt idx="435">1.3306720341995582</cx:pt>
          <cx:pt idx="436">0.91038557631737482</cx:pt>
          <cx:pt idx="437">0.84477621252386226</cx:pt>
          <cx:pt idx="438">1.1079537664950785</cx:pt>
          <cx:pt idx="439">0.81492345808543631</cx:pt>
          <cx:pt idx="440">0.97017407043613357</cx:pt>
          <cx:pt idx="441">1.4398591629439557</cx:pt>
          <cx:pt idx="442">1.0249341578372766</cx:pt>
          <cx:pt idx="443">1.0696925043068739</cx:pt>
          <cx:pt idx="444">1.1510427382945074</cx:pt>
          <cx:pt idx="445">1.3617916941622146</cx:pt>
          <cx:pt idx="446">0.80198914349049433</cx:pt>
          <cx:pt idx="447">1.0207506653673657</cx:pt>
          <cx:pt idx="448">0.91464066800829324</cx:pt>
          <cx:pt idx="449">1.2488864722960202</cx:pt>
          <cx:pt idx="450">1.0916826536932964</cx:pt>
          <cx:pt idx="451">1.0428824166230855</cx:pt>
          <cx:pt idx="452">1.1171785126237201</cx:pt>
          <cx:pt idx="453">1.2590867558561567</cx:pt>
          <cx:pt idx="454">0.94299061531745776</cx:pt>
          <cx:pt idx="455">1.3752135332095634</cx:pt>
          <cx:pt idx="456">1.2541773393696853</cx:pt>
          <cx:pt idx="457">0.865783206066156</cx:pt>
          <cx:pt idx="458">1.1318955399631061</cx:pt>
          <cx:pt idx="459">1.1683543698289296</cx:pt>
          <cx:pt idx="460">1.2787419804225701</cx:pt>
          <cx:pt idx="461">0.79277821040191609</cx:pt>
          <cx:pt idx="462">0.79596491810622638</cx:pt>
          <cx:pt idx="463">1.3047500195987687</cx:pt>
          <cx:pt idx="464">1.1470528941946114</cx:pt>
          <cx:pt idx="465">0.91296830232275472</cx:pt>
          <cx:pt idx="466">0.80371361828915955</cx:pt>
          <cx:pt idx="467">2.2055510679229626</cx:pt>
          <cx:pt idx="468">1.9956119466751072</cx:pt>
          <cx:pt idx="469">1.4580808574790771</cx:pt>
          <cx:pt idx="470">0.92677063425435968</cx:pt>
          <cx:pt idx="471">0.88420053889194561</cx:pt>
          <cx:pt idx="472">1.4191172590499457</cx:pt>
          <cx:pt idx="473">1.4156879631872388</cx:pt>
          <cx:pt idx="474">1.4589112413778891</cx:pt>
          <cx:pt idx="475">1.3074984102860823</cx:pt>
          <cx:pt idx="476">1.0702111464050112</cx:pt>
          <cx:pt idx="477">1.1777939660044781</cx:pt>
          <cx:pt idx="478">0.8755072834706652</cx:pt>
          <cx:pt idx="479">1.0651751225463806</cx:pt>
          <cx:pt idx="480">0.82656797180459618</cx:pt>
          <cx:pt idx="481">0.93751532336127241</cx:pt>
          <cx:pt idx="482">0.70102463436777451</cx:pt>
          <cx:pt idx="483">0.75996802081045156</cx:pt>
          <cx:pt idx="484">1.27436478913623</cx:pt>
          <cx:pt idx="485">0.73239268897927223</cx:pt>
          <cx:pt idx="486">1.1147589613916633</cx:pt>
          <cx:pt idx="487">1.0818655508069068</cx:pt>
          <cx:pt idx="488">1.7824623450828805</cx:pt>
          <cx:pt idx="489">0.94564252405984761</cx:pt>
          <cx:pt idx="490">1.1573856074199513</cx:pt>
          <cx:pt idx="491">1.6780831886424981</cx:pt>
          <cx:pt idx="492">1.0538997055178974</cx:pt>
          <cx:pt idx="493">0.86137004006417695</cx:pt>
          <cx:pt idx="494">1.7512549616128328</cx:pt>
          <cx:pt idx="495">1.1890820632614834</cx:pt>
          <cx:pt idx="496">1.4376629697279133</cx:pt>
          <cx:pt idx="497">1.035502425776111</cx:pt>
          <cx:pt idx="498">0.57443743993262497</cx:pt>
          <cx:pt idx="499">1.3121961486893072</cx:pt>
          <cx:pt idx="500">1.0103471010548033</cx:pt>
          <cx:pt idx="501">1.0490865372450635</cx:pt>
          <cx:pt idx="502">1.0109214106560007</cx:pt>
          <cx:pt idx="503">1.5657120080141114</cx:pt>
          <cx:pt idx="504">1.0673479386956135</cx:pt>
          <cx:pt idx="505">1.3056019867348871</cx:pt>
          <cx:pt idx="506">1.5803116908880694</cx:pt>
          <cx:pt idx="507">1.1862350962938322</cx:pt>
          <cx:pt idx="508">0.95951351391778905</cx:pt>
          <cx:pt idx="509">0.70989568772113509</cx:pt>
          <cx:pt idx="510">0.97016685148629778</cx:pt>
          <cx:pt idx="511">1.4898620530151971</cx:pt>
          <cx:pt idx="512">1.3043407212765734</cx:pt>
          <cx:pt idx="513">1.1422126179498246</cx:pt>
          <cx:pt idx="514">0.97646599794186084</cx:pt>
          <cx:pt idx="515">1.5053490526422351</cx:pt>
          <cx:pt idx="516">0.76765595831155486</cx:pt>
          <cx:pt idx="517">0.80443488150060916</cx:pt>
          <cx:pt idx="518">1.1900365797369288</cx:pt>
          <cx:pt idx="519">1.0672929937943683</cx:pt>
          <cx:pt idx="520">0.61183057384698114</cx:pt>
          <cx:pt idx="521">1.1450849064070625</cx:pt>
          <cx:pt idx="522">1.1661227934989291</cx:pt>
          <cx:pt idx="523">0.96306268132031625</cx:pt>
          <cx:pt idx="524">0.84453529832833907</cx:pt>
          <cx:pt idx="525">0.73743391101089073</cx:pt>
          <cx:pt idx="526">0.92070706464865959</cx:pt>
          <cx:pt idx="527">0.94663869776583165</cx:pt>
          <cx:pt idx="528">0.89338756570253519</cx:pt>
          <cx:pt idx="529">1.5614892149647375</cx:pt>
          <cx:pt idx="530">1.2929588539439254</cx:pt>
          <cx:pt idx="531">0.92514856329856154</cx:pt>
          <cx:pt idx="532">0.55579416383995217</cx:pt>
          <cx:pt idx="533">0.97495945252389227</cx:pt>
          <cx:pt idx="534">1.7677738197583432</cx:pt>
          <cx:pt idx="535">1.142524600416996</cx:pt>
          <cx:pt idx="536">0.98723346537934287</cx:pt>
          <cx:pt idx="537">0.81151734585991342</cx:pt>
          <cx:pt idx="538">0.79146545147662906</cx:pt>
          <cx:pt idx="539">1.1427234012978684</cx:pt>
          <cx:pt idx="540">1.2271887125997323</cx:pt>
          <cx:pt idx="541">0.9886374595684404</cx:pt>
          <cx:pt idx="542">1.2122044715431672</cx:pt>
          <cx:pt idx="543">0.70539688857594873</cx:pt>
          <cx:pt idx="544">1.2670894257291265</cx:pt>
          <cx:pt idx="545">0.82650488133871958</cx:pt>
          <cx:pt idx="546">0.78599642559152572</cx:pt>
          <cx:pt idx="547">0.99368089237773327</cx:pt>
          <cx:pt idx="548">0.83306846831445058</cx:pt>
          <cx:pt idx="549">0.9462765009431181</cx:pt>
          <cx:pt idx="550">1.2500700194169858</cx:pt>
          <cx:pt idx="551">0.29548960766674526</cx:pt>
          <cx:pt idx="552">1.2223732915127203</cx:pt>
          <cx:pt idx="553">1.5520187712985207</cx:pt>
          <cx:pt idx="554">1.1177463533125351</cx:pt>
          <cx:pt idx="555">1.2565954059185251</cx:pt>
          <cx:pt idx="556">0.71418403304704636</cx:pt>
          <cx:pt idx="557">1.1933198375411214</cx:pt>
          <cx:pt idx="558">1.5347954611133257</cx:pt>
          <cx:pt idx="559">1.3502106098569635</cx:pt>
          <cx:pt idx="560">1.5315456992541252</cx:pt>
          <cx:pt idx="561">0.97242906951935171</cx:pt>
          <cx:pt idx="562">0.55813735091411754</cx:pt>
          <cx:pt idx="563">1.2043490304712374</cx:pt>
          <cx:pt idx="564">1.3730202392641804</cx:pt>
          <cx:pt idx="565">1.3915807773593178</cx:pt>
          <cx:pt idx="566">0.77575321278600218</cx:pt>
          <cx:pt idx="567">1.216496568510258</cx:pt>
          <cx:pt idx="568">1.1949209588339145</cx:pt>
          <cx:pt idx="569">1.1988991764744157</cx:pt>
          <cx:pt idx="570">0.96870862835051563</cx:pt>
          <cx:pt idx="571">1.332463492043745</cx:pt>
          <cx:pt idx="572">1.4381066856750448</cx:pt>
          <cx:pt idx="573">0.99151102878641684</cx:pt>
          <cx:pt idx="574">0.86958342738284999</cx:pt>
          <cx:pt idx="575">1.9793542270798963</cx:pt>
          <cx:pt idx="576">1.2312710342897839</cx:pt>
          <cx:pt idx="577">0.76080628610612033</cx:pt>
          <cx:pt idx="578">1.5982181088748248</cx:pt>
          <cx:pt idx="579">1.5302986236496381</cx:pt>
          <cx:pt idx="580">1.0003130103212408</cx:pt>
          <cx:pt idx="581">0.98943219593725584</cx:pt>
          <cx:pt idx="582">1.2376943121824178</cx:pt>
          <cx:pt idx="583">0.7119829806669753</cx:pt>
          <cx:pt idx="584">0.74152555331041192</cx:pt>
          <cx:pt idx="585">1.1496790811301123</cx:pt>
          <cx:pt idx="586">1.585674661015458</cx:pt>
          <cx:pt idx="587">1.1160808446764836</cx:pt>
          <cx:pt idx="588">0.93116984753023846</cx:pt>
          <cx:pt idx="589">1.3087207771916265</cx:pt>
          <cx:pt idx="590">2.3176295437808956</cx:pt>
          <cx:pt idx="591">1.3242152233111899</cx:pt>
          <cx:pt idx="592">0.63896597305021385</cx:pt>
          <cx:pt idx="593">1.4915667405571131</cx:pt>
          <cx:pt idx="594">1.7386775197098112</cx:pt>
          <cx:pt idx="595">0.90995532060538431</cx:pt>
          <cx:pt idx="596">0.97867738701544316</cx:pt>
          <cx:pt idx="597">1.0941300379955814</cx:pt>
          <cx:pt idx="598">0.76783794047655096</cx:pt>
          <cx:pt idx="599">1.0243349013990024</cx:pt>
          <cx:pt idx="600">1.167036867812772</cx:pt>
          <cx:pt idx="601">0.89274524892659701</cx:pt>
          <cx:pt idx="602">1.3579426675368635</cx:pt>
          <cx:pt idx="603">1.0018706477044246</cx:pt>
          <cx:pt idx="604">0.81718084332647689</cx:pt>
          <cx:pt idx="605">0.89021359624069607</cx:pt>
          <cx:pt idx="606">0.95625112849432137</cx:pt>
          <cx:pt idx="607">1.3609121617147237</cx:pt>
          <cx:pt idx="608">1.2551966475903504</cx:pt>
          <cx:pt idx="609">1.1369333980535294</cx:pt>
          <cx:pt idx="610">0.70370488546569188</cx:pt>
          <cx:pt idx="611">1.3587288852616024</cx:pt>
          <cx:pt idx="612">1.249485478424271</cx:pt>
          <cx:pt idx="613">0.67321547787275204</cx:pt>
          <cx:pt idx="614">1.3322649757940754</cx:pt>
          <cx:pt idx="615">0.94956416139275124</cx:pt>
          <cx:pt idx="616">0.80152147838519516</cx:pt>
          <cx:pt idx="617">1.2311679364122767</cx:pt>
          <cx:pt idx="618">1.0220213430138299</cx:pt>
          <cx:pt idx="619">0.96054297124271326</cx:pt>
          <cx:pt idx="620">0.90737961075789342</cx:pt>
          <cx:pt idx="621">1.2469245296140434</cx:pt>
          <cx:pt idx="622">1.2783819962151579</cx:pt>
          <cx:pt idx="623">0.92180341117337627</cx:pt>
          <cx:pt idx="624">0.84999783628541237</cx:pt>
          <cx:pt idx="625">1.3774348479012173</cx:pt>
          <cx:pt idx="626">1.0718411592476054</cx:pt>
          <cx:pt idx="627">0.77784631892428568</cx:pt>
          <cx:pt idx="628">0.92614237805322608</cx:pt>
          <cx:pt idx="629">0.84546143377799754</cx:pt>
          <cx:pt idx="630">0.73988677727062535</cx:pt>
          <cx:pt idx="631">1.1344607184988729</cx:pt>
          <cx:pt idx="632">1.3566894947354611</cx:pt>
          <cx:pt idx="633">1.1897328656629569</cx:pt>
          <cx:pt idx="634">1.0023509994098347</cx:pt>
          <cx:pt idx="635">1.0858661460806001</cx:pt>
          <cx:pt idx="636">0.85728491005816887</cx:pt>
          <cx:pt idx="637">0.83969849450261769</cx:pt>
          <cx:pt idx="638">1.0276652964167343</cx:pt>
          <cx:pt idx="639">0.98219356923422352</cx:pt>
          <cx:pt idx="640">1.0803890360321047</cx:pt>
          <cx:pt idx="641">1.0251987631493469</cx:pt>
          <cx:pt idx="642">1.7104801509472827</cx:pt>
          <cx:pt idx="643">1.4253772546481396</cx:pt>
          <cx:pt idx="644">0.73314800899694987</cx:pt>
          <cx:pt idx="645">1.1822663000027058</cx:pt>
          <cx:pt idx="646">0.88036401045684998</cx:pt>
          <cx:pt idx="647">1.2326285754053119</cx:pt>
          <cx:pt idx="648">1.2455471040675508</cx:pt>
          <cx:pt idx="649">1.0690103380866653</cx:pt>
          <cx:pt idx="650">1.6575284990151764</cx:pt>
          <cx:pt idx="651">2.6782923073655267</cx:pt>
          <cx:pt idx="652">0.76741064791262581</cx:pt>
          <cx:pt idx="653">0.95370049192207396</cx:pt>
          <cx:pt idx="654">0.95897172286994314</cx:pt>
          <cx:pt idx="655">0.80985449463945225</cx:pt>
          <cx:pt idx="656">1.2171953677746019</cx:pt>
          <cx:pt idx="657">0.84386139096304214</cx:pt>
          <cx:pt idx="658">0.84371722925318149</cx:pt>
          <cx:pt idx="659">1.1749030240937077</cx:pt>
          <cx:pt idx="660">0.94296682391466446</cx:pt>
          <cx:pt idx="661">0.89705463426328924</cx:pt>
          <cx:pt idx="662">1.1856370729533607</cx:pt>
          <cx:pt idx="663">1.0937478788025288</cx:pt>
          <cx:pt idx="664">0.97227550776452298</cx:pt>
          <cx:pt idx="665">1.0233408386570348</cx:pt>
          <cx:pt idx="666">1.0415035669272439</cx:pt>
          <cx:pt idx="667">1.8628254160163213</cx:pt>
          <cx:pt idx="668">1.4685632202130967</cx:pt>
          <cx:pt idx="669">1.4974860796741405</cx:pt>
          <cx:pt idx="670">1.3979496877754414</cx:pt>
          <cx:pt idx="671">1.0278551153628548</cx:pt>
          <cx:pt idx="672">1.1987848601652329</cx:pt>
          <cx:pt idx="673">1.1551025702892046</cx:pt>
          <cx:pt idx="674">0.89088347198295392</cx:pt>
          <cx:pt idx="675">0.5981833218449244</cx:pt>
          <cx:pt idx="676">1.1422246994611938</cx:pt>
          <cx:pt idx="677">2.093496990678275</cx:pt>
          <cx:pt idx="678">1.0286637113401178</cx:pt>
          <cx:pt idx="679">0.89495198020594524</cx:pt>
          <cx:pt idx="680">1.4675695413879295</cx:pt>
          <cx:pt idx="681">1.3719631013372418</cx:pt>
          <cx:pt idx="682">0.95929207296364438</cx:pt>
          <cx:pt idx="683">1.5140969839986043</cx:pt>
          <cx:pt idx="684">0.76401970465061431</cx:pt>
          <cx:pt idx="685">2.0955985654959988</cx:pt>
          <cx:pt idx="686">0.791040093486712</cx:pt>
          <cx:pt idx="687">1.0343574683444281</cx:pt>
          <cx:pt idx="688">1.01499578483606</cx:pt>
          <cx:pt idx="689">1.13702960988855</cx:pt>
          <cx:pt idx="690">1.4956382807589834</cx:pt>
          <cx:pt idx="691">0.70155596552591859</cx:pt>
          <cx:pt idx="692">1.0635664794451039</cx:pt>
          <cx:pt idx="693">1.0934234790976622</cx:pt>
          <cx:pt idx="694">1.3300482671703482</cx:pt>
          <cx:pt idx="695">1.1129765505048892</cx:pt>
          <cx:pt idx="696">1.152234438616788</cx:pt>
          <cx:pt idx="697">1.3711299298484578</cx:pt>
          <cx:pt idx="698">1.4544840282701621</cx:pt>
          <cx:pt idx="699">2.0483777961883254</cx:pt>
          <cx:pt idx="700">0.78028765732433947</cx:pt>
          <cx:pt idx="701">0.66814501208056054</cx:pt>
          <cx:pt idx="702">0.98812980953497076</cx:pt>
          <cx:pt idx="703">0.95283436003843525</cx:pt>
          <cx:pt idx="704">0.83093290142103371</cx:pt>
          <cx:pt idx="705">0.70956587222169176</cx:pt>
          <cx:pt idx="706">1.108929092047251</cx:pt>
          <cx:pt idx="707">1.0559100848522083</cx:pt>
          <cx:pt idx="708">0.94256726009547065</cx:pt>
          <cx:pt idx="709">1.1040613084623132</cx:pt>
          <cx:pt idx="710">0.91244517320265073</cx:pt>
          <cx:pt idx="711">0.96791791033609997</cx:pt>
          <cx:pt idx="712">0.45714747971499647</cx:pt>
          <cx:pt idx="713">1.2613530567229421</cx:pt>
          <cx:pt idx="714">1.007299152752156</cx:pt>
          <cx:pt idx="715">0.95723491715976228</cx:pt>
          <cx:pt idx="716">1.2046459775876261</cx:pt>
          <cx:pt idx="717">1.1131524537142568</cx:pt>
          <cx:pt idx="718">0.7981768048484521</cx:pt>
          <cx:pt idx="719">1.2245478051372736</cx:pt>
          <cx:pt idx="720">0.86639493581783789</cx:pt>
          <cx:pt idx="721">0.87359250356836127</cx:pt>
          <cx:pt idx="722">1.6538214945734953</cx:pt>
          <cx:pt idx="723">1.6843838812984977</cx:pt>
          <cx:pt idx="724">0.87474097964987574</cx:pt>
          <cx:pt idx="725">0.74942404266564255</cx:pt>
          <cx:pt idx="726">1.2722832903537213</cx:pt>
          <cx:pt idx="727">0.98606879375362833</cx:pt>
          <cx:pt idx="728">1.1375171106016653</cx:pt>
          <cx:pt idx="729">1.0971255099217487</cx:pt>
          <cx:pt idx="730">1.0753821634365321</cx:pt>
          <cx:pt idx="731">0.99616942788241136</cx:pt>
          <cx:pt idx="732">1.5155083571064729</cx:pt>
          <cx:pt idx="733">0.92585620692436577</cx:pt>
          <cx:pt idx="734">0.98799706528139508</cx:pt>
          <cx:pt idx="735">1.1232139038090581</cx:pt>
          <cx:pt idx="736">1.7620970654971981</cx:pt>
          <cx:pt idx="737">1.1671893814004637</cx:pt>
          <cx:pt idx="738">0.72976094523862012</cx:pt>
          <cx:pt idx="739">1.0485312810153085</cx:pt>
          <cx:pt idx="740">1.4577697925240352</cx:pt>
          <cx:pt idx="741">0.79737209005175547</cx:pt>
          <cx:pt idx="742">1.1137699745637575</cx:pt>
          <cx:pt idx="743">0.92862651728625722</cx:pt>
          <cx:pt idx="744">1.237618956386588</cx:pt>
          <cx:pt idx="745">1.3548730165565412</cx:pt>
          <cx:pt idx="746">0.90814220958947001</cx:pt>
          <cx:pt idx="747">1.2378789903009269</cx:pt>
          <cx:pt idx="748">1.0000137350580147</cx:pt>
          <cx:pt idx="749">1.0699474861657947</cx:pt>
          <cx:pt idx="750">0.7887077690070371</cx:pt>
          <cx:pt idx="751">0.82515322967668225</cx:pt>
          <cx:pt idx="752">1.3273845610052808</cx:pt>
          <cx:pt idx="753">1.2408317254982018</cx:pt>
          <cx:pt idx="754">0.95413630400279725</cx:pt>
          <cx:pt idx="755">1.5575639722076495</cx:pt>
          <cx:pt idx="756">1.280355693502778</cx:pt>
          <cx:pt idx="757">0.61769807405886457</cx:pt>
          <cx:pt idx="758">0.95097097906208028</cx:pt>
          <cx:pt idx="759">1.4238793087790578</cx:pt>
          <cx:pt idx="760">1.2001646502267653</cx:pt>
          <cx:pt idx="761">1.3796106668144832</cx:pt>
          <cx:pt idx="762">0.80186505004320896</cx:pt>
          <cx:pt idx="763">1.1265557205097414</cx:pt>
          <cx:pt idx="764">1.235528322829256</cx:pt>
          <cx:pt idx="765">0.90890485854946368</cx:pt>
          <cx:pt idx="766">0.63572204820507272</cx:pt>
          <cx:pt idx="767">0.6301046951079522</cx:pt>
          <cx:pt idx="768">1.3000093846736385</cx:pt>
          <cx:pt idx="769">0.93426360332850455</cx:pt>
          <cx:pt idx="770">0.73563256139349076</cx:pt>
          <cx:pt idx="771">1.3498757229730551</cx:pt>
          <cx:pt idx="772">1.5075136023956777</cx:pt>
          <cx:pt idx="773">0.70964710716456614</cx:pt>
          <cx:pt idx="774">1.1829384965199068</cx:pt>
          <cx:pt idx="775">0.67751217929647189</cx:pt>
          <cx:pt idx="776">1.0163910847947621</cx:pt>
          <cx:pt idx="777">1.0647254377637958</cx:pt>
          <cx:pt idx="778">0.7652870743610467</cx:pt>
          <cx:pt idx="779">0.84472208275599225</cx:pt>
          <cx:pt idx="780">0.90885147982096048</cx:pt>
          <cx:pt idx="781">1.1091059753022217</cx:pt>
          <cx:pt idx="782">0.85756310214042408</cx:pt>
          <cx:pt idx="783">0.81688350252394215</cx:pt>
          <cx:pt idx="784">1.1973417016585393</cx:pt>
          <cx:pt idx="785">1.1629936419630376</cx:pt>
          <cx:pt idx="786">0.96207974934680507</cx:pt>
          <cx:pt idx="787">0.63679815572942422</cx:pt>
          <cx:pt idx="788">0.89778347806187353</cx:pt>
          <cx:pt idx="789">0.9563408374350667</cx:pt>
          <cx:pt idx="790">0.79220969998575363</cx:pt>
          <cx:pt idx="791">0.96773575062582784</cx:pt>
          <cx:pt idx="792">0.67530294855819983</cx:pt>
          <cx:pt idx="793">1.5084428363131732</cx:pt>
          <cx:pt idx="794">1.2900952643731094</cx:pt>
          <cx:pt idx="795">1.3715585872135259</cx:pt>
          <cx:pt idx="796">0.97480496570023623</cx:pt>
          <cx:pt idx="797">1.4959581453954458</cx:pt>
          <cx:pt idx="798">0.90305948439267314</cx:pt>
          <cx:pt idx="799">1.2998226381867397</cx:pt>
          <cx:pt idx="800">0.81424462153887134</cx:pt>
          <cx:pt idx="801">1.354739563238929</cx:pt>
          <cx:pt idx="802">1.3721284777841103</cx:pt>
          <cx:pt idx="803">1.640004534264085</cx:pt>
          <cx:pt idx="804">1.23528825420285</cx:pt>
          <cx:pt idx="805">1.047545306599754</cx:pt>
          <cx:pt idx="806">2.4754163383838685</cx:pt>
          <cx:pt idx="807">1.3962279938358384</cx:pt>
          <cx:pt idx="808">1.275349645849273</cx:pt>
          <cx:pt idx="809">0.76298543256123852</cx:pt>
          <cx:pt idx="810">0.93361526059881383</cx:pt>
          <cx:pt idx="811">1.5243251520722279</cx:pt>
          <cx:pt idx="812">1.0446248309873709</cx:pt>
          <cx:pt idx="813">0.94965322823273668</cx:pt>
          <cx:pt idx="814">1.9108114363426485</cx:pt>
          <cx:pt idx="815">1.1158434562556812</cx:pt>
          <cx:pt idx="816">1.2048469615866415</cx:pt>
          <cx:pt idx="817">1.0989768346953921</cx:pt>
          <cx:pt idx="818">1.1574520358574032</cx:pt>
          <cx:pt idx="819">0.87472578483822927</cx:pt>
          <cx:pt idx="820">1.0347946065651077</cx:pt>
          <cx:pt idx="821">1.2075033485332036</cx:pt>
          <cx:pt idx="822">1.0304923167465283</cx:pt>
          <cx:pt idx="823">0.96209415560752676</cx:pt>
          <cx:pt idx="824">1.1993824226116856</cx:pt>
          <cx:pt idx="825">1.9586534158579856</cx:pt>
          <cx:pt idx="826">1.2978362349308938</cx:pt>
          <cx:pt idx="827">1.204320803586129</cx:pt>
          <cx:pt idx="828">0.92177471527525323</cx:pt>
          <cx:pt idx="829">0.96168156610721822</cx:pt>
          <cx:pt idx="830">0.97347939938443417</cx:pt>
          <cx:pt idx="831">0.71446352828008552</cx:pt>
          <cx:pt idx="832">0.9390516796489542</cx:pt>
          <cx:pt idx="833">1.4772592679044225</cx:pt>
          <cx:pt idx="834">1.4841692538891325</cx:pt>
          <cx:pt idx="835">1.1190226793065292</cx:pt>
          <cx:pt idx="836">1.0886242894258338</cx:pt>
          <cx:pt idx="837">1.2303000924191463</cx:pt>
          <cx:pt idx="838">1.3126126159396367</cx:pt>
          <cx:pt idx="839">0.64479477357081638</cx:pt>
          <cx:pt idx="840">1.2913985104562635</cx:pt>
          <cx:pt idx="841">1.1308606502708158</cx:pt>
          <cx:pt idx="842">0.96594765198703969</cx:pt>
          <cx:pt idx="843">1.2683785768067894</cx:pt>
          <cx:pt idx="844">0.53577329934640638</cx:pt>
          <cx:pt idx="845">0.58910130873242839</cx:pt>
          <cx:pt idx="846">1.5348640087867098</cx:pt>
          <cx:pt idx="847">0.68432688220395366</cx:pt>
          <cx:pt idx="848">0.69911242930789641</cx:pt>
          <cx:pt idx="849">1.0839623851920783</cx:pt>
          <cx:pt idx="850">1.1459785658756947</cx:pt>
          <cx:pt idx="851">1.067574034055649</cx:pt>
          <cx:pt idx="852">0.66694091242381603</cx:pt>
          <cx:pt idx="853">1.8554382319896414</cx:pt>
          <cx:pt idx="854">1.1404399934928047</cx:pt>
          <cx:pt idx="855">1.0704314859061839</cx:pt>
          <cx:pt idx="856">0.93791389614177167</cx:pt>
          <cx:pt idx="857">1.5421400950244886</cx:pt>
          <cx:pt idx="858">1.7144103667051946</cx:pt>
          <cx:pt idx="859">1.4169538258962235</cx:pt>
          <cx:pt idx="860">1.470883635736393</cx:pt>
          <cx:pt idx="861">1.1841227051387055</cx:pt>
          <cx:pt idx="862">1.1392178580944334</cx:pt>
          <cx:pt idx="863">1.0475812039138661</cx:pt>
          <cx:pt idx="864">0.97770571407589768</cx:pt>
          <cx:pt idx="865">0.86368573741367172</cx:pt>
          <cx:pt idx="866">0.99118712148383192</cx:pt>
          <cx:pt idx="867">0.86944742568994038</cx:pt>
          <cx:pt idx="868">1.6306989708281052</cx:pt>
          <cx:pt idx="869">0.85049758493061767</cx:pt>
          <cx:pt idx="870">1.3140768917440475</cx:pt>
          <cx:pt idx="871">1.0268470987803009</cx:pt>
          <cx:pt idx="872">0.73548068022392865</cx:pt>
          <cx:pt idx="873">1.0414461601223819</cx:pt>
          <cx:pt idx="874">0.77805878836093034</cx:pt>
          <cx:pt idx="875">0.98399666220363458</cx:pt>
          <cx:pt idx="876">0.56212987626920474</cx:pt>
          <cx:pt idx="877">0.91345095918787844</cx:pt>
          <cx:pt idx="878">1.2681819546337141</cx:pt>
          <cx:pt idx="879">1.4183486279114987</cx:pt>
          <cx:pt idx="880">1.262681761592154</cx:pt>
          <cx:pt idx="881">1.076121833726742</cx:pt>
          <cx:pt idx="882">1.0179079136878202</cx:pt>
          <cx:pt idx="883">0.85619419595198309</cx:pt>
          <cx:pt idx="884">1.0447710340495791</cx:pt>
          <cx:pt idx="885">1.0182423827560643</cx:pt>
          <cx:pt idx="886">0.82176181695978112</cx:pt>
          <cx:pt idx="887">0.71640477716762163</cx:pt>
          <cx:pt idx="888">1.2135528863578755</cx:pt>
          <cx:pt idx="889">0.88288971619723877</cx:pt>
          <cx:pt idx="890">0.88751944452448084</cx:pt>
          <cx:pt idx="891">1.5009822980509779</cx:pt>
          <cx:pt idx="892">0.98712285325482418</cx:pt>
          <cx:pt idx="893">0.86801852094391496</cx:pt>
          <cx:pt idx="894">1.0784226369253993</cx:pt>
          <cx:pt idx="895">1.0373489390994441</cx:pt>
          <cx:pt idx="896">0.93208013499852049</cx:pt>
          <cx:pt idx="897">1.5645111028384175</cx:pt>
          <cx:pt idx="898">1.3008379208208498</cx:pt>
          <cx:pt idx="899">0.88579923132144556</cx:pt>
          <cx:pt idx="900">0.95623861728449755</cx:pt>
          <cx:pt idx="901">1.3780248113742659</cx:pt>
          <cx:pt idx="902">0.86020415458453003</cx:pt>
          <cx:pt idx="903">0.86068789926406108</cx:pt>
          <cx:pt idx="904">0.82426153806954705</cx:pt>
          <cx:pt idx="905">0.83455244406391427</cx:pt>
          <cx:pt idx="906">1.0228768623402176</cx:pt>
          <cx:pt idx="907">1.5287750995665568</cx:pt>
          <cx:pt idx="908">1.2307997839897873</cx:pt>
          <cx:pt idx="909">0.85817586203649765</cx:pt>
          <cx:pt idx="910">0.73572063914717944</cx:pt>
          <cx:pt idx="911">1.1648961528892294</cx:pt>
          <cx:pt idx="912">0.93974894423489574</cx:pt>
          <cx:pt idx="913">1.309399629951763</cx:pt>
          <cx:pt idx="914">1.3843386444070078</cx:pt>
          <cx:pt idx="915">1.3593168703261587</cx:pt>
          <cx:pt idx="916">0.85276463241735401</cx:pt>
          <cx:pt idx="917">1.6724913350644302</cx:pt>
          <cx:pt idx="918">1.0140762051145447</cx:pt>
          <cx:pt idx="919">0.85508680671160686</cx:pt>
          <cx:pt idx="920">1.1758441038113459</cx:pt>
          <cx:pt idx="921">1.0885567114990509</cx:pt>
          <cx:pt idx="922">0.65044701726527088</cx:pt>
          <cx:pt idx="923">1.4368642626895713</cx:pt>
          <cx:pt idx="924">0.90547217228908294</cx:pt>
          <cx:pt idx="925">1.3153820197326429</cx:pt>
          <cx:pt idx="926">1.1811954552304562</cx:pt>
          <cx:pt idx="927">1.2837487094291027</cx:pt>
          <cx:pt idx="928">1.1186031081769252</cx:pt>
          <cx:pt idx="929">1.1811199219328952</cx:pt>
          <cx:pt idx="930">0.77600615214683222</cx:pt>
          <cx:pt idx="931">0.85146148135285282</cx:pt>
          <cx:pt idx="932">1.0352456824917295</cx:pt>
          <cx:pt idx="933">0.93817809385054829</cx:pt>
          <cx:pt idx="934">1.358898389133117</cx:pt>
          <cx:pt idx="935">1.2885817500453571</cx:pt>
          <cx:pt idx="936">0.74551159303472136</cx:pt>
          <cx:pt idx="937">1.2576399208685423</cx:pt>
          <cx:pt idx="938">1.2174484071055758</cx:pt>
          <cx:pt idx="939">0.66649897836515137</cx:pt>
          <cx:pt idx="940">0.90338327323151935</cx:pt>
          <cx:pt idx="941">1.2898784764347906</cx:pt>
          <cx:pt idx="942">1.4907550813998314</cx:pt>
          <cx:pt idx="943">0.69766311939965875</cx:pt>
          <cx:pt idx="944">0.95048328109037039</cx:pt>
          <cx:pt idx="945">0.90068445811590159</cx:pt>
          <cx:pt idx="946">1.0367641947643438</cx:pt>
          <cx:pt idx="947">0.61536087448644039</cx:pt>
          <cx:pt idx="948">1.1855724998024462</cx:pt>
          <cx:pt idx="949">0.95167225625776497</cx:pt>
          <cx:pt idx="950">1.4876785890538964</cx:pt>
          <cx:pt idx="951">0.88784195204735816</cx:pt>
          <cx:pt idx="952">0.4813822955500508</cx:pt>
          <cx:pt idx="953">1.0494652440142183</cx:pt>
          <cx:pt idx="954">1.1918365394536565</cx:pt>
          <cx:pt idx="955">1.0738186514291952</cx:pt>
          <cx:pt idx="956">1.1698619237199943</cx:pt>
          <cx:pt idx="957">1.03551590378321</cx:pt>
          <cx:pt idx="958">0.93064006393034482</cx:pt>
          <cx:pt idx="959">1.1112666783008949</cx:pt>
          <cx:pt idx="960">1.3448614210578302</cx:pt>
          <cx:pt idx="961">1.2729822528326242</cx:pt>
          <cx:pt idx="962">1.2109262696630108</cx:pt>
          <cx:pt idx="963">1.1547166517517651</cx:pt>
          <cx:pt idx="964">1.4321608401824457</cx:pt>
          <cx:pt idx="965">2.0401500879198196</cx:pt>
          <cx:pt idx="966">2.0385689828149474</cx:pt>
          <cx:pt idx="967">0.94331265173379031</cx:pt>
          <cx:pt idx="968">0.99603963368068704</cx:pt>
          <cx:pt idx="969">1.3012862882676792</cx:pt>
          <cx:pt idx="970">0.92268070633587806</cx:pt>
          <cx:pt idx="971">0.99168761531429961</cx:pt>
          <cx:pt idx="972">0.89425108223504401</cx:pt>
          <cx:pt idx="973">1.172262818031818</cx:pt>
          <cx:pt idx="974">0.90314380719000331</cx:pt>
          <cx:pt idx="975">1.5532351356140772</cx:pt>
          <cx:pt idx="976">1.060744763333394</cx:pt>
          <cx:pt idx="977">1.0382159531842965</cx:pt>
          <cx:pt idx="978">1.9394589483258888</cx:pt>
          <cx:pt idx="979">1.2057673608014936</cx:pt>
          <cx:pt idx="980">1.1506886244223977</cx:pt>
          <cx:pt idx="981">1.0973580418258433</cx:pt>
          <cx:pt idx="982">0.78733860591312144</cx:pt>
          <cx:pt idx="983">1.7538582147244828</cx:pt>
          <cx:pt idx="984">0.88677375242475864</cx:pt>
          <cx:pt idx="985">0.94039083150960256</cx:pt>
          <cx:pt idx="986">0.90363296208226651</cx:pt>
          <cx:pt idx="987">1.6679379029552783</cx:pt>
          <cx:pt idx="988">1.266906213324748</cx:pt>
          <cx:pt idx="989">1.863773491984664</cx:pt>
          <cx:pt idx="990">1.0764658705050949</cx:pt>
          <cx:pt idx="991">1.1294355483403</cx:pt>
          <cx:pt idx="992">1.3575640484985487</cx:pt>
          <cx:pt idx="993">1.1858401039241708</cx:pt>
          <cx:pt idx="994">1.1373758804048579</cx:pt>
          <cx:pt idx="995">1.2658461085759272</cx:pt>
          <cx:pt idx="996">1.0422891025750047</cx:pt>
          <cx:pt idx="997">0.86294374916371575</cx:pt>
          <cx:pt idx="998">0.90967144787713494</cx:pt>
          <cx:pt idx="999">0.80146458426503697</cx:pt>
          <cx:pt idx="1000">0.81385120123587196</cx:pt>
          <cx:pt idx="1001">1.2716987192614266</cx:pt>
          <cx:pt idx="1002">1.1294417207328464</cx:pt>
          <cx:pt idx="1003">1.1709844918216197</cx:pt>
          <cx:pt idx="1004">0.95480573486979647</cx:pt>
          <cx:pt idx="1005">0.93222093307323406</cx:pt>
          <cx:pt idx="1006">1.0021695683543905</cx:pt>
          <cx:pt idx="1007">0.99671772685195903</cx:pt>
          <cx:pt idx="1008">1.2648396019030324</cx:pt>
          <cx:pt idx="1009">1.4913452882900529</cx:pt>
          <cx:pt idx="1010">0.81126155527500599</cx:pt>
          <cx:pt idx="1011">0.83806592319510653</cx:pt>
          <cx:pt idx="1012">1.5719571724143078</cx:pt>
          <cx:pt idx="1013">1.0411455225649566</cx:pt>
          <cx:pt idx="1014">1.2570291210500713</cx:pt>
          <cx:pt idx="1015">0.84296269573662908</cx:pt>
          <cx:pt idx="1016">0.73251767943837964</cx:pt>
          <cx:pt idx="1017">1.0199870839252045</cx:pt>
          <cx:pt idx="1018">1.0410443207092326</cx:pt>
          <cx:pt idx="1019">1.186804991444268</cx:pt>
          <cx:pt idx="1020">1.4139960352747156</cx:pt>
          <cx:pt idx="1021">1.2326365359689955</cx:pt>
          <cx:pt idx="1022">0.95763757940720318</cx:pt>
          <cx:pt idx="1023">1.335712279291791</cx:pt>
          <cx:pt idx="1024">0.65903893331261099</cx:pt>
          <cx:pt idx="1025">1.0845030767048369</cx:pt>
          <cx:pt idx="1026">2.0399782711908609</cx:pt>
          <cx:pt idx="1027">1.044419843236035</cx:pt>
          <cx:pt idx="1028">1.041985820777976</cx:pt>
          <cx:pt idx="1029">0.50885644556052334</cx:pt>
          <cx:pt idx="1030">1.2737195726224286</cx:pt>
          <cx:pt idx="1031">1.6730200614391837</cx:pt>
          <cx:pt idx="1032">1.3914642524961733</cx:pt>
          <cx:pt idx="1033">1.2411243808384902</cx:pt>
          <cx:pt idx="1034">1.447886368337906</cx:pt>
          <cx:pt idx="1035">0.72946268279268978</cx:pt>
          <cx:pt idx="1036">1.1140667197269367</cx:pt>
          <cx:pt idx="1037">1.8960877606956421</cx:pt>
          <cx:pt idx="1038">1.0801296260777606</cx:pt>
          <cx:pt idx="1039">1.2780302959577816</cx:pt>
          <cx:pt idx="1040">1.1522116964569356</cx:pt>
          <cx:pt idx="1041">1.0610505821733254</cx:pt>
          <cx:pt idx="1042">1.5107984865768977</cx:pt>
          <cx:pt idx="1043">1.5538043286388985</cx:pt>
          <cx:pt idx="1044">1.0975034423770091</cx:pt>
          <cx:pt idx="1045">1.0829145185982632</cx:pt>
          <cx:pt idx="1046">1.4759694426086614</cx:pt>
          <cx:pt idx="1047">1.6402626630642394</cx:pt>
          <cx:pt idx="1048">1.2159289478421671</cx:pt>
          <cx:pt idx="1049">1.2331322182916244</cx:pt>
          <cx:pt idx="1050">1.3077096438560361</cx:pt>
          <cx:pt idx="1051">1.3035227037978807</cx:pt>
          <cx:pt idx="1052">1.2513663118083116</cx:pt>
          <cx:pt idx="1053">0.87743664630632467</cx:pt>
          <cx:pt idx="1054">1.1956959285483515</cx:pt>
          <cx:pt idx="1055">1.078629506398068</cx:pt>
          <cx:pt idx="1056">0.95483232615869584</cx:pt>
          <cx:pt idx="1057">1.3193822226458087</cx:pt>
          <cx:pt idx="1058">1.3059678344736156</cx:pt>
          <cx:pt idx="1059">1.2286338136131156</cx:pt>
          <cx:pt idx="1060">1.2019535867315747</cx:pt>
          <cx:pt idx="1061">0.94600930811277306</cx:pt>
          <cx:pt idx="1062">1.4163375594214451</cx:pt>
          <cx:pt idx="1063">1.0693626289650655</cx:pt>
          <cx:pt idx="1064">1.180895964678931</cx:pt>
          <cx:pt idx="1065">1.9672101345930708</cx:pt>
          <cx:pt idx="1066">1.9503650176904839</cx:pt>
          <cx:pt idx="1067">0.88180142221330604</cx:pt>
          <cx:pt idx="1068">0.74332494591075438</cx:pt>
          <cx:pt idx="1069">1.0045399511901858</cx:pt>
          <cx:pt idx="1070">0.93190426152913253</cx:pt>
          <cx:pt idx="1071">1.1841110933630616</cx:pt>
          <cx:pt idx="1072">0.73382755099079666</cx:pt>
          <cx:pt idx="1073">0.89694394722973125</cx:pt>
          <cx:pt idx="1074">1.0161415695120013</cx:pt>
          <cx:pt idx="1075">1.1245866108908622</cx:pt>
          <cx:pt idx="1076">1.0493432734476473</cx:pt>
          <cx:pt idx="1077">0.75317966031877714</cx:pt>
          <cx:pt idx="1078">1.0940486620526029</cx:pt>
          <cx:pt idx="1079">0.96518709785264645</cx:pt>
          <cx:pt idx="1080">0.96273506829589839</cx:pt>
          <cx:pt idx="1081">0.98874140121105802</cx:pt>
          <cx:pt idx="1082">1.1187278279837187</cx:pt>
          <cx:pt idx="1083">1.3809358168898866</cx:pt>
          <cx:pt idx="1084">1.7850232526888226</cx:pt>
          <cx:pt idx="1085">0.66713935654256196</cx:pt>
          <cx:pt idx="1086">1.6681100575980445</cx:pt>
          <cx:pt idx="1087">1.2981814039721153</cx:pt>
          <cx:pt idx="1088">0.76689666090393838</cx:pt>
          <cx:pt idx="1089">1.0100090394789911</cx:pt>
          <cx:pt idx="1090">0.68379361506610714</cx:pt>
          <cx:pt idx="1091">1.3480373827327976</cx:pt>
          <cx:pt idx="1092">1.1129836169669018</cx:pt>
          <cx:pt idx="1093">1.3548035518843657</cx:pt>
          <cx:pt idx="1094">1.0713838679066465</cx:pt>
          <cx:pt idx="1095">0.42168536521443645</cx:pt>
          <cx:pt idx="1096">0.88247911632608</cx:pt>
          <cx:pt idx="1097">1.3631027717688058</cx:pt>
          <cx:pt idx="1098">1.3823316207222307</cx:pt>
          <cx:pt idx="1099">1.2440124081948083</cx:pt>
          <cx:pt idx="1100">0.868237543428936</cx:pt>
          <cx:pt idx="1101">0.86949165031227926</cx:pt>
          <cx:pt idx="1102">1.0158387724547218</cx:pt>
          <cx:pt idx="1103">1.5456575792838827</cx:pt>
          <cx:pt idx="1104">1.2676622465412024</cx:pt>
          <cx:pt idx="1105">0.79999589133158988</cx:pt>
          <cx:pt idx="1106">0.67731422319882106</cx:pt>
          <cx:pt idx="1107">0.79918834987783349</cx:pt>
          <cx:pt idx="1108">0.77944617944792727</cx:pt>
          <cx:pt idx="1109">1.1251285042148924</cx:pt>
          <cx:pt idx="1110">0.99490807309857565</cx:pt>
          <cx:pt idx="1111">1.7690543615403422</cx:pt>
          <cx:pt idx="1112">1.1290196907579422</cx:pt>
          <cx:pt idx="1113">0.7424652980031945</cx:pt>
          <cx:pt idx="1114">1.164513862306177</cx:pt>
          <cx:pt idx="1115">1.1629643859728938</cx:pt>
          <cx:pt idx="1116">1.3233741632515212</cx:pt>
          <cx:pt idx="1117">1.191086300782805</cx:pt>
          <cx:pt idx="1118">1.1323284734803283</cx:pt>
          <cx:pt idx="1119">0.95393279555338129</cx:pt>
          <cx:pt idx="1120">0.9382645355816942</cx:pt>
          <cx:pt idx="1121">1.0112933129788269</cx:pt>
          <cx:pt idx="1122">0.87612495474424223</cx:pt>
          <cx:pt idx="1123">1.5213990165652145</cx:pt>
          <cx:pt idx="1124">0.98669647716343434</cx:pt>
          <cx:pt idx="1125">0.90657913731390072</cx:pt>
          <cx:pt idx="1126">1.7412053713550022</cx:pt>
          <cx:pt idx="1127">1.374041482815763</cx:pt>
          <cx:pt idx="1128">1.1831919459851314</cx:pt>
          <cx:pt idx="1129">1.36205731622702</cx:pt>
          <cx:pt idx="1130">0.94389205820597877</cx:pt>
          <cx:pt idx="1131">0.92458643799450568</cx:pt>
          <cx:pt idx="1132">0.83588000128696049</cx:pt>
          <cx:pt idx="1133">0.58950626718903043</cx:pt>
          <cx:pt idx="1134">0.96689567478243288</cx:pt>
          <cx:pt idx="1135">1.420366683499819</cx:pt>
          <cx:pt idx="1136">0.93565774919727773</cx:pt>
          <cx:pt idx="1137">1.1969867487136654</cx:pt>
          <cx:pt idx="1138">1.5156942508257913</cx:pt>
          <cx:pt idx="1139">1.0947311146393459</cx:pt>
          <cx:pt idx="1140">0.93184029115251343</cx:pt>
          <cx:pt idx="1141">1.8768742748871761</cx:pt>
          <cx:pt idx="1142">1.3174852879836088</cx:pt>
          <cx:pt idx="1143">0.84593189580314321</cx:pt>
          <cx:pt idx="1144">1.3630619621979059</cx:pt>
          <cx:pt idx="1145">0.88263454998975244</cx:pt>
          <cx:pt idx="1146">0.79872010616852473</cx:pt>
          <cx:pt idx="1147">1.5653959211617714</cx:pt>
          <cx:pt idx="1148">2.0646429507531252</cx:pt>
          <cx:pt idx="1149">0.68256154106881506</cx:pt>
          <cx:pt idx="1150">0.85254620357706956</cx:pt>
          <cx:pt idx="1151">0.95846142320331362</cx:pt>
          <cx:pt idx="1152">1.0646324500273843</cx:pt>
          <cx:pt idx="1153">1.2932079288049925</cx:pt>
          <cx:pt idx="1154">1.137263191786464</cx:pt>
          <cx:pt idx="1155">1.397253462767686</cx:pt>
          <cx:pt idx="1156">1.0561830156884142</cx:pt>
          <cx:pt idx="1157">1.3791925745931715</cx:pt>
          <cx:pt idx="1158">1.138682972965203</cx:pt>
          <cx:pt idx="1159">0.96843672689059435</cx:pt>
          <cx:pt idx="1160">1.0538671969842213</cx:pt>
          <cx:pt idx="1161">1.3142810675435526</cx:pt>
          <cx:pt idx="1162">0.83553362439005274</cx:pt>
          <cx:pt idx="1163">0.96859485902728903</cx:pt>
          <cx:pt idx="1164">1.8225703320486097</cx:pt>
          <cx:pt idx="1165">1.3698759570462002</cx:pt>
          <cx:pt idx="1166">1.3138898230101184</cx:pt>
          <cx:pt idx="1167">0.90316617167675206</cx:pt>
          <cx:pt idx="1168">1.4256509468419798</cx:pt>
          <cx:pt idx="1169">1.2594656009297134</cx:pt>
          <cx:pt idx="1170">1.3672882656754406</cx:pt>
          <cx:pt idx="1171">1.3909720890402784</cx:pt>
          <cx:pt idx="1172">1.2743444423863857</cx:pt>
          <cx:pt idx="1173">1.0302933984302529</cx:pt>
          <cx:pt idx="1174">0.74590855637575193</cx:pt>
          <cx:pt idx="1175">1.4663437861377553</cx:pt>
          <cx:pt idx="1176">0.74990085073764323</cx:pt>
          <cx:pt idx="1177">1.0075151686100594</cx:pt>
          <cx:pt idx="1178">1.1912573733404073</cx:pt>
          <cx:pt idx="1179">1.2883346475758135</cx:pt>
          <cx:pt idx="1180">1.4600783361999619</cx:pt>
          <cx:pt idx="1181">0.84473018432855129</cx:pt>
          <cx:pt idx="1182">0.8248615960834903</cx:pt>
          <cx:pt idx="1183">1.0405874710098009</cx:pt>
          <cx:pt idx="1184">1.2039467084013049</cx:pt>
          <cx:pt idx="1185">1.3542575114001285</cx:pt>
          <cx:pt idx="1186">1.0936610755404246</cx:pt>
          <cx:pt idx="1187">0.94985867697263926</cx:pt>
          <cx:pt idx="1188">0.98605105975141727</cx:pt>
          <cx:pt idx="1189">1.4845536968750421</cx:pt>
          <cx:pt idx="1190">0.95795856853491324</cx:pt>
          <cx:pt idx="1191">1.5009998939634832</cx:pt>
          <cx:pt idx="1192">0.97090619031013792</cx:pt>
          <cx:pt idx="1193">1.2314593986310984</cx:pt>
          <cx:pt idx="1194">0.85088469745790174</cx:pt>
          <cx:pt idx="1195">1.2993727110409001</cx:pt>
          <cx:pt idx="1196">1.1472237250330239</cx:pt>
          <cx:pt idx="1197">1.0833022046776077</cx:pt>
          <cx:pt idx="1198">1.0289790555323575</cx:pt>
          <cx:pt idx="1199">1.4526211235292399</cx:pt>
          <cx:pt idx="1200">1.2481758481475662</cx:pt>
          <cx:pt idx="1201">1.103071646361425</cx:pt>
          <cx:pt idx="1202">1.6744371605180453</cx:pt>
          <cx:pt idx="1203">1.5738995910465781</cx:pt>
          <cx:pt idx="1204">1.2382215091570947</cx:pt>
          <cx:pt idx="1205">0.86745342447925644</cx:pt>
          <cx:pt idx="1206">0.87404812813457333</cx:pt>
          <cx:pt idx="1207">0.87094759886272288</cx:pt>
          <cx:pt idx="1208">1.2638564599730044</cx:pt>
          <cx:pt idx="1209">0.87105865147062123</cx:pt>
          <cx:pt idx="1210">0.85864135374059292</cx:pt>
          <cx:pt idx="1211">1.3567212448232286</cx:pt>
          <cx:pt idx="1212">1.1972472948448794</cx:pt>
          <cx:pt idx="1213">1.0737807452534347</cx:pt>
          <cx:pt idx="1214">0.59522131031790437</cx:pt>
          <cx:pt idx="1215">0.73758697842736631</cx:pt>
          <cx:pt idx="1216">0.79308618826127397</cx:pt>
          <cx:pt idx="1217">1.1785973157975236</cx:pt>
          <cx:pt idx="1218">1.0037980356759575</cx:pt>
          <cx:pt idx="1219">0.94331577041293002</cx:pt>
          <cx:pt idx="1220">0.70685038620328144</cx:pt>
          <cx:pt idx="1221">1.0586815827757758</cx:pt>
          <cx:pt idx="1222">1.4269848599051411</cx:pt>
          <cx:pt idx="1223">0.75406131483294681</cx:pt>
          <cx:pt idx="1224">0.95505186965494537</cx:pt>
          <cx:pt idx="1225">1.2132453321691328</cx:pt>
          <cx:pt idx="1226">1.0926696008701544</cx:pt>
          <cx:pt idx="1227">0.84629260421940333</cx:pt>
          <cx:pt idx="1228">1.4126546456366198</cx:pt>
          <cx:pt idx="1229">1.2990347546039234</cx:pt>
          <cx:pt idx="1230">1.7401003155670385</cx:pt>
          <cx:pt idx="1231">1.6722436686178579</cx:pt>
          <cx:pt idx="1232">1.8740203178034209</cx:pt>
          <cx:pt idx="1233">1.2972687990925291</cx:pt>
          <cx:pt idx="1234">0.91531694060785618</cx:pt>
          <cx:pt idx="1235">1.41521713898792</cx:pt>
          <cx:pt idx="1236">1.144720314924931</cx:pt>
          <cx:pt idx="1237">1.3350534984026516</cx:pt>
          <cx:pt idx="1238">0.90147986581055484</cx:pt>
          <cx:pt idx="1239">1.2242850005118187</cx:pt>
          <cx:pt idx="1240">0.655996462803213</cx:pt>
          <cx:pt idx="1241">0.86376528871206382</cx:pt>
          <cx:pt idx="1242">0.49284390909739234</cx:pt>
          <cx:pt idx="1243">1.175117594526889</cx:pt>
          <cx:pt idx="1244">1.3467956827137215</cx:pt>
          <cx:pt idx="1245">1.0719181302966831</cx:pt>
          <cx:pt idx="1246">1.4505290705413456</cx:pt>
          <cx:pt idx="1247">1.4001579225802077</cx:pt>
          <cx:pt idx="1248">1.4725393988270818</cx:pt>
          <cx:pt idx="1249">0.84240296652101065</cx:pt>
          <cx:pt idx="1250">0.74819998854183345</cx:pt>
          <cx:pt idx="1251">1.1138055513353506</cx:pt>
          <cx:pt idx="1252">1.1769578032102139</cx:pt>
          <cx:pt idx="1253">0.84416362585918836</cx:pt>
          <cx:pt idx="1254">1.1667893639900921</cx:pt>
          <cx:pt idx="1255">1.1731683665633232</cx:pt>
          <cx:pt idx="1256">1.1809488229993066</cx:pt>
          <cx:pt idx="1257">1.0992242254024258</cx:pt>
          <cx:pt idx="1258">1.1420476565780144</cx:pt>
          <cx:pt idx="1259">1.0077983525770129</cx:pt>
          <cx:pt idx="1260">0.96186673713107529</cx:pt>
          <cx:pt idx="1261">1.6371128004706712</cx:pt>
          <cx:pt idx="1262">1.34654204052245</cx:pt>
          <cx:pt idx="1263">1.4633331864286709</cx:pt>
          <cx:pt idx="1264">0.77794910392646521</cx:pt>
          <cx:pt idx="1265">1.0557348678826923</cx:pt>
          <cx:pt idx="1266">0.88017867517211623</cx:pt>
          <cx:pt idx="1267">1.866524156327849</cx:pt>
          <cx:pt idx="1268">1.0130708116360219</cx:pt>
          <cx:pt idx="1269">0.9987898573830607</cx:pt>
          <cx:pt idx="1270">1.0751228347268635</cx:pt>
          <cx:pt idx="1271">1.3589116622929671</cx:pt>
          <cx:pt idx="1272">0.78648986657098141</cx:pt>
          <cx:pt idx="1273">0.60164233576520165</cx:pt>
          <cx:pt idx="1274">1.5068998428745057</cx:pt>
          <cx:pt idx="1275">1.0808175473407879</cx:pt>
          <cx:pt idx="1276">0.85786670147903155</cx:pt>
          <cx:pt idx="1277">0.98461760130717479</cx:pt>
          <cx:pt idx="1278">1.0118480833077479</cx:pt>
          <cx:pt idx="1279">1.1409712988883831</cx:pt>
          <cx:pt idx="1280">1.4603927269268695</cx:pt>
          <cx:pt idx="1281">1.2557034699594658</cx:pt>
          <cx:pt idx="1282">1.2458061568107786</cx:pt>
          <cx:pt idx="1283">1.1165883033659856</cx:pt>
          <cx:pt idx="1284">1.0449698020202236</cx:pt>
          <cx:pt idx="1285">1.1418455248063533</cx:pt>
          <cx:pt idx="1286">0.99496874502827803</cx:pt>
          <cx:pt idx="1287">1.4802686940356686</cx:pt>
          <cx:pt idx="1288">0.96966544547679423</cx:pt>
          <cx:pt idx="1289">1.2507257216386642</cx:pt>
          <cx:pt idx="1290">0.98713928431240738</cx:pt>
          <cx:pt idx="1291">1.0425218511731629</cx:pt>
          <cx:pt idx="1292">0.90241607874921925</cx:pt>
          <cx:pt idx="1293">1.0423918450392431</cx:pt>
          <cx:pt idx="1294">0.94568392258153733</cx:pt>
          <cx:pt idx="1295">1.1318130463810967</cx:pt>
          <cx:pt idx="1296">0.76887499577798668</cx:pt>
          <cx:pt idx="1297">0.98368357673425189</cx:pt>
          <cx:pt idx="1298">1.1338793313983406</cx:pt>
          <cx:pt idx="1299">0.9472346285710882</cx:pt>
          <cx:pt idx="1300">1.0381845514120396</cx:pt>
          <cx:pt idx="1301">0.91480235701041535</cx:pt>
          <cx:pt idx="1302">0.83838059906591689</cx:pt>
          <cx:pt idx="1303">1.0006951877726555</cx:pt>
          <cx:pt idx="1304">0.94923418760465483</cx:pt>
          <cx:pt idx="1305">1.2964495694005465</cx:pt>
          <cx:pt idx="1306">1.8237442904198562</cx:pt>
          <cx:pt idx="1307">0.82121602459711862</cx:pt>
          <cx:pt idx="1308">1.8704965759928214</cx:pt>
          <cx:pt idx="1309">1.3653131943371699</cx:pt>
          <cx:pt idx="1310">0.77940977253957522</cx:pt>
          <cx:pt idx="1311">1.3334237400131397</cx:pt>
          <cx:pt idx="1312">1.433281036457821</cx:pt>
          <cx:pt idx="1313">1.1378799532262507</cx:pt>
          <cx:pt idx="1314">1.3181324950503861</cx:pt>
          <cx:pt idx="1315">1.0114539489987915</cx:pt>
          <cx:pt idx="1316">1.0905957621928941</cx:pt>
          <cx:pt idx="1317">1.1662803694881272</cx:pt>
          <cx:pt idx="1318">1.0542848341276623</cx:pt>
          <cx:pt idx="1319">0.98213722716654195</cx:pt>
          <cx:pt idx="1320">1.1151747361694024</cx:pt>
          <cx:pt idx="1321">1.8078640916961364</cx:pt>
          <cx:pt idx="1322">0.78812926334945832</cx:pt>
          <cx:pt idx="1323">0.91139399616457195</cx:pt>
          <cx:pt idx="1324">1.1195222057676337</cx:pt>
          <cx:pt idx="1325">1.0000407917149423</cx:pt>
          <cx:pt idx="1326">0.97563590830461155</cx:pt>
          <cx:pt idx="1327">0.79246062687078778</cx:pt>
          <cx:pt idx="1328">0.71651329147565135</cx:pt>
          <cx:pt idx="1329">1.0934410857992745</cx:pt>
          <cx:pt idx="1330">1.1461593975335851</cx:pt>
          <cx:pt idx="1331">1.8688925982537223</cx:pt>
          <cx:pt idx="1332">0.88966577684506765</cx:pt>
          <cx:pt idx="1333">0.74590582084416512</cx:pt>
          <cx:pt idx="1334">0.76875080921464867</cx:pt>
          <cx:pt idx="1335">0.95805945329603293</cx:pt>
          <cx:pt idx="1336">0.73101002797628167</cx:pt>
          <cx:pt idx="1337">1.2947367704840125</cx:pt>
          <cx:pt idx="1338">0.8305790445572393</cx:pt>
          <cx:pt idx="1339">0.97969596084233912</cx:pt>
          <cx:pt idx="1340">0.80734454981896231</cx:pt>
          <cx:pt idx="1341">1.1889477867352358</cx:pt>
          <cx:pt idx="1342">1.0218146222995159</cx:pt>
          <cx:pt idx="1343">1.3544876169939635</cx:pt>
          <cx:pt idx="1344">0.72927741051569706</cx:pt>
          <cx:pt idx="1345">1.2559280823705183</cx:pt>
          <cx:pt idx="1346">1.2821918956425633</cx:pt>
          <cx:pt idx="1347">0.75717505609411295</cx:pt>
          <cx:pt idx="1348">0.97204105161866605</cx:pt>
          <cx:pt idx="1349">1.7593595923850807</cx:pt>
          <cx:pt idx="1350">1.5062064743583405</cx:pt>
          <cx:pt idx="1351">1.4290309225340248</cx:pt>
          <cx:pt idx="1352">0.91457770581686815</cx:pt>
          <cx:pt idx="1353">0.71699233436371002</cx:pt>
          <cx:pt idx="1354">1.0854665130390011</cx:pt>
          <cx:pt idx="1355">1.1677085278251578</cx:pt>
          <cx:pt idx="1356">1.1898453648293734</cx:pt>
          <cx:pt idx="1357">1.1318227786484962</cx:pt>
          <cx:pt idx="1358">1.2249480964528714</cx:pt>
          <cx:pt idx="1359">1.0781580186293942</cx:pt>
          <cx:pt idx="1360">1.0564807095955719</cx:pt>
          <cx:pt idx="1361">0.90629168322783737</cx:pt>
          <cx:pt idx="1362">0.92286383195752908</cx:pt>
          <cx:pt idx="1363">0.8441987451403592</cx:pt>
          <cx:pt idx="1364">1.0052162039361656</cx:pt>
          <cx:pt idx="1365">1.4764404897096932</cx:pt>
          <cx:pt idx="1366">1.210740688856732</cx:pt>
          <cx:pt idx="1367">0.93298281498447622</cx:pt>
          <cx:pt idx="1368">1.0101197870047429</cx:pt>
          <cx:pt idx="1369">0.70665779070086732</cx:pt>
          <cx:pt idx="1370">0.87854416829274218</cx:pt>
          <cx:pt idx="1371">1.1736565312535077</cx:pt>
          <cx:pt idx="1372">0.75739844276338675</cx:pt>
          <cx:pt idx="1373">1.3639358119937253</cx:pt>
          <cx:pt idx="1374">1.3932824823792915</cx:pt>
          <cx:pt idx="1375">0.91931425009311263</cx:pt>
          <cx:pt idx="1376">1.519958702338821</cx:pt>
          <cx:pt idx="1377">1.23771840048827</cx:pt>
          <cx:pt idx="1378">0.85376106855229672</cx:pt>
          <cx:pt idx="1379">1.0412409685222195</cx:pt>
          <cx:pt idx="1380">0.67389872311757348</cx:pt>
          <cx:pt idx="1381">1.0345094017243399</cx:pt>
          <cx:pt idx="1382">0.88123311567902507</cx:pt>
          <cx:pt idx="1383">1.0865824347357007</cx:pt>
          <cx:pt idx="1384">1.4050736947206117</cx:pt>
          <cx:pt idx="1385">0.91721162618170426</cx:pt>
          <cx:pt idx="1386">1.0337227793308081</cx:pt>
          <cx:pt idx="1387">1.3282362853148713</cx:pt>
          <cx:pt idx="1388">1.4411210771124803</cx:pt>
          <cx:pt idx="1389">0.73534242207949474</cx:pt>
          <cx:pt idx="1390">1.6198633347959424</cx:pt>
          <cx:pt idx="1391">0.90506632706538381</cx:pt>
          <cx:pt idx="1392">0.81334378193136381</cx:pt>
          <cx:pt idx="1393">1.0368645668345744</cx:pt>
          <cx:pt idx="1394">0.70573219279386479</cx:pt>
          <cx:pt idx="1395">1.2526660006112189</cx:pt>
          <cx:pt idx="1396">0.88915606390544377</cx:pt>
          <cx:pt idx="1397">1.169681378121604</cx:pt>
          <cx:pt idx="1398">0.91754855864734164</cx:pt>
          <cx:pt idx="1399">0.87899368602457284</cx:pt>
          <cx:pt idx="1400">0.78102852681269008</cx:pt>
          <cx:pt idx="1401">0.72706975210243652</cx:pt>
          <cx:pt idx="1402">1.0672247053814947</cx:pt>
          <cx:pt idx="1403">0.97627863561455497</cx:pt>
          <cx:pt idx="1404">1.1572764548835197</cx:pt>
          <cx:pt idx="1405">0.84578077763282733</cx:pt>
          <cx:pt idx="1406">0.97466323557221413</cx:pt>
          <cx:pt idx="1407">0.77204858893612183</cx:pt>
          <cx:pt idx="1408">0.85118492717911343</cx:pt>
          <cx:pt idx="1409">1.7918475967956558</cx:pt>
          <cx:pt idx="1410">0.93246993644747811</cx:pt>
          <cx:pt idx="1411">0.98351027424567072</cx:pt>
          <cx:pt idx="1412">0.78581140061474242</cx:pt>
          <cx:pt idx="1413">1.7574080806644676</cx:pt>
          <cx:pt idx="1414">0.85509480552070805</cx:pt>
          <cx:pt idx="1415">1.8082484561896062</cx:pt>
          <cx:pt idx="1416">1.6179056306736537</cx:pt>
          <cx:pt idx="1417">0.89376414563937967</cx:pt>
          <cx:pt idx="1418">1.5850801618755077</cx:pt>
          <cx:pt idx="1419">1.2010222618624751</cx:pt>
          <cx:pt idx="1420">0.65562429891625007</cx:pt>
          <cx:pt idx="1421">1.2881563293603144</cx:pt>
          <cx:pt idx="1422">1.2398483484785741</cx:pt>
          <cx:pt idx="1423">1.1775058706038151</cx:pt>
          <cx:pt idx="1424">1.0291593453028915</cx:pt>
          <cx:pt idx="1425">2.0920952147944667</cx:pt>
          <cx:pt idx="1426">0.99037811366439166</cx:pt>
          <cx:pt idx="1427">1.2484358699505365</cx:pt>
          <cx:pt idx="1428">1.3855706409935409</cx:pt>
          <cx:pt idx="1429">0.74225509697489245</cx:pt>
          <cx:pt idx="1430">1.1034534608333633</cx:pt>
          <cx:pt idx="1431">0.75331540758519078</cx:pt>
          <cx:pt idx="1432">0.93514592264589258</cx:pt>
          <cx:pt idx="1433">1.5285343738817296</cx:pt>
          <cx:pt idx="1434">0.7030566967358205</cx:pt>
          <cx:pt idx="1435">1.3141024316817558</cx:pt>
          <cx:pt idx="1436">1.2404086720381855</cx:pt>
          <cx:pt idx="1437">0.81254847086450188</cx:pt>
          <cx:pt idx="1438">1.5062306132419629</cx:pt>
          <cx:pt idx="1439">0.60634616240323969</cx:pt>
          <cx:pt idx="1440">1.0551601050651673</cx:pt>
          <cx:pt idx="1441">1.3148239741430665</cx:pt>
          <cx:pt idx="1442">1.1543733057487133</cx:pt>
          <cx:pt idx="1443">1.1041536036098774</cx:pt>
          <cx:pt idx="1444">1.0841716607756573</cx:pt>
          <cx:pt idx="1445">0.98868975793573777</cx:pt>
          <cx:pt idx="1446">1.0664125722303841</cx:pt>
          <cx:pt idx="1447">0.83260735182181911</cx:pt>
          <cx:pt idx="1448">1.0718307987733118</cx:pt>
          <cx:pt idx="1449">1.1078636777146398</cx:pt>
          <cx:pt idx="1450">1.3627556247744572</cx:pt>
          <cx:pt idx="1451">0.74040383455366365</cx:pt>
          <cx:pt idx="1452">0.66944221240938773</cx:pt>
          <cx:pt idx="1453">1.124214645403278</cx:pt>
          <cx:pt idx="1454">1.1842867371069701</cx:pt>
          <cx:pt idx="1455">0.93090669883689947</cx:pt>
          <cx:pt idx="1456">1.049520985688833</cx:pt>
          <cx:pt idx="1457">1.1191421629807512</cx:pt>
          <cx:pt idx="1458">0.68745370735102984</cx:pt>
          <cx:pt idx="1459">0.89519150250695267</cx:pt>
          <cx:pt idx="1460">0.84126486020355717</cx:pt>
          <cx:pt idx="1461">1.6160948985773018</cx:pt>
          <cx:pt idx="1462">1.4500412353910868</cx:pt>
          <cx:pt idx="1463">0.98603164044826308</cx:pt>
          <cx:pt idx="1464">1.0233874705512001</cx:pt>
          <cx:pt idx="1465">1.1342675442322652</cx:pt>
          <cx:pt idx="1466">2.0778065272533137</cx:pt>
          <cx:pt idx="1467">1.6845324638470058</cx:pt>
          <cx:pt idx="1468">1.1619634562267076</cx:pt>
          <cx:pt idx="1469">1.4919221183252436</cx:pt>
          <cx:pt idx="1470">1.2339757834620417</cx:pt>
          <cx:pt idx="1471">1.5596770795463322</cx:pt>
          <cx:pt idx="1472">1.2958633926473699</cx:pt>
          <cx:pt idx="1473">0.94674824047959349</cx:pt>
          <cx:pt idx="1474">0.82082777334224599</cx:pt>
          <cx:pt idx="1475">1.2186316542913767</cx:pt>
          <cx:pt idx="1476">0.74024097693936963</cx:pt>
          <cx:pt idx="1477">1.1286516308307715</cx:pt>
          <cx:pt idx="1478">0.65970921825527395</cx:pt>
          <cx:pt idx="1479">0.64339691723209091</cx:pt>
          <cx:pt idx="1480">0.92431819283717953</cx:pt>
          <cx:pt idx="1481">1.1996851396107169</cx:pt>
          <cx:pt idx="1482">1.2541639193772369</cx:pt>
          <cx:pt idx="1483">0.9220922773436464</cx:pt>
          <cx:pt idx="1484">1.5273046411483677</cx:pt>
          <cx:pt idx="1485">0.93187747827285738</cx:pt>
          <cx:pt idx="1486">1.242622881928823</cx:pt>
          <cx:pt idx="1487">1.1694706126573111</cx:pt>
          <cx:pt idx="1488">0.77486327118615794</cx:pt>
          <cx:pt idx="1489">1.1199658936723562</cx:pt>
          <cx:pt idx="1490">1.4150118902960334</cx:pt>
          <cx:pt idx="1491">0.98124777398244512</cx:pt>
          <cx:pt idx="1492">0.92750441803840333</cx:pt>
          <cx:pt idx="1493">0.9382518772293581</cx:pt>
          <cx:pt idx="1494">0.96632002995795829</cx:pt>
          <cx:pt idx="1495">0.81477706185512333</cx:pt>
          <cx:pt idx="1496">0.99541253357785675</cx:pt>
          <cx:pt idx="1497">1.111075826609921</cx:pt>
          <cx:pt idx="1498">1.3371359075249807</cx:pt>
          <cx:pt idx="1499">1.0407620651175062</cx:pt>
          <cx:pt idx="1500">1.1398223458835266</cx:pt>
          <cx:pt idx="1501">1.0540250673895664</cx:pt>
          <cx:pt idx="1502">1.1307453499179925</cx:pt>
          <cx:pt idx="1503">0.97957109521796581</cx:pt>
          <cx:pt idx="1504">0.99401957022058907</cx:pt>
          <cx:pt idx="1505">0.8860089199325385</cx:pt>
          <cx:pt idx="1506">0.78733078806939893</cx:pt>
          <cx:pt idx="1507">1.0486766379573502</cx:pt>
          <cx:pt idx="1508">1.1970698933652122</cx:pt>
          <cx:pt idx="1509">1.0461919941239448</cx:pt>
          <cx:pt idx="1510">1.176786108089632</cx:pt>
          <cx:pt idx="1511">0.53572009695054257</cx:pt>
          <cx:pt idx="1512">0.8627936144332351</cx:pt>
          <cx:pt idx="1513">0.88946245852562988</cx:pt>
          <cx:pt idx="1514">1.9411570094122033</cx:pt>
          <cx:pt idx="1515">0.88388356543783608</cx:pt>
          <cx:pt idx="1516">0.99589349973386354</cx:pt>
          <cx:pt idx="1517">1.2416265869493348</cx:pt>
          <cx:pt idx="1518">1.3269687581490377</cx:pt>
          <cx:pt idx="1519">0.93758046299831821</cx:pt>
          <cx:pt idx="1520">1.1852433893831529</cx:pt>
          <cx:pt idx="1521">1.2139361130828616</cx:pt>
          <cx:pt idx="1522">0.80408534374087748</cx:pt>
          <cx:pt idx="1523">1.0230004375271751</cx:pt>
          <cx:pt idx="1524">1.0923856024736489</cx:pt>
          <cx:pt idx="1525">1.5200107474255315</cx:pt>
          <cx:pt idx="1526">1.143157779207614</cx:pt>
          <cx:pt idx="1527">1.09813864499884</cx:pt>
          <cx:pt idx="1528">1.7811501634448839</cx:pt>
          <cx:pt idx="1529">1.8808496099103436</cx:pt>
          <cx:pt idx="1530">0.9128510117791141</cx:pt>
          <cx:pt idx="1531">1.1404993495100417</cx:pt>
          <cx:pt idx="1532">0.72859470919350267</cx:pt>
          <cx:pt idx="1533">1.1699542293742684</cx:pt>
          <cx:pt idx="1534">0.88199684972227277</cx:pt>
          <cx:pt idx="1535">0.73397460549943438</cx:pt>
          <cx:pt idx="1536">0.93868111792573072</cx:pt>
          <cx:pt idx="1537">1.1242745679507418</cx:pt>
          <cx:pt idx="1538">1.0985607899500727</cx:pt>
          <cx:pt idx="1539">0.70818007385781911</cx:pt>
          <cx:pt idx="1540">0.98025292656882168</cx:pt>
          <cx:pt idx="1541">0.96513255228398542</cx:pt>
          <cx:pt idx="1542">0.72921468118465649</cx:pt>
          <cx:pt idx="1543">1.4496718063723957</cx:pt>
          <cx:pt idx="1544">1.4356880126906266</cx:pt>
          <cx:pt idx="1545">1.1871670502489062</cx:pt>
          <cx:pt idx="1546">0.97808807870655401</cx:pt>
          <cx:pt idx="1547">0.99191289765952606</cx:pt>
          <cx:pt idx="1548">2.0080090198120772</cx:pt>
          <cx:pt idx="1549">0.75385550305866211</cx:pt>
          <cx:pt idx="1550">1.380681488485255</cx:pt>
          <cx:pt idx="1551">1.0269494497469394</cx:pt>
          <cx:pt idx="1552">1.2555197774262512</cx:pt>
          <cx:pt idx="1553">1.3841487980128371</cx:pt>
          <cx:pt idx="1554">0.89136040634375657</cx:pt>
          <cx:pt idx="1555">1.1327771637921498</cx:pt>
          <cx:pt idx="1556">1.2165149701799751</cx:pt>
          <cx:pt idx="1557">0.70888274272846008</cx:pt>
          <cx:pt idx="1558">0.77683752937482475</cx:pt>
          <cx:pt idx="1559">0.99803099896736658</cx:pt>
          <cx:pt idx="1560">1.5676376752908816</cx:pt>
          <cx:pt idx="1561">1.3980404616160826</cx:pt>
          <cx:pt idx="1562">0.49890944666249099</cx:pt>
          <cx:pt idx="1563">1.4306416801157997</cx:pt>
          <cx:pt idx="1564">0.86939676169823532</cx:pt>
          <cx:pt idx="1565">1.4666954285141705</cx:pt>
          <cx:pt idx="1566">1.2776284792138062</cx:pt>
          <cx:pt idx="1567">1.5082862137201138</cx:pt>
          <cx:pt idx="1568">1.2173728903623626</cx:pt>
          <cx:pt idx="1569">0.66402562053159764</cx:pt>
          <cx:pt idx="1570">1.288369022334064</cx:pt>
          <cx:pt idx="1571">1.3771008251369965</cx:pt>
          <cx:pt idx="1572">0.86326511246966575</cx:pt>
          <cx:pt idx="1573">1.315874518295518</cx:pt>
          <cx:pt idx="1574">1.5024138962424842</cx:pt>
          <cx:pt idx="1575">1.0875243694881296</cx:pt>
          <cx:pt idx="1576">1.5863071158822735</cx:pt>
          <cx:pt idx="1577">1.2267809093961932</cx:pt>
          <cx:pt idx="1578">1.0850781694474647</cx:pt>
          <cx:pt idx="1579">0.90044042040311989</cx:pt>
          <cx:pt idx="1580">1.0193768659602938</cx:pt>
          <cx:pt idx="1581">1.2352883748873302</cx:pt>
          <cx:pt idx="1582">1.2138913032891936</cx:pt>
          <cx:pt idx="1583">1.563958611578532</cx:pt>
          <cx:pt idx="1584">0.87723035722708942</cx:pt>
          <cx:pt idx="1585">1.0407885390498206</cx:pt>
          <cx:pt idx="1586">1.0223479860233391</cx:pt>
          <cx:pt idx="1587">1.3077333139672458</cx:pt>
          <cx:pt idx="1588">1.1353517609923791</cx:pt>
          <cx:pt idx="1589">1.0949136202496057</cx:pt>
          <cx:pt idx="1590">1.649333877495534</cx:pt>
          <cx:pt idx="1591">1.1792978826327665</cx:pt>
          <cx:pt idx="1592">1.2704543243937312</cx:pt>
          <cx:pt idx="1593">0.88950252888813564</cx:pt>
          <cx:pt idx="1594">0.83320789325217726</cx:pt>
          <cx:pt idx="1595">0.90932024896531283</cx:pt>
          <cx:pt idx="1596">1.2353185620946874</cx:pt>
          <cx:pt idx="1597">0.92611525642171921</cx:pt>
          <cx:pt idx="1598">1.2246816518817871</cx:pt>
          <cx:pt idx="1599">1.314847664118961</cx:pt>
          <cx:pt idx="1600">0.99757726940078817</cx:pt>
          <cx:pt idx="1601">1.254648384044877</cx:pt>
          <cx:pt idx="1602">1.1461925410150611</cx:pt>
          <cx:pt idx="1603">1.352212184693651</cx:pt>
          <cx:pt idx="1604">0.86303782664507389</cx:pt>
          <cx:pt idx="1605">0.97141071473076335</cx:pt>
          <cx:pt idx="1606">1.338351923865519</cx:pt>
          <cx:pt idx="1607">1.4140552903270911</cx:pt>
          <cx:pt idx="1608">1.194408749628453</cx:pt>
          <cx:pt idx="1609">1.3750839742222294</cx:pt>
          <cx:pt idx="1610">0.98362915854089561</cx:pt>
          <cx:pt idx="1611">0.83628390299732513</cx:pt>
          <cx:pt idx="1612">1.5315660292382887</cx:pt>
          <cx:pt idx="1613">0.9047020321866388</cx:pt>
          <cx:pt idx="1614">0.81426039363879421</cx:pt>
          <cx:pt idx="1615">0.98092271544038612</cx:pt>
          <cx:pt idx="1616">0.62047444406054197</cx:pt>
          <cx:pt idx="1617">0.98447885037470717</cx:pt>
          <cx:pt idx="1618">0.8800864955225377</cx:pt>
          <cx:pt idx="1619">1.5063912111422302</cx:pt>
          <cx:pt idx="1620">0.71226474914310611</cx:pt>
          <cx:pt idx="1621">1.0529288043919878</cx:pt>
          <cx:pt idx="1622">0.90436715520313171</cx:pt>
          <cx:pt idx="1623">1.8699717405970997</cx:pt>
          <cx:pt idx="1624">1.0591967994832834</cx:pt>
          <cx:pt idx="1625">0.63952584984938199</cx:pt>
          <cx:pt idx="1626">1.3188722297172164</cx:pt>
          <cx:pt idx="1627">0.9323837433554939</cx:pt>
          <cx:pt idx="1628">1.6811612890318739</cx:pt>
          <cx:pt idx="1629">1.3096835244003908</cx:pt>
          <cx:pt idx="1630">0.76264366731986977</cx:pt>
          <cx:pt idx="1631">0.84719577040872485</cx:pt>
          <cx:pt idx="1632">1.2534958244460213</cx:pt>
          <cx:pt idx="1633">0.96015420792263484</cx:pt>
          <cx:pt idx="1634">0.86903403822870717</cx:pt>
          <cx:pt idx="1635">0.85770705765305488</cx:pt>
          <cx:pt idx="1636">0.63258375005760903</cx:pt>
          <cx:pt idx="1637">1.8601889638847469</cx:pt>
          <cx:pt idx="1638">0.67528529371792734</cx:pt>
          <cx:pt idx="1639">1.2618410411734078</cx:pt>
          <cx:pt idx="1640">0.58189192931557687</cx:pt>
          <cx:pt idx="1641">0.7563104135092823</cx:pt>
          <cx:pt idx="1642">0.97565823094420767</cx:pt>
          <cx:pt idx="1643">0.90525264141646378</cx:pt>
          <cx:pt idx="1644">0.8913028319434716</cx:pt>
          <cx:pt idx="1645">0.68449163982832706</cx:pt>
          <cx:pt idx="1646">0.7073042242559493</cx:pt>
          <cx:pt idx="1647">0.94239391756205282</cx:pt>
          <cx:pt idx="1648">0.81099410868289534</cx:pt>
          <cx:pt idx="1649">0.93807118752072216</cx:pt>
          <cx:pt idx="1650">0.68318636540310518</cx:pt>
          <cx:pt idx="1651">0.56359998706742642</cx:pt>
          <cx:pt idx="1652">0.91221576033322349</cx:pt>
          <cx:pt idx="1653">0.8910621610395808</cx:pt>
          <cx:pt idx="1654">0.59362083812571176</cx:pt>
          <cx:pt idx="1655">0.64563800287563577</cx:pt>
          <cx:pt idx="1656">0.6622453838794371</cx:pt>
          <cx:pt idx="1657">0.75487556830806102</cx:pt>
          <cx:pt idx="1658">0.8217924692859131</cx:pt>
          <cx:pt idx="1659">0.90063724244682541</cx:pt>
          <cx:pt idx="1660">0.92472753826759624</cx:pt>
          <cx:pt idx="1661">0.64399276902219449</cx:pt>
          <cx:pt idx="1662">0.75449325336254669</cx:pt>
          <cx:pt idx="1663">0.78872082973806523</cx:pt>
          <cx:pt idx="1664">0.86130758385601824</cx:pt>
          <cx:pt idx="1665">0.72337846599394651</cx:pt>
          <cx:pt idx="1666">1.236557451932556</cx:pt>
          <cx:pt idx="1667">0.74163034252754523</cx:pt>
          <cx:pt idx="1668">1.1643914828985369</cx:pt>
          <cx:pt idx="1669">0.5518069112773315</cx:pt>
          <cx:pt idx="1670">0.59875561825410617</cx:pt>
          <cx:pt idx="1671">1.1162403664362284</cx:pt>
          <cx:pt idx="1672">0.83498371222969769</cx:pt>
          <cx:pt idx="1673">0.73078966726885008</cx:pt>
          <cx:pt idx="1674">0.79775415851512044</cx:pt>
          <cx:pt idx="1675">0.99333232324744858</cx:pt>
          <cx:pt idx="1676">1.3093336570392728</cx:pt>
          <cx:pt idx="1677">0.61761073549053724</cx:pt>
          <cx:pt idx="1678">0.65562269949732976</cx:pt>
          <cx:pt idx="1679">0.75542134126463589</cx:pt>
          <cx:pt idx="1680">0.80362573855755814</cx:pt>
          <cx:pt idx="1681">0.99001722355934685</cx:pt>
          <cx:pt idx="1682">0.49679941066428401</cx:pt>
          <cx:pt idx="1683">0.55175527139113278</cx:pt>
          <cx:pt idx="1684">0.55626010832208972</cx:pt>
          <cx:pt idx="1685">0.94501023448357302</cx:pt>
          <cx:pt idx="1686">0.85155054065023539</cx:pt>
          <cx:pt idx="1687">0.72597786299459233</cx:pt>
          <cx:pt idx="1688">0.70285777147868289</cx:pt>
          <cx:pt idx="1689">0.61575929473900237</cx:pt>
          <cx:pt idx="1690">0.69118689491958329</cx:pt>
          <cx:pt idx="1691">0.59583202062816365</cx:pt>
          <cx:pt idx="1692">0.63447420953714873</cx:pt>
          <cx:pt idx="1693">0.91800527937632603</cx:pt>
          <cx:pt idx="1694">0.83876519047672415</cx:pt>
          <cx:pt idx="1695">1.0453061778270167</cx:pt>
          <cx:pt idx="1696">0.80419286919282007</cx:pt>
          <cx:pt idx="1697">0.70237761234412865</cx:pt>
          <cx:pt idx="1698">0.71323421509719365</cx:pt>
          <cx:pt idx="1699">1.0430321209942146</cx:pt>
          <cx:pt idx="1700">0.56251092985392892</cx:pt>
          <cx:pt idx="1701">0.70439249564934037</cx:pt>
          <cx:pt idx="1702">0.86190461978650568</cx:pt>
          <cx:pt idx="1703">0.6200611556414044</cx:pt>
          <cx:pt idx="1704">0.67880046794825377</cx:pt>
          <cx:pt idx="1705">0.81216506290138646</cx:pt>
          <cx:pt idx="1706">0.71422112970883855</cx:pt>
          <cx:pt idx="1707">0.93457254309437077</cx:pt>
          <cx:pt idx="1708">0.81590190304913024</cx:pt>
          <cx:pt idx="1709">0.68433847001117298</cx:pt>
          <cx:pt idx="1710">0.70221416918037538</cx:pt>
          <cx:pt idx="1711">0.9329622342608066</cx:pt>
          <cx:pt idx="1712">0.7616267713895517</cx:pt>
          <cx:pt idx="1713">1.0735184144064605</cx:pt>
          <cx:pt idx="1714">0.71717654414234311</cx:pt>
          <cx:pt idx="1715">0.90416573071125161</cx:pt>
          <cx:pt idx="1716">0.93355493988306215</cx:pt>
          <cx:pt idx="1717">0.52549666520820548</cx:pt>
          <cx:pt idx="1718">0.80050307338586424</cx:pt>
          <cx:pt idx="1719">0.89977735238765078</cx:pt>
          <cx:pt idx="1720">0.59901236333008534</cx:pt>
          <cx:pt idx="1721">0.9066100912752163</cx:pt>
          <cx:pt idx="1722">0.95132461700806326</cx:pt>
          <cx:pt idx="1723">0.87858774877424906</cx:pt>
          <cx:pt idx="1724">0.6298979085848756</cx:pt>
          <cx:pt idx="1725">0.78046605391376811</cx:pt>
          <cx:pt idx="1726">1.5005474349484502</cx:pt>
          <cx:pt idx="1727">0.81754680428355064</cx:pt>
          <cx:pt idx="1728">0.7357805105842008</cx:pt>
          <cx:pt idx="1729">0.64789653149941673</cx:pt>
          <cx:pt idx="1730">0.52460391847610921</cx:pt>
          <cx:pt idx="1731">0.77806071317241809</cx:pt>
          <cx:pt idx="1732">0.73653362697420377</cx:pt>
          <cx:pt idx="1733">0.9325550221604626</cx:pt>
          <cx:pt idx="1734">0.95939292242173602</cx:pt>
          <cx:pt idx="1735">0.77303975206535525</cx:pt>
          <cx:pt idx="1736">1.067825988345358</cx:pt>
          <cx:pt idx="1737">0.95105183988694308</cx:pt>
          <cx:pt idx="1738">0.74159050461769283</cx:pt>
          <cx:pt idx="1739">0.71791013391361203</cx:pt>
          <cx:pt idx="1740">0.71369309636053435</cx:pt>
          <cx:pt idx="1741">0.89310837746643723</cx:pt>
          <cx:pt idx="1742">0.69656117292086595</cx:pt>
          <cx:pt idx="1743">0.47354291116203323</cx:pt>
          <cx:pt idx="1744">1.13306896519541</cx:pt>
          <cx:pt idx="1745">0.59636977343085373</cx:pt>
          <cx:pt idx="1746">1.1216714039189684</cx:pt>
          <cx:pt idx="1747">0.60238842166910567</cx:pt>
          <cx:pt idx="1748">1.2168125548759154</cx:pt>
          <cx:pt idx="1749">0.59858240970998478</cx:pt>
          <cx:pt idx="1750">0.90726064477718893</cx:pt>
          <cx:pt idx="1751">0.82052073355625277</cx:pt>
          <cx:pt idx="1752">0.83034387477164107</cx:pt>
          <cx:pt idx="1753">0.74521578228160024</cx:pt>
          <cx:pt idx="1754">0.70554597000844799</cx:pt>
          <cx:pt idx="1755">0.48884987322579815</cx:pt>
          <cx:pt idx="1756">0.65856414034544897</cx:pt>
          <cx:pt idx="1757">0.83550424794173561</cx:pt>
          <cx:pt idx="1758">0.77681805561424933</cx:pt>
          <cx:pt idx="1759">0.61474284254600897</cx:pt>
          <cx:pt idx="1760">0.55510447186314082</cx:pt>
          <cx:pt idx="1761">0.74412433767614561</cx:pt>
          <cx:pt idx="1762">1.1668515194546734</cx:pt>
          <cx:pt idx="1763">0.61723988874290303</cx:pt>
          <cx:pt idx="1764">1.0524326443972054</cx:pt>
          <cx:pt idx="1765">0.9063378160599479</cx:pt>
          <cx:pt idx="1766">0.60947564254183584</cx:pt>
          <cx:pt idx="1767">0.71109475727947202</cx:pt>
          <cx:pt idx="1768">0.96072636503783737</cx:pt>
          <cx:pt idx="1769">0.52502784708928418</cx:pt>
          <cx:pt idx="1770">0.69061623584847975</cx:pt>
          <cx:pt idx="1771">0.81696892871879068</cx:pt>
          <cx:pt idx="1772">0.57470835420548771</cx:pt>
          <cx:pt idx="1773">0.60107527106616332</cx:pt>
          <cx:pt idx="1774">0.78019544761001958</cx:pt>
          <cx:pt idx="1775">0.76822635879290235</cx:pt>
          <cx:pt idx="1776">0.63824752978637533</cx:pt>
          <cx:pt idx="1777">0.96121093353909459</cx:pt>
          <cx:pt idx="1778">0.59317664783174084</cx:pt>
          <cx:pt idx="1779">0.89102523329658967</cx:pt>
          <cx:pt idx="1780">0.79542338451367012</cx:pt>
          <cx:pt idx="1781">0.73291874937195889</cx:pt>
          <cx:pt idx="1782">0.69634167033306815</cx:pt>
          <cx:pt idx="1783">0.84215239217417559</cx:pt>
          <cx:pt idx="1784">0.73989835507524182</cx:pt>
          <cx:pt idx="1785">0.49086365399351178</cx:pt>
          <cx:pt idx="1786">0.94075231546649907</cx:pt>
          <cx:pt idx="1787">0.81698911659207996</cx:pt>
          <cx:pt idx="1788">1.0572964893875394</cx:pt>
          <cx:pt idx="1789">0.69559095827345419</cx:pt>
          <cx:pt idx="1790">0.74774223615074031</cx:pt>
          <cx:pt idx="1791">0.76329107796019846</cx:pt>
          <cx:pt idx="1792">0.67082660273279915</cx:pt>
          <cx:pt idx="1793">0.61259479034452946</cx:pt>
          <cx:pt idx="1794">0.57521966707599959</cx:pt>
          <cx:pt idx="1795">0.91840514991197031</cx:pt>
          <cx:pt idx="1796">0.96098486402137606</cx:pt>
          <cx:pt idx="1797">1.0142685730816134</cx:pt>
          <cx:pt idx="1798">1.0619275058783253</cx:pt>
          <cx:pt idx="1799">1.0499230377557094</cx:pt>
          <cx:pt idx="1800">0.86343569066287784</cx:pt>
          <cx:pt idx="1801">0.94929108533584849</cx:pt>
          <cx:pt idx="1802">0.66902129160862378</cx:pt>
          <cx:pt idx="1803">0.71416134336561266</cx:pt>
          <cx:pt idx="1804">0.79989709568715395</cx:pt>
          <cx:pt idx="1805">0.8180228018102339</cx:pt>
          <cx:pt idx="1806">0.83915567415092118</cx:pt>
          <cx:pt idx="1807">0.75302377420876898</cx:pt>
          <cx:pt idx="1808">1.042432581181826</cx:pt>
          <cx:pt idx="1809">0.81199317208519717</cx:pt>
          <cx:pt idx="1810">0.71776058525708319</cx:pt>
          <cx:pt idx="1811">0.62709449554251784</cx:pt>
          <cx:pt idx="1812">0.7199402459760782</cx:pt>
          <cx:pt idx="1813">0.95862644021625532</cx:pt>
          <cx:pt idx="1814">0.73544384092547332</cx:pt>
          <cx:pt idx="1815">0.8448495602444428</cx:pt>
          <cx:pt idx="1816">0.45100247050563452</cx:pt>
          <cx:pt idx="1817">0.6627808989899252</cx:pt>
          <cx:pt idx="1818">0.81181438261864014</cx:pt>
          <cx:pt idx="1819">0.8237677136787539</cx:pt>
          <cx:pt idx="1820">0.95546476916334933</cx:pt>
          <cx:pt idx="1821">0.71847435890555844</cx:pt>
          <cx:pt idx="1822">0.58722125571985939</cx:pt>
          <cx:pt idx="1823">0.84201097481481879</cx:pt>
          <cx:pt idx="1824">0.73587916033425238</cx:pt>
          <cx:pt idx="1825">0.90513595657697987</cx:pt>
          <cx:pt idx="1826">0.62756355765089245</cx:pt>
          <cx:pt idx="1827">0.68158543239265024</cx:pt>
          <cx:pt idx="1828">0.90603105391443461</cx:pt>
          <cx:pt idx="1829">0.97287561557814517</cx:pt>
          <cx:pt idx="1830">0.9125839042177738</cx:pt>
          <cx:pt idx="1831">0.91452156377485483</cx:pt>
          <cx:pt idx="1832">0.60551218519783456</cx:pt>
          <cx:pt idx="1833">0.78075803352234663</cx:pt>
          <cx:pt idx="1834">0.65509953324303827</cx:pt>
          <cx:pt idx="1835">0.62750316194824718</cx:pt>
          <cx:pt idx="1836">0.95798309253608027</cx:pt>
          <cx:pt idx="1837">0.61194025050208922</cx:pt>
          <cx:pt idx="1838">0.59758767859164463</cx:pt>
          <cx:pt idx="1839">0.85048200912613314</cx:pt>
          <cx:pt idx="1840">0.56048463566555184</cx:pt>
          <cx:pt idx="1841">0.74870468299938264</cx:pt>
          <cx:pt idx="1842">0.54902980691631587</cx:pt>
          <cx:pt idx="1843">0.75780800489876932</cx:pt>
          <cx:pt idx="1844">0.61095649159290588</cx:pt>
          <cx:pt idx="1845">0.7041961445974726</cx:pt>
          <cx:pt idx="1846">0.71186643380467762</cx:pt>
          <cx:pt idx="1847">0.48011324420630691</cx:pt>
          <cx:pt idx="1848">0.73650569547968325</cx:pt>
          <cx:pt idx="1849">0.79840045089104839</cx:pt>
          <cx:pt idx="1850">0.57187366480338786</cx:pt>
          <cx:pt idx="1851">0.76917535408804005</cx:pt>
          <cx:pt idx="1852">1.0988202432501253</cx:pt>
          <cx:pt idx="1853">0.77970516233542331</cx:pt>
          <cx:pt idx="1854">0.54125123882861703</cx:pt>
          <cx:pt idx="1855">0.52414995517973439</cx:pt>
          <cx:pt idx="1856">0.45125602730329067</cx:pt>
          <cx:pt idx="1857">0.79280034517419851</cx:pt>
          <cx:pt idx="1858">0.78461013224108422</cx:pt>
          <cx:pt idx="1859">0.62326816481743219</cx:pt>
          <cx:pt idx="1860">0.79148523873340126</cx:pt>
          <cx:pt idx="1861">0.88015269184630074</cx:pt>
          <cx:pt idx="1862">0.73782940112266815</cx:pt>
          <cx:pt idx="1863">1.0349611382987285</cx:pt>
          <cx:pt idx="1864">0.74844080309817085</cx:pt>
          <cx:pt idx="1865">0.72675541646743125</cx:pt>
          <cx:pt idx="1866">0.80411884419262636</cx:pt>
          <cx:pt idx="1867">0.66004905501098554</cx:pt>
          <cx:pt idx="1868">0.89994044844815102</cx:pt>
          <cx:pt idx="1869">0.71206430051425817</cx:pt>
          <cx:pt idx="1870">0.49843809924322507</cx:pt>
          <cx:pt idx="1871">0.84494678983197247</cx:pt>
          <cx:pt idx="1872">0.80509894829635098</cx:pt>
          <cx:pt idx="1873">0.66619946743106284</cx:pt>
          <cx:pt idx="1874">0.73593273463535469</cx:pt>
          <cx:pt idx="1875">0.90926634210084678</cx:pt>
          <cx:pt idx="1876">0.72102253749400269</cx:pt>
          <cx:pt idx="1877">1.444594472253401</cx:pt>
          <cx:pt idx="1878">0.56497905997148401</cx:pt>
          <cx:pt idx="1879">0.51113310472177942</cx:pt>
          <cx:pt idx="1880">0.96782122636804069</cx:pt>
          <cx:pt idx="1881">1.1763797546054129</cx:pt>
          <cx:pt idx="1882">0.90049297849630527</cx:pt>
          <cx:pt idx="1883">0.58174603429569249</cx:pt>
          <cx:pt idx="1884">1.0905825447247344</cx:pt>
          <cx:pt idx="1885">0.57226253334817745</cx:pt>
          <cx:pt idx="1886">1.0652683361774342</cx:pt>
          <cx:pt idx="1887">1.001606357604865</cx:pt>
          <cx:pt idx="1888">1.0852978023842565</cx:pt>
          <cx:pt idx="1889">0.80148572568168286</cx:pt>
          <cx:pt idx="1890">0.61242598608144494</cx:pt>
          <cx:pt idx="1891">0.55960158612679334</cx:pt>
          <cx:pt idx="1892">0.87292182525495687</cx:pt>
          <cx:pt idx="1893">0.46018031676940646</cx:pt>
          <cx:pt idx="1894">0.71847213703066459</cx:pt>
          <cx:pt idx="1895">0.84261814396548596</cx:pt>
          <cx:pt idx="1896">0.52991110696998944</cx:pt>
          <cx:pt idx="1897">0.84423566353932422</cx:pt>
          <cx:pt idx="1898">0.70029895916952412</cx:pt>
          <cx:pt idx="1899">0.55974441297042188</cx:pt>
          <cx:pt idx="1900">1.0276288305055841</cx:pt>
          <cx:pt idx="1901">0.64122116794596506</cx:pt>
          <cx:pt idx="1902">0.94342340511163136</cx:pt>
          <cx:pt idx="1903">0.92762269895016691</cx:pt>
          <cx:pt idx="1904">0.79155722674420881</cx:pt>
          <cx:pt idx="1905">0.63775158888274919</cx:pt>
          <cx:pt idx="1906">0.92458648238944174</cx:pt>
          <cx:pt idx="1907">1.0482611112457534</cx:pt>
          <cx:pt idx="1908">0.96033095229284737</cx:pt>
          <cx:pt idx="1909">0.94057028801927089</cx:pt>
          <cx:pt idx="1910">0.90222967296714252</cx:pt>
          <cx:pt idx="1911">0.48519465830768782</cx:pt>
          <cx:pt idx="1912">1.1711658924962105</cx:pt>
          <cx:pt idx="1913">0.5515354800272666</cx:pt>
          <cx:pt idx="1914">0.81119254736808077</cx:pt>
          <cx:pt idx="1915">0.86444051510271713</cx:pt>
          <cx:pt idx="1916">0.69005256174363672</cx:pt>
          <cx:pt idx="1917">0.77012710842075616</cx:pt>
          <cx:pt idx="1918">1.0045024636585276</cx:pt>
          <cx:pt idx="1919">0.79962111291907256</cx:pt>
          <cx:pt idx="1920">0.66973485762226104</cx:pt>
          <cx:pt idx="1921">0.81782034834229866</cx:pt>
          <cx:pt idx="1922">0.77495892649151299</cx:pt>
          <cx:pt idx="1923">0.74384474669378253</cx:pt>
          <cx:pt idx="1924">0.68736887264490376</cx:pt>
          <cx:pt idx="1925">0.93087152870877465</cx:pt>
          <cx:pt idx="1926">0.71661617602211125</cx:pt>
          <cx:pt idx="1927">0.52622461363351969</cx:pt>
          <cx:pt idx="1928">1.0680992445524571</cx:pt>
          <cx:pt idx="1929">1.1219643967183828</cx:pt>
          <cx:pt idx="1930">0.65213901406950836</cx:pt>
          <cx:pt idx="1931">0.73646264580101506</cx:pt>
          <cx:pt idx="1932">0.64703933533518332</cx:pt>
          <cx:pt idx="1933">0.6810547459069497</cx:pt>
          <cx:pt idx="1934">0.69485906823753474</cx:pt>
          <cx:pt idx="1935">0.88293592411684341</cx:pt>
          <cx:pt idx="1936">0.56936106306834711</cx:pt>
          <cx:pt idx="1937">0.81157057999730242</cx:pt>
          <cx:pt idx="1938">0.96489538507437389</cx:pt>
          <cx:pt idx="1939">1.2530662737261633</cx:pt>
          <cx:pt idx="1940">1.0138958953271635</cx:pt>
          <cx:pt idx="1941">0.81984359173032206</cx:pt>
          <cx:pt idx="1942">0.73226628734894128</cx:pt>
          <cx:pt idx="1943">0.65785762911569101</cx:pt>
          <cx:pt idx="1944">0.65804158764093867</cx:pt>
          <cx:pt idx="1945">0.89098498378686408</cx:pt>
          <cx:pt idx="1946">1.0166432990179206</cx:pt>
          <cx:pt idx="1947">0.62716565460634643</cx:pt>
          <cx:pt idx="1948">0.60061932994296308</cx:pt>
          <cx:pt idx="1949">0.99350850105319188</cx:pt>
          <cx:pt idx="1950">0.90295683518384429</cx:pt>
          <cx:pt idx="1951">0.68429646655603149</cx:pt>
          <cx:pt idx="1952">0.96635016336348256</cx:pt>
          <cx:pt idx="1953">0.64727089817832484</cx:pt>
          <cx:pt idx="1954">0.83559416354010763</cx:pt>
          <cx:pt idx="1955">0.99491996773561131</cx:pt>
          <cx:pt idx="1956">0.78964531862080478</cx:pt>
          <cx:pt idx="1957">0.69369039220456752</cx:pt>
          <cx:pt idx="1958">0.87193456216265608</cx:pt>
          <cx:pt idx="1959">1.046615724655982</cx:pt>
          <cx:pt idx="1960">1.3687165765760554</cx:pt>
          <cx:pt idx="1961">0.92453022146138386</cx:pt>
          <cx:pt idx="1962">0.74682043427223244</cx:pt>
          <cx:pt idx="1963">0.47766228322572563</cx:pt>
          <cx:pt idx="1964">0.57511812366354553</cx:pt>
          <cx:pt idx="1965">0.67205926749910505</cx:pt>
          <cx:pt idx="1966">0.73469340030364516</cx:pt>
          <cx:pt idx="1967">1.0767471546025322</cx:pt>
          <cx:pt idx="1968">0.82458305041833191</cx:pt>
          <cx:pt idx="1969">0.49684596475227522</cx:pt>
          <cx:pt idx="1970">0.6571319753766216</cx:pt>
          <cx:pt idx="1971">0.81713399052108082</cx:pt>
          <cx:pt idx="1972">0.8122828968476784</cx:pt>
          <cx:pt idx="1973">0.79587366004930193</cx:pt>
          <cx:pt idx="1974">0.73159352196750849</cx:pt>
          <cx:pt idx="1975">0.84622434315320949</cx:pt>
          <cx:pt idx="1976">0.64710259968538608</cx:pt>
          <cx:pt idx="1977">0.92993439032112213</cx:pt>
          <cx:pt idx="1978">0.74232479016511654</cx:pt>
          <cx:pt idx="1979">0.6914924443118764</cx:pt>
          <cx:pt idx="1980">0.84561962067395613</cx:pt>
          <cx:pt idx="1981">0.81920669983667993</cx:pt>
          <cx:pt idx="1982">0.56005990998944111</cx:pt>
          <cx:pt idx="1983">0.7422688892886623</cx:pt>
          <cx:pt idx="1984">0.8151538177396418</cx:pt>
          <cx:pt idx="1985">0.93826419491763724</cx:pt>
          <cx:pt idx="1986">0.62270405136150364</cx:pt>
          <cx:pt idx="1987">0.87747279047798221</cx:pt>
          <cx:pt idx="1988">0.68878988597105872</cx:pt>
          <cx:pt idx="1989">0.70697286871828668</cx:pt>
          <cx:pt idx="1990">0.37150688218762173</cx:pt>
          <cx:pt idx="1991">0.9383183294338745</cx:pt>
          <cx:pt idx="1992">1.1018230719684647</cx:pt>
          <cx:pt idx="1993">1.1186271644970116</cx:pt>
          <cx:pt idx="1994">0.73427843553378425</cx:pt>
          <cx:pt idx="1995">1.0975265455308787</cx:pt>
          <cx:pt idx="1996">0.73975229335577375</cx:pt>
          <cx:pt idx="1997">0.5907464206502181</cx:pt>
          <cx:pt idx="1998">1.0777889194053771</cx:pt>
          <cx:pt idx="1999">0.87393798292017988</cx:pt>
          <cx:pt idx="2000">0.61769111902712825</cx:pt>
          <cx:pt idx="2001">0.52912706360562123</cx:pt>
          <cx:pt idx="2002">0.67658597947162902</cx:pt>
          <cx:pt idx="2003">0.51264488799635077</cx:pt>
          <cx:pt idx="2004">0.7836529663173597</cx:pt>
          <cx:pt idx="2005">0.78343276170206866</cx:pt>
          <cx:pt idx="2006">0.78361190287998372</cx:pt>
          <cx:pt idx="2007">0.8786068457733599</cx:pt>
          <cx:pt idx="2008">0.53952210429143133</cx:pt>
          <cx:pt idx="2009">0.78432032416192854</cx:pt>
          <cx:pt idx="2010">0.97355698393979062</cx:pt>
          <cx:pt idx="2011">0.85646301949807047</cx:pt>
          <cx:pt idx="2012">0.74477590543916583</cx:pt>
          <cx:pt idx="2013">0.58026426481698223</cx:pt>
          <cx:pt idx="2014">0.77328972911998028</cx:pt>
          <cx:pt idx="2015">0.72605376195935389</cx:pt>
          <cx:pt idx="2016">0.86390902108818557</cx:pt>
          <cx:pt idx="2017">0.92733483711645526</cx:pt>
          <cx:pt idx="2018">0.5421260103761959</cx:pt>
          <cx:pt idx="2019">0.90333279340322581</cx:pt>
          <cx:pt idx="2020">0.92097645040241449</cx:pt>
          <cx:pt idx="2021">0.89916222021738257</cx:pt>
          <cx:pt idx="2022">0.63869734466659778</cx:pt>
          <cx:pt idx="2023">0.73710277718218753</cx:pt>
          <cx:pt idx="2024">1.0600500819438994</cx:pt>
          <cx:pt idx="2025">0.69637498295537337</cx:pt>
          <cx:pt idx="2026">0.79444375396365652</cx:pt>
          <cx:pt idx="2027">0.74949426055451007</cx:pt>
          <cx:pt idx="2028">0.58966899897398839</cx:pt>
          <cx:pt idx="2029">0.44539435469224314</cx:pt>
          <cx:pt idx="2030">0.80039536774870823</cx:pt>
          <cx:pt idx="2031">0.72783912397737338</cx:pt>
          <cx:pt idx="2032">0.66705290648727578</cx:pt>
          <cx:pt idx="2033">0.59171888357289981</cx:pt>
          <cx:pt idx="2034">0.77073352273558182</cx:pt>
          <cx:pt idx="2035">0.6635851436597674</cx:pt>
          <cx:pt idx="2036">0.59793157517120199</cx:pt>
          <cx:pt idx="2037">0.80205560515941354</cx:pt>
          <cx:pt idx="2038">0.61307659817804916</cx:pt>
          <cx:pt idx="2039">0.58350598001455767</cx:pt>
          <cx:pt idx="2040">0.94507360247315852</cx:pt>
          <cx:pt idx="2041">0.76985718882462528</cx:pt>
          <cx:pt idx="2042">0.63507208319125585</cx:pt>
          <cx:pt idx="2043">1.0288791545289753</cx:pt>
          <cx:pt idx="2044">1.1319265202611435</cx:pt>
          <cx:pt idx="2045">0.69355337525612037</cx:pt>
          <cx:pt idx="2046">0.57860763251074765</cx:pt>
          <cx:pt idx="2047">0.92562739800416949</cx:pt>
          <cx:pt idx="2048">0.88948406733642948</cx:pt>
          <cx:pt idx="2049">0.92907410315671257</cx:pt>
          <cx:pt idx="2050">0.6488054667080283</cx:pt>
          <cx:pt idx="2051">0.75125802768988148</cx:pt>
          <cx:pt idx="2052">0.75502268150308727</cx:pt>
          <cx:pt idx="2053">0.81256482408644848</cx:pt>
          <cx:pt idx="2054">0.71332566056879476</cx:pt>
          <cx:pt idx="2055">0.6395742781227638</cx:pt>
          <cx:pt idx="2056">0.87808045066123142</cx:pt>
          <cx:pt idx="2057">0.65377639603936277</cx:pt>
          <cx:pt idx="2058">0.95968087725328943</cx:pt>
          <cx:pt idx="2059">0.75469106490153826</cx:pt>
          <cx:pt idx="2060">0.80113879454412307</cx:pt>
          <cx:pt idx="2061">0.68008678130437206</cx:pt>
          <cx:pt idx="2062">0.6477855859720546</cx:pt>
          <cx:pt idx="2063">1.1158185320848488</cx:pt>
          <cx:pt idx="2064">0.73689277641922335</cx:pt>
          <cx:pt idx="2065">0.79517751394121228</cx:pt>
          <cx:pt idx="2066">0.75016399060146477</cx:pt>
          <cx:pt idx="2067">0.83985590257012577</cx:pt>
          <cx:pt idx="2068">0.56811700912382346</cx:pt>
          <cx:pt idx="2069">0.85388512206123401</cx:pt>
          <cx:pt idx="2070">1.0150946540265342</cx:pt>
          <cx:pt idx="2071">0.90730184094816801</cx:pt>
          <cx:pt idx="2072">0.61592475472147912</cx:pt>
          <cx:pt idx="2073">1.080955765042614</cx:pt>
          <cx:pt idx="2074">0.9704741056756826</cx:pt>
          <cx:pt idx="2075">0.5509066218241776</cx:pt>
          <cx:pt idx="2076">0.80807999057239455</cx:pt>
          <cx:pt idx="2077">0.73058587340308667</cx:pt>
          <cx:pt idx="2078">0.79791017609068338</cx:pt>
          <cx:pt idx="2079">0.82896613645750117</cx:pt>
          <cx:pt idx="2080">0.70566495358461578</cx:pt>
          <cx:pt idx="2081">0.7406130285139253</cx:pt>
          <cx:pt idx="2082">0.92387660452681319</cx:pt>
          <cx:pt idx="2083">1.0255548439434559</cx:pt>
          <cx:pt idx="2084">0.83402349140292276</cx:pt>
          <cx:pt idx="2085">0.64666362533225807</cx:pt>
          <cx:pt idx="2086">0.84128520177771049</cx:pt>
          <cx:pt idx="2087">0.74169825626774166</cx:pt>
          <cx:pt idx="2088">0.4562579074842954</cx:pt>
          <cx:pt idx="2089">0.68510914628188924</cx:pt>
          <cx:pt idx="2090">0.75203752313528993</cx:pt>
          <cx:pt idx="2091">0.52653260912886379</cx:pt>
          <cx:pt idx="2092">0.78008438265884028</cx:pt>
          <cx:pt idx="2093">0.79065286916965882</cx:pt>
          <cx:pt idx="2094">0.93174898424832953</cx:pt>
          <cx:pt idx="2095">1.0517174147552764</cx:pt>
          <cx:pt idx="2096">0.61576416363186248</cx:pt>
          <cx:pt idx="2097">0.57231351850825762</cx:pt>
          <cx:pt idx="2098">0.94960701505832379</cx:pt>
          <cx:pt idx="2099">0.91617012047771118</cx:pt>
          <cx:pt idx="2100">0.92013605782618157</cx:pt>
          <cx:pt idx="2101">0.84232890013499218</cx:pt>
          <cx:pt idx="2102">0.92047098166504393</cx:pt>
          <cx:pt idx="2103">1.0303391435892029</cx:pt>
          <cx:pt idx="2104">0.5829175524706417</cx:pt>
          <cx:pt idx="2105">0.668082992998695</cx:pt>
          <cx:pt idx="2106">0.7361395385728835</cx:pt>
          <cx:pt idx="2107">0.89789267219964175</cx:pt>
          <cx:pt idx="2108">1.0150721304975339</cx:pt>
          <cx:pt idx="2109">0.88342794222356991</cx:pt>
          <cx:pt idx="2110">0.607757525168653</cx:pt>
          <cx:pt idx="2111">0.49719594564346492</cx:pt>
          <cx:pt idx="2112">0.86621584052951628</cx:pt>
          <cx:pt idx="2113">0.57283754094918737</cx:pt>
          <cx:pt idx="2114">0.46702243874795013</cx:pt>
          <cx:pt idx="2115">1.0052128516453209</cx:pt>
          <cx:pt idx="2116">0.67635160468375088</cx:pt>
          <cx:pt idx="2117">0.90888807353212475</cx:pt>
          <cx:pt idx="2118">1.0383943582469626</cx:pt>
          <cx:pt idx="2119">0.65157661124539434</cx:pt>
          <cx:pt idx="2120">1.1058785226097565</cx:pt>
          <cx:pt idx="2121">0.58160265919648579</cx:pt>
          <cx:pt idx="2122">0.99211826958766913</cx:pt>
          <cx:pt idx="2123">0.94510459174045369</cx:pt>
          <cx:pt idx="2124">0.77826868684237482</cx:pt>
          <cx:pt idx="2125">0.67806719003183646</cx:pt>
          <cx:pt idx="2126">1.0261376461521177</cx:pt>
          <cx:pt idx="2127">0.86461125757026802</cx:pt>
          <cx:pt idx="2128">0.77040916286527161</cx:pt>
          <cx:pt idx="2129">0.79514919865999012</cx:pt>
          <cx:pt idx="2130">0.50161346324892964</cx:pt>
          <cx:pt idx="2131">0.8371748271448386</cx:pt>
          <cx:pt idx="2132">0.63348606650908323</cx:pt>
          <cx:pt idx="2133">0.89738050913504053</cx:pt>
          <cx:pt idx="2134">0.97688977737361926</cx:pt>
          <cx:pt idx="2135">0.85814534910735862</cx:pt>
          <cx:pt idx="2136">0.9935514942447683</cx:pt>
          <cx:pt idx="2137">0.77163407820625241</cx:pt>
          <cx:pt idx="2138">0.7083380227751741</cx:pt>
          <cx:pt idx="2139">0.72210514705297457</cx:pt>
          <cx:pt idx="2140">0.9064126198660426</cx:pt>
          <cx:pt idx="2141">0.88086022580769208</cx:pt>
          <cx:pt idx="2142">0.85290698762453043</cx:pt>
          <cx:pt idx="2143">0.70685499003502938</cx:pt>
          <cx:pt idx="2144">0.89936939055265908</cx:pt>
          <cx:pt idx="2145">0.73831586727357301</cx:pt>
          <cx:pt idx="2146">0.81679175521595204</cx:pt>
          <cx:pt idx="2147">0.61686800552098719</cx:pt>
          <cx:pt idx="2148">0.78878380880841636</cx:pt>
          <cx:pt idx="2149">0.97422277034018734</cx:pt>
          <cx:pt idx="2150">1.0041534425625414</cx:pt>
          <cx:pt idx="2151">0.67809896256226176</cx:pt>
          <cx:pt idx="2152">0.83767376221965362</cx:pt>
          <cx:pt idx="2153">0.68736840868549065</cx:pt>
          <cx:pt idx="2154">0.50560596542053238</cx:pt>
          <cx:pt idx="2155">0.71829000011132937</cx:pt>
          <cx:pt idx="2156">0.90553822953604202</cx:pt>
          <cx:pt idx="2157">0.6007029902439226</cx:pt>
          <cx:pt idx="2158">0.5944107211427565</cx:pt>
          <cx:pt idx="2159">0.90027211990205314</cx:pt>
          <cx:pt idx="2160">0.89162379377396095</cx:pt>
          <cx:pt idx="2161">0.85272242587896541</cx:pt>
          <cx:pt idx="2162">0.6502963832592743</cx:pt>
          <cx:pt idx="2163">0.80669901572760661</cx:pt>
          <cx:pt idx="2164">1.0688433278349339</cx:pt>
          <cx:pt idx="2165">1.0709857543143062</cx:pt>
          <cx:pt idx="2166">0.57500056685562928</cx:pt>
          <cx:pt idx="2167">0.71211335387092878</cx:pt>
          <cx:pt idx="2168">0.4762543509666492</cx:pt>
          <cx:pt idx="2169">0.6163084767693644</cx:pt>
          <cx:pt idx="2170">0.65979822730078863</cx:pt>
          <cx:pt idx="2171">0.69310735465342233</cx:pt>
          <cx:pt idx="2172">0.75362882330093184</cx:pt>
          <cx:pt idx="2173">1.1003536142384425</cx:pt>
          <cx:pt idx="2174">0.83705349975396626</cx:pt>
          <cx:pt idx="2175">0.69380487428507531</cx:pt>
          <cx:pt idx="2176">0.50275172391125766</cx:pt>
          <cx:pt idx="2177">0.91176272683149651</cx:pt>
          <cx:pt idx="2178">0.61363867762185242</cx:pt>
          <cx:pt idx="2179">0.70912172963605169</cx:pt>
          <cx:pt idx="2180">0.91026486232022574</cx:pt>
          <cx:pt idx="2181">0.88955597556096067</cx:pt>
          <cx:pt idx="2182">0.9644336208324209</cx:pt>
          <cx:pt idx="2183">0.59812568512141318</cx:pt>
          <cx:pt idx="2184">1.0860009288400316</cx:pt>
          <cx:pt idx="2185">0.95763073318616576</cx:pt>
          <cx:pt idx="2186">0.85147837358664091</cx:pt>
          <cx:pt idx="2187">0.60403436806432098</cx:pt>
          <cx:pt idx="2188">1.100683176948611</cx:pt>
          <cx:pt idx="2189">1.0719768204835993</cx:pt>
          <cx:pt idx="2190">1.1056591480740929</cx:pt>
          <cx:pt idx="2191">0.745724905571714</cx:pt>
          <cx:pt idx="2192">0.56936628414447499</cx:pt>
          <cx:pt idx="2193">0.99046567759655413</cx:pt>
          <cx:pt idx="2194">0.65908890390749753</cx:pt>
          <cx:pt idx="2195">0.57581266433375056</cx:pt>
          <cx:pt idx="2196">0.5379888137501474</cx:pt>
          <cx:pt idx="2197">0.59768965312602196</cx:pt>
          <cx:pt idx="2198">0.53735636859939917</cx:pt>
          <cx:pt idx="2199">0.67801165534139785</cx:pt>
          <cx:pt idx="2200">0.70359995564811129</cx:pt>
          <cx:pt idx="2201">0.79897974049494536</cx:pt>
          <cx:pt idx="2202">1.3002894722365723</cx:pt>
          <cx:pt idx="2203">0.80139350803650755</cx:pt>
          <cx:pt idx="2204">0.87562773285030293</cx:pt>
          <cx:pt idx="2205">0.92913691000186238</cx:pt>
          <cx:pt idx="2206">0.61922921755686133</cx:pt>
          <cx:pt idx="2207">0.48418939495347951</cx:pt>
          <cx:pt idx="2208">0.80988801878535199</cx:pt>
          <cx:pt idx="2209">0.65156232263880598</cx:pt>
          <cx:pt idx="2210">0.89153101962957315</cx:pt>
          <cx:pt idx="2211">0.68952405282315399</cx:pt>
          <cx:pt idx="2212">0.99771458129555024</cx:pt>
          <cx:pt idx="2213">0.6701165546180412</cx:pt>
          <cx:pt idx="2214">0.74911070967392168</cx:pt>
          <cx:pt idx="2215">0.85967504328368605</cx:pt>
          <cx:pt idx="2216">0.71510408853256069</cx:pt>
          <cx:pt idx="2217">0.79010765975258224</cx:pt>
          <cx:pt idx="2218">0.66420055748385465</cx:pt>
          <cx:pt idx="2219">1.1832351479172418</cx:pt>
          <cx:pt idx="2220">0.84372577410466265</cx:pt>
          <cx:pt idx="2221">0.88138294440891596</cx:pt>
          <cx:pt idx="2222">0.90105195305790142</cx:pt>
          <cx:pt idx="2223">0.63637622385456305</cx:pt>
          <cx:pt idx="2224">0.6852500600298379</cx:pt>
          <cx:pt idx="2225">0.6747788700082582</cx:pt>
          <cx:pt idx="2226">0.77478559971300121</cx:pt>
          <cx:pt idx="2227">0.5618092781104439</cx:pt>
          <cx:pt idx="2228">0.7371742976465312</cx:pt>
          <cx:pt idx="2229">0.94075307804027053</cx:pt>
          <cx:pt idx="2230">0.58484168680586623</cx:pt>
          <cx:pt idx="2231">0.94822326920214295</cx:pt>
          <cx:pt idx="2232">0.87093804049280565</cx:pt>
          <cx:pt idx="2233">0.89548854928003196</cx:pt>
          <cx:pt idx="2234">0.79516844389343855</cx:pt>
          <cx:pt idx="2235">0.61151968893617559</cx:pt>
          <cx:pt idx="2236">0.78995154039842652</cx:pt>
          <cx:pt idx="2237">0.6868760100171859</cx:pt>
          <cx:pt idx="2238">0.79322711266248391</cx:pt>
          <cx:pt idx="2239">0.49853005237795756</cx:pt>
          <cx:pt idx="2240">0.93231341626161945</cx:pt>
          <cx:pt idx="2241">0.47296621037963332</cx:pt>
          <cx:pt idx="2242">0.75699154592719764</cx:pt>
          <cx:pt idx="2243">0.73135913997702584</cx:pt>
          <cx:pt idx="2244">0.66393595195487431</cx:pt>
          <cx:pt idx="2245">0.66500987910368536</cx:pt>
          <cx:pt idx="2246">0.97165464520636902</cx:pt>
          <cx:pt idx="2247">0.5806655335688834</cx:pt>
          <cx:pt idx="2248">0.76916763459401505</cx:pt>
          <cx:pt idx="2249">0.71234425159406156</cx:pt>
          <cx:pt idx="2250">0.87950836713459868</cx:pt>
          <cx:pt idx="2251">0.67130812571504916</cx:pt>
          <cx:pt idx="2252">0.88093468196301938</cx:pt>
          <cx:pt idx="2253">0.59345157728143672</cx:pt>
          <cx:pt idx="2254">0.48905108414682019</cx:pt>
          <cx:pt idx="2255">0.66754743172560504</cx:pt>
          <cx:pt idx="2256">1.2215214905708893</cx:pt>
          <cx:pt idx="2257">0.59133559406215819</cx:pt>
          <cx:pt idx="2258">0.79929755223406329</cx:pt>
          <cx:pt idx="2259">0.85646524398074897</cx:pt>
          <cx:pt idx="2260">0.61382659417704843</cx:pt>
          <cx:pt idx="2261">0.88756611074061964</cx:pt>
          <cx:pt idx="2262">0.54832061851052893</cx:pt>
          <cx:pt idx="2263">0.74297184418131768</cx:pt>
          <cx:pt idx="2264">0.68273441467695262</cx:pt>
          <cx:pt idx="2265">1.1155615777804315</cx:pt>
          <cx:pt idx="2266">0.70875417031691568</cx:pt>
          <cx:pt idx="2267">1.3538838791774626</cx:pt>
          <cx:pt idx="2268">0.73014703903837974</cx:pt>
          <cx:pt idx="2269">0.54718305610013218</cx:pt>
          <cx:pt idx="2270">0.56007194000885185</cx:pt>
          <cx:pt idx="2271">0.98796405532632314</cx:pt>
          <cx:pt idx="2272">0.7301804875637331</cx:pt>
          <cx:pt idx="2273">0.89409025025196553</cx:pt>
          <cx:pt idx="2274">1.2469614945196739</cx:pt>
          <cx:pt idx="2275">0.82564253517317598</cx:pt>
          <cx:pt idx="2276">0.60753711542866606</cx:pt>
          <cx:pt idx="2277">0.4796793354582668</cx:pt>
          <cx:pt idx="2278">0.58453672481231156</cx:pt>
          <cx:pt idx="2279">0.60731164105380908</cx:pt>
          <cx:pt idx="2280">0.49541758052443613</cx:pt>
          <cx:pt idx="2281">0.61576052460056074</cx:pt>
          <cx:pt idx="2282">0.56124776429209755</cx:pt>
          <cx:pt idx="2283">0.61156943493863514</cx:pt>
          <cx:pt idx="2284">0.66998426348904916</cx:pt>
          <cx:pt idx="2285">0.89941820322756372</cx:pt>
          <cx:pt idx="2286">0.7613492378570319</cx:pt>
          <cx:pt idx="2287">0.71047483072479134</cx:pt>
          <cx:pt idx="2288">0.80722055187225994</cx:pt>
          <cx:pt idx="2289">0.82195273666063295</cx:pt>
          <cx:pt idx="2290">1.0560841171352831</cx:pt>
          <cx:pt idx="2291">1.0777724178182306</cx:pt>
          <cx:pt idx="2292">0.58176771220462575</cx:pt>
          <cx:pt idx="2293">0.5513964642098117</cx:pt>
          <cx:pt idx="2294">0.75937340709004875</cx:pt>
          <cx:pt idx="2295">0.89885077080241615</cx:pt>
          <cx:pt idx="2296">0.69816598848233302</cx:pt>
          <cx:pt idx="2297">0.57375616730094559</cx:pt>
          <cx:pt idx="2298">0.7414598816365402</cx:pt>
          <cx:pt idx="2299">0.83189969524388108</cx:pt>
          <cx:pt idx="2300">0.49645645366236379</cx:pt>
          <cx:pt idx="2301">0.74707904168634232</cx:pt>
          <cx:pt idx="2302">0.55148089150557877</cx:pt>
          <cx:pt idx="2303">0.88227699059025699</cx:pt>
          <cx:pt idx="2304">0.89920477329435744</cx:pt>
          <cx:pt idx="2305">0.4874388691474813</cx:pt>
          <cx:pt idx="2306">0.55813672780457102</cx:pt>
          <cx:pt idx="2307">0.81347994972545912</cx:pt>
          <cx:pt idx="2308">0.57620271087014574</cx:pt>
          <cx:pt idx="2309">0.50494925516049705</cx:pt>
          <cx:pt idx="2310">0.62258854754651261</cx:pt>
          <cx:pt idx="2311">0.8169588373710186</cx:pt>
          <cx:pt idx="2312">0.87196855424447661</cx:pt>
          <cx:pt idx="2313">0.38522524891790727</cx:pt>
          <cx:pt idx="2314">0.86032968091910522</cx:pt>
          <cx:pt idx="2315">1.2942923073429506</cx:pt>
          <cx:pt idx="2316">0.76141103707235425</cx:pt>
          <cx:pt idx="2317">0.68626783712707318</cx:pt>
          <cx:pt idx="2318">0.78696395151792065</cx:pt>
          <cx:pt idx="2319">1.1069464460127743</cx:pt>
          <cx:pt idx="2320">1.1984774767770332</cx:pt>
          <cx:pt idx="2321">0.61464765314118708</cx:pt>
          <cx:pt idx="2322">0.87033348560900847</cx:pt>
          <cx:pt idx="2323">0.67234902184242018</cx:pt>
          <cx:pt idx="2324">0.86950038284344366</cx:pt>
          <cx:pt idx="2325">0.7886305122429671</cx:pt>
          <cx:pt idx="2326">0.84020084650143279</cx:pt>
          <cx:pt idx="2327">0.76530783369749833</cx:pt>
          <cx:pt idx="2328">0.59929140638401934</cx:pt>
          <cx:pt idx="2329">0.74403228578529534</cx:pt>
          <cx:pt idx="2330">0.81535018072751098</cx:pt>
          <cx:pt idx="2331">1.1161820469704373</cx:pt>
          <cx:pt idx="2332">0.96543384422154122</cx:pt>
          <cx:pt idx="2333">1.051581055218616</cx:pt>
          <cx:pt idx="2334">1.3747332538300321</cx:pt>
          <cx:pt idx="2335">1.2029682261911021</cx:pt>
          <cx:pt idx="2336">0.85404544307054764</cx:pt>
          <cx:pt idx="2337">0.93250660590569334</cx:pt>
          <cx:pt idx="2338">0.9876069447997895</cx:pt>
          <cx:pt idx="2339">0.88328804232563052</cx:pt>
          <cx:pt idx="2340">0.52860226310421354</cx:pt>
          <cx:pt idx="2341">0.93379830765496719</cx:pt>
          <cx:pt idx="2342">0.81382337812486161</cx:pt>
          <cx:pt idx="2343">0.66932241814834659</cx:pt>
          <cx:pt idx="2344">0.90880373141502824</cx:pt>
          <cx:pt idx="2345">0.87034355920633977</cx:pt>
          <cx:pt idx="2346">0.75394514296520942</cx:pt>
          <cx:pt idx="2347">0.5469201743121801</cx:pt>
          <cx:pt idx="2348">0.730546652096981</cx:pt>
          <cx:pt idx="2349">1.056009971723888</cx:pt>
          <cx:pt idx="2350">0.51108265910911133</cx:pt>
          <cx:pt idx="2351">0.67236893246019236</cx:pt>
          <cx:pt idx="2352">0.64457615055669815</cx:pt>
          <cx:pt idx="2353">0.35873959607211836</cx:pt>
          <cx:pt idx="2354">0.63531372503211336</cx:pt>
          <cx:pt idx="2355">1.0378939765736284</cx:pt>
          <cx:pt idx="2356">0.64779740575709821</cx:pt>
          <cx:pt idx="2357">1.0326833218174385</cx:pt>
          <cx:pt idx="2358">0.73060011435732486</cx:pt>
          <cx:pt idx="2359">0.70555243666422895</cx:pt>
          <cx:pt idx="2360">1.0332231791828936</cx:pt>
          <cx:pt idx="2361">0.60345004734771723</cx:pt>
          <cx:pt idx="2362">0.67405647605518637</cx:pt>
          <cx:pt idx="2363">0.75200014698271711</cx:pt>
          <cx:pt idx="2364">0.90784598166045549</cx:pt>
          <cx:pt idx="2365">0.68893754756448278</cx:pt>
          <cx:pt idx="2366">0.90281476649314407</cx:pt>
          <cx:pt idx="2367">0.79022631092938544</cx:pt>
          <cx:pt idx="2368">0.55293964634944481</cx:pt>
          <cx:pt idx="2369">0.43749448267521629</cx:pt>
          <cx:pt idx="2370">0.62709320414694858</cx:pt>
          <cx:pt idx="2371">0.61105274255468356</cx:pt>
          <cx:pt idx="2372">1.178744996577388</cx:pt>
          <cx:pt idx="2373">0.8973652411490084</cx:pt>
          <cx:pt idx="2374">0.74381723737130334</cx:pt>
          <cx:pt idx="2375">1.0375363397883608</cx:pt>
          <cx:pt idx="2376">0.87128458965955269</cx:pt>
          <cx:pt idx="2377">0.99969185306020736</cx:pt>
          <cx:pt idx="2378">1.3603935637844966</cx:pt>
          <cx:pt idx="2379">0.79901508849260727</cx:pt>
          <cx:pt idx="2380">0.54551970137461381</cx:pt>
          <cx:pt idx="2381">0.71674760224919065</cx:pt>
          <cx:pt idx="2382">0.88854834449179665</cx:pt>
          <cx:pt idx="2383">0.96079035566793569</cx:pt>
          <cx:pt idx="2384">0.74033561192160713</cx:pt>
          <cx:pt idx="2385">0.88151596605409765</cx:pt>
          <cx:pt idx="2386">0.81107393429091657</cx:pt>
          <cx:pt idx="2387">0.74842802874509395</cx:pt>
          <cx:pt idx="2388">0.70509619679584357</cx:pt>
          <cx:pt idx="2389">0.58580670825431502</cx:pt>
          <cx:pt idx="2390">0.63388124344061492</cx:pt>
          <cx:pt idx="2391">0.51675978464519179</cx:pt>
          <cx:pt idx="2392">1.0433706389145661</cx:pt>
          <cx:pt idx="2393">0.58131792409568417</cx:pt>
          <cx:pt idx="2394">1.0789087789207703</cx:pt>
          <cx:pt idx="2395">0.77608941335203574</cx:pt>
          <cx:pt idx="2396">1.0968763512752111</cx:pt>
          <cx:pt idx="2397">0.95487084043877479</cx:pt>
          <cx:pt idx="2398">0.67567920155279704</cx:pt>
          <cx:pt idx="2399">0.64708173329571994</cx:pt>
          <cx:pt idx="2400">0.51421401819115264</cx:pt>
          <cx:pt idx="2401">0.74407165891343197</cx:pt>
          <cx:pt idx="2402">0.75673128379178889</cx:pt>
          <cx:pt idx="2403">0.52968547340425565</cx:pt>
          <cx:pt idx="2404">0.69187517719304725</cx:pt>
          <cx:pt idx="2405">0.70390373180393295</cx:pt>
          <cx:pt idx="2406">0.7546832825929638</cx:pt>
          <cx:pt idx="2407">0.51408230971966262</cx:pt>
          <cx:pt idx="2408">0.77229276059750485</cx:pt>
          <cx:pt idx="2409">0.76118925517050862</cx:pt>
          <cx:pt idx="2410">0.95198279226428628</cx:pt>
          <cx:pt idx="2411">1.0923481922622014</cx:pt>
          <cx:pt idx="2412">0.78304866143633078</cx:pt>
          <cx:pt idx="2413">0.74992042339365383</cx:pt>
          <cx:pt idx="2414">0.97093885223923715</cx:pt>
          <cx:pt idx="2415">0.85968957720612926</cx:pt>
          <cx:pt idx="2416">0.72204471837517081</cx:pt>
          <cx:pt idx="2417">0.83324193707997563</cx:pt>
          <cx:pt idx="2418">0.69073574428989193</cx:pt>
          <cx:pt idx="2419">0.76532078073555443</cx:pt>
          <cx:pt idx="2420">0.9853137902011041</cx:pt>
          <cx:pt idx="2421">0.61866004562359478</cx:pt>
          <cx:pt idx="2422">0.65060618949050597</cx:pt>
          <cx:pt idx="2423">0.65391623057396764</cx:pt>
          <cx:pt idx="2424">0.61379090223534505</cx:pt>
          <cx:pt idx="2425">0.62112837106558361</cx:pt>
          <cx:pt idx="2426">0.86359547994584596</cx:pt>
          <cx:pt idx="2427">0.79642897397203094</cx:pt>
          <cx:pt idx="2428">0.9266400120823739</cx:pt>
          <cx:pt idx="2429">0.63437018398333334</cx:pt>
          <cx:pt idx="2430">0.86145172020955008</cx:pt>
          <cx:pt idx="2431">0.93558271607406129</cx:pt>
          <cx:pt idx="2432">0.76627496993506605</cx:pt>
          <cx:pt idx="2433">0.87015660942560158</cx:pt>
          <cx:pt idx="2434">1.3936710004875874</cx:pt>
          <cx:pt idx="2435">0.94634691525735448</cx:pt>
          <cx:pt idx="2436">0.95059644200918658</cx:pt>
          <cx:pt idx="2437">0.92140255688142414</cx:pt>
          <cx:pt idx="2438">0.61300152360833238</cx:pt>
          <cx:pt idx="2439">0.96810559841635457</cx:pt>
          <cx:pt idx="2440">0.86185457565628243</cx:pt>
          <cx:pt idx="2441">0.90106277041871996</cx:pt>
          <cx:pt idx="2442">0.70007525761423428</cx:pt>
          <cx:pt idx="2443">0.7869026277919976</cx:pt>
          <cx:pt idx="2444">0.55880005136317923</cx:pt>
          <cx:pt idx="2445">0.80123938324266464</cx:pt>
          <cx:pt idx="2446">1.0046204995057235</cx:pt>
          <cx:pt idx="2447">1.0839817103336531</cx:pt>
          <cx:pt idx="2448">0.99180080943185223</cx:pt>
          <cx:pt idx="2449">0.6562820258393407</cx:pt>
          <cx:pt idx="2450">0.97601588640543158</cx:pt>
          <cx:pt idx="2451">0.55305811144265371</cx:pt>
          <cx:pt idx="2452">0.69167690546979455</cx:pt>
          <cx:pt idx="2453">0.54919207007012838</cx:pt>
          <cx:pt idx="2454">0.79653490501624569</cx:pt>
          <cx:pt idx="2455">0.67922294520033</cx:pt>
          <cx:pt idx="2456">0.79381790316706369</cx:pt>
          <cx:pt idx="2457">0.74391748348937503</cx:pt>
          <cx:pt idx="2458">1.1857955860084721</cx:pt>
          <cx:pt idx="2459">0.60108653140352364</cx:pt>
          <cx:pt idx="2460">0.97487336690461679</cx:pt>
          <cx:pt idx="2461">0.87737868161745225</cx:pt>
          <cx:pt idx="2462">0.69669651929452081</cx:pt>
          <cx:pt idx="2463">0.76883366311007773</cx:pt>
          <cx:pt idx="2464">0.76234219364452205</cx:pt>
          <cx:pt idx="2465">0.50047835750027869</cx:pt>
          <cx:pt idx="2466">0.55946875578899691</cx:pt>
          <cx:pt idx="2467">0.96985989340948708</cx:pt>
          <cx:pt idx="2468">0.50714440633186708</cx:pt>
          <cx:pt idx="2469">0.68689328897226554</cx:pt>
          <cx:pt idx="2470">0.58916061603068748</cx:pt>
          <cx:pt idx="2471">1.0540029077953639</cx:pt>
          <cx:pt idx="2472">0.56114665044466094</cx:pt>
          <cx:pt idx="2473">0.78526579343000058</cx:pt>
          <cx:pt idx="2474">0.83761316138692554</cx:pt>
          <cx:pt idx="2475">0.67669854803394225</cx:pt>
          <cx:pt idx="2476">0.56774318231522825</cx:pt>
          <cx:pt idx="2477">0.68510799112683318</cx:pt>
          <cx:pt idx="2478">0.7877248288192481</cx:pt>
          <cx:pt idx="2479">1.0412487845996041</cx:pt>
          <cx:pt idx="2480">0.85486528156842956</cx:pt>
          <cx:pt idx="2481">0.76551396380914627</cx:pt>
          <cx:pt idx="2482">0.69183032119399357</cx:pt>
          <cx:pt idx="2483">0.81521125999549993</cx:pt>
          <cx:pt idx="2484">0.6466003174010343</cx:pt>
          <cx:pt idx="2485">0.77760717367235233</cx:pt>
          <cx:pt idx="2486">0.81605007444083777</cx:pt>
          <cx:pt idx="2487">1.2636213935455822</cx:pt>
          <cx:pt idx="2488">0.65408196918304273</cx:pt>
          <cx:pt idx="2489">0.73748179901578204</cx:pt>
          <cx:pt idx="2490">0.84608339532848653</cx:pt>
          <cx:pt idx="2491">0.91417158345867489</cx:pt>
          <cx:pt idx="2492">0.81250208042202243</cx:pt>
          <cx:pt idx="2493">0.47615408513672658</cx:pt>
          <cx:pt idx="2494">0.94789390141816698</cx:pt>
          <cx:pt idx="2495">0.83908413872859966</cx:pt>
          <cx:pt idx="2496">0.56955649832914612</cx:pt>
          <cx:pt idx="2497">0.80889811129297384</cx:pt>
          <cx:pt idx="2498">0.76696456154702963</cx:pt>
          <cx:pt idx="2499">0.83033369584005889</cx:pt>
          <cx:pt idx="2500">0.78311006801111194</cx:pt>
          <cx:pt idx="2501">0.76040554368128721</cx:pt>
          <cx:pt idx="2502">0.54433040372591002</cx:pt>
          <cx:pt idx="2503">0.98867152712561879</cx:pt>
          <cx:pt idx="2504">0.52487517829096886</cx:pt>
          <cx:pt idx="2505">0.91963939055398136</cx:pt>
          <cx:pt idx="2506">0.76623516855948959</cx:pt>
          <cx:pt idx="2507">0.83341548631807605</cx:pt>
          <cx:pt idx="2508">1.254884490653835</cx:pt>
          <cx:pt idx="2509">0.46341378213832113</cx:pt>
          <cx:pt idx="2510">0.7214234393603538</cx:pt>
          <cx:pt idx="2511">0.89857872961788099</cx:pt>
          <cx:pt idx="2512">0.82418705768797407</cx:pt>
          <cx:pt idx="2513">0.81983543542633119</cx:pt>
          <cx:pt idx="2514">0.73617808554323094</cx:pt>
          <cx:pt idx="2515">0.65184388468537535</cx:pt>
          <cx:pt idx="2516">0.74043352145456443</cx:pt>
          <cx:pt idx="2517">1.2121419655945935</cx:pt>
          <cx:pt idx="2518">0.76514053150400374</cx:pt>
          <cx:pt idx="2519">0.57949863220482201</cx:pt>
          <cx:pt idx="2520">0.55126324722303521</cx:pt>
          <cx:pt idx="2521">0.53974427176566131</cx:pt>
          <cx:pt idx="2522">0.75471611293209284</cx:pt>
          <cx:pt idx="2523">0.73545682926385758</cx:pt>
          <cx:pt idx="2524">0.71547514030232706</cx:pt>
          <cx:pt idx="2525">0.79429513147033126</cx:pt>
          <cx:pt idx="2526">0.93117497652457404</cx:pt>
          <cx:pt idx="2527">0.82116278155848188</cx:pt>
          <cx:pt idx="2528">0.89847579818930312</cx:pt>
          <cx:pt idx="2529">0.75476375168300014</cx:pt>
          <cx:pt idx="2530">0.85261002659398133</cx:pt>
          <cx:pt idx="2531">0.68420140827353315</cx:pt>
          <cx:pt idx="2532">0.9352524031080075</cx:pt>
          <cx:pt idx="2533">0.87447980260537372</cx:pt>
          <cx:pt idx="2534">0.54866225251022394</cx:pt>
          <cx:pt idx="2535">0.67061374071559432</cx:pt>
          <cx:pt idx="2536">0.68275970177757728</cx:pt>
          <cx:pt idx="2537">0.49907844326935763</cx:pt>
          <cx:pt idx="2538">0.72926381936189755</cx:pt>
          <cx:pt idx="2539">0.71931681366574118</cx:pt>
          <cx:pt idx="2540">0.6352955048652652</cx:pt>
          <cx:pt idx="2541">0.96888388407089621</cx:pt>
          <cx:pt idx="2542">0.67374601025843983</cx:pt>
          <cx:pt idx="2543">0.4951713038981358</cx:pt>
          <cx:pt idx="2544">0.74648980004918197</cx:pt>
          <cx:pt idx="2545">0.5390197274183538</cx:pt>
          <cx:pt idx="2546">0.89898716526012767</cx:pt>
          <cx:pt idx="2547">0.56042936826262779</cx:pt>
          <cx:pt idx="2548">1.2632819871893806</cx:pt>
          <cx:pt idx="2549">0.78467482620404017</cx:pt>
          <cx:pt idx="2550">0.93556402060546084</cx:pt>
          <cx:pt idx="2551">0.6267459945696171</cx:pt>
          <cx:pt idx="2552">0.68251676104201653</cx:pt>
          <cx:pt idx="2553">0.80457406954692379</cx:pt>
          <cx:pt idx="2554">0.96273345841457048</cx:pt>
          <cx:pt idx="2555">0.56625691777884368</cx:pt>
          <cx:pt idx="2556">0.70028777549343824</cx:pt>
          <cx:pt idx="2557">0.69377926543173718</cx:pt>
          <cx:pt idx="2558">0.75929257781614079</cx:pt>
          <cx:pt idx="2559">1.119713768627562</cx:pt>
          <cx:pt idx="2560">0.84482024357066077</cx:pt>
          <cx:pt idx="2561">0.86094392934747344</cx:pt>
          <cx:pt idx="2562">0.7823548370875123</cx:pt>
          <cx:pt idx="2563">1.1919207057873045</cx:pt>
          <cx:pt idx="2564">0.60783157877083915</cx:pt>
          <cx:pt idx="2565">0.75827903639505589</cx:pt>
          <cx:pt idx="2566">0.90312934995368432</cx:pt>
          <cx:pt idx="2567">0.96942776605594072</cx:pt>
          <cx:pt idx="2568">1.0042812789750424</cx:pt>
          <cx:pt idx="2569">0.67699190499528217</cx:pt>
          <cx:pt idx="2570">0.63564675840858542</cx:pt>
          <cx:pt idx="2571">0.66079409630214414</cx:pt>
          <cx:pt idx="2572">0.93750872085099202</cx:pt>
          <cx:pt idx="2573">0.68778353334915709</cx:pt>
          <cx:pt idx="2574">1.2526631267634951</cx:pt>
          <cx:pt idx="2575">0.84661952407188723</cx:pt>
          <cx:pt idx="2576">0.77143506056879096</cx:pt>
          <cx:pt idx="2577">0.80435923055513314</cx:pt>
          <cx:pt idx="2578">0.5944152413415541</cx:pt>
          <cx:pt idx="2579">0.78140719093721789</cx:pt>
          <cx:pt idx="2580">0.71670569557169173</cx:pt>
          <cx:pt idx="2581">0.60830079353923949</cx:pt>
          <cx:pt idx="2582">0.5549644907550636</cx:pt>
          <cx:pt idx="2583">0.83613271885412987</cx:pt>
          <cx:pt idx="2584">0.5200280953883043</cx:pt>
          <cx:pt idx="2585">0.89603104769957087</cx:pt>
          <cx:pt idx="2586">0.77488947815215736</cx:pt>
          <cx:pt idx="2587">0.83325625489567301</cx:pt>
          <cx:pt idx="2588">1.084816053275343</cx:pt>
          <cx:pt idx="2589">0.46647702043507744</cx:pt>
          <cx:pt idx="2590">0.7369171925512753</cx:pt>
          <cx:pt idx="2591">0.89159503329109013</cx:pt>
          <cx:pt idx="2592">0.67396698375341435</cx:pt>
          <cx:pt idx="2593">0.85327154311369646</cx:pt>
          <cx:pt idx="2594">0.52486515948605705</cx:pt>
          <cx:pt idx="2595">0.70493575267180753</cx:pt>
          <cx:pt idx="2596">0.99231158044331635</cx:pt>
          <cx:pt idx="2597">0.69506909908375525</cx:pt>
          <cx:pt idx="2598">0.66293381513830718</cx:pt>
          <cx:pt idx="2599">0.72092686134132644</cx:pt>
          <cx:pt idx="2600">0.8922176529505248</cx:pt>
          <cx:pt idx="2601">0.44984931057398198</cx:pt>
          <cx:pt idx="2602">0.6634523949931912</cx:pt>
          <cx:pt idx="2603">0.82010647093551692</cx:pt>
          <cx:pt idx="2604">0.74931101812445022</cx:pt>
          <cx:pt idx="2605">0.40846469907012234</cx:pt>
          <cx:pt idx="2606">0.87284697753084417</cx:pt>
          <cx:pt idx="2607">0.63268791910368527</cx:pt>
          <cx:pt idx="2608">0.63968876880919268</cx:pt>
          <cx:pt idx="2609">0.64844448310084457</cx:pt>
          <cx:pt idx="2610">0.82569532002162283</cx:pt>
          <cx:pt idx="2611">0.77594060461694814</cx:pt>
          <cx:pt idx="2612">0.88865023704125579</cx:pt>
          <cx:pt idx="2613">0.78061509389472383</cx:pt>
          <cx:pt idx="2614">1.0325465531808908</cx:pt>
          <cx:pt idx="2615">0.87892808245892751</cx:pt>
          <cx:pt idx="2616">0.88530586969167779</cx:pt>
          <cx:pt idx="2617">1.0418226836195517</cx:pt>
          <cx:pt idx="2618">0.72824464089976004</cx:pt>
          <cx:pt idx="2619">0.59658245843195634</cx:pt>
          <cx:pt idx="2620">0.88973256388492938</cx:pt>
          <cx:pt idx="2621">0.75076052532749271</cx:pt>
          <cx:pt idx="2622">0.68028058350925669</cx:pt>
          <cx:pt idx="2623">0.90646927450060855</cx:pt>
          <cx:pt idx="2624">0.65598869410874039</cx:pt>
          <cx:pt idx="2625">1.1178241317957185</cx:pt>
          <cx:pt idx="2626">0.69007322883040534</cx:pt>
          <cx:pt idx="2627">0.68007025969797363</cx:pt>
          <cx:pt idx="2628">1.0081131007826183</cx:pt>
          <cx:pt idx="2629">0.71166008813612236</cx:pt>
          <cx:pt idx="2630">0.81710280177472705</cx:pt>
          <cx:pt idx="2631">0.61083111310463911</cx:pt>
          <cx:pt idx="2632">0.76889928255283269</cx:pt>
          <cx:pt idx="2633">0.78190211078326266</cx:pt>
          <cx:pt idx="2634">0.65877240147574512</cx:pt>
          <cx:pt idx="2635">1.0418258812422276</cx:pt>
          <cx:pt idx="2636">0.82334498002676715</cx:pt>
          <cx:pt idx="2637">0.65734917244433222</cx:pt>
          <cx:pt idx="2638">0.86904489059457712</cx:pt>
          <cx:pt idx="2639">0.65301001555929383</cx:pt>
          <cx:pt idx="2640">0.6418408304263129</cx:pt>
          <cx:pt idx="2641">0.67071062055742114</cx:pt>
          <cx:pt idx="2642">0.57462131450800347</cx:pt>
          <cx:pt idx="2643">0.81305625644593638</cx:pt>
          <cx:pt idx="2644">0.89507316037061613</cx:pt>
          <cx:pt idx="2645">0.61287303182479747</cx:pt>
          <cx:pt idx="2646">0.62802031320560681</cx:pt>
          <cx:pt idx="2647">0.81331992205399595</cx:pt>
          <cx:pt idx="2648">0.655579146131405</cx:pt>
          <cx:pt idx="2649">0.74366263211574901</cx:pt>
          <cx:pt idx="2650">0.77191907965605466</cx:pt>
          <cx:pt idx="2651">0.81801163762535967</cx:pt>
          <cx:pt idx="2652">1.0673895712091221</cx:pt>
          <cx:pt idx="2653">1.0271948526314281</cx:pt>
          <cx:pt idx="2654">0.65562400288475586</cx:pt>
          <cx:pt idx="2655">0.85934749651919851</cx:pt>
          <cx:pt idx="2656">0.59340678430467053</cx:pt>
          <cx:pt idx="2657">0.72856232971985813</cx:pt>
          <cx:pt idx="2658">0.7990065762438382</cx:pt>
          <cx:pt idx="2659">0.50212203567712044</cx:pt>
          <cx:pt idx="2660">0.5678940172046395</cx:pt>
          <cx:pt idx="2661">0.75559962086143795</cx:pt>
          <cx:pt idx="2662">0.81907190080001113</cx:pt>
          <cx:pt idx="2663">0.77515117282439283</cx:pt>
          <cx:pt idx="2664">0.91886706223969694</cx:pt>
          <cx:pt idx="2665">0.96175591116369652</cx:pt>
          <cx:pt idx="2666">0.91763704238421373</cx:pt>
          <cx:pt idx="2667">1.0085394212912087</cx:pt>
          <cx:pt idx="2668">1.0733387466679138</cx:pt>
          <cx:pt idx="2669">0.52230305995219184</cx:pt>
          <cx:pt idx="2670">0.56430922104870895</cx:pt>
          <cx:pt idx="2671">0.71547360034397089</cx:pt>
          <cx:pt idx="2672">0.75357406188641285</cx:pt>
          <cx:pt idx="2673">0.64358460148003693</cx:pt>
          <cx:pt idx="2674">1.0327206513159894</cx:pt>
          <cx:pt idx="2675">0.59850968999675813</cx:pt>
          <cx:pt idx="2676">1.1147822193174775</cx:pt>
          <cx:pt idx="2677">0.58482591690454189</cx:pt>
          <cx:pt idx="2678">1.217637190527872</cx:pt>
          <cx:pt idx="2679">0.56887674713705594</cx:pt>
          <cx:pt idx="2680">0.66788643653411117</cx:pt>
          <cx:pt idx="2681">0.81333612636130359</cx:pt>
          <cx:pt idx="2682">0.79607126197240918</cx:pt>
          <cx:pt idx="2683">0.65875358693606745</cx:pt>
          <cx:pt idx="2684">1.129780846655712</cx:pt>
          <cx:pt idx="2685">0.86677463040099956</cx:pt>
          <cx:pt idx="2686">0.50641522452916565</cx:pt>
          <cx:pt idx="2687">0.74636178653502694</cx:pt>
          <cx:pt idx="2688">0.87650249106171108</cx:pt>
          <cx:pt idx="2689">0.80991631290241028</cx:pt>
          <cx:pt idx="2690">0.73012867619907973</cx:pt>
          <cx:pt idx="2691">0.7403483028323159</cx:pt>
          <cx:pt idx="2692">0.62540002930806238</cx:pt>
          <cx:pt idx="2693">1.2658886255368962</cx:pt>
          <cx:pt idx="2694">0.91675232117723549</cx:pt>
          <cx:pt idx="2695">0.69921441005812646</cx:pt>
          <cx:pt idx="2696">0.68692606808470114</cx:pt>
          <cx:pt idx="2697">0.798945708234297</cx:pt>
          <cx:pt idx="2698">0.62093967287836016</cx:pt>
          <cx:pt idx="2699">0.89606620816539528</cx:pt>
          <cx:pt idx="2700">0.50639860573261997</cx:pt>
          <cx:pt idx="2701">0.90826336609213798</cx:pt>
          <cx:pt idx="2702">0.69581548338394106</cx:pt>
          <cx:pt idx="2703">1.1306411641984098</cx:pt>
          <cx:pt idx="2704">0.78010041995388557</cx:pt>
          <cx:pt idx="2705">0.95411132610824512</cx:pt>
          <cx:pt idx="2706">0.52193298554959511</cx:pt>
          <cx:pt idx="2707">0.62627326733494648</cx:pt>
          <cx:pt idx="2708">0.79104230013995092</cx:pt>
          <cx:pt idx="2709">0.82433922846078489</cx:pt>
          <cx:pt idx="2710">1.0144850954058029</cx:pt>
          <cx:pt idx="2711">0.78877433754838711</cx:pt>
          <cx:pt idx="2712">0.80172155121212652</cx:pt>
          <cx:pt idx="2713">0.78807834517783992</cx:pt>
          <cx:pt idx="2714">0.8130693337675684</cx:pt>
          <cx:pt idx="2715">0.81184462062865315</cx:pt>
          <cx:pt idx="2716">0.97729768625147173</cx:pt>
          <cx:pt idx="2717">0.42748233036474076</cx:pt>
          <cx:pt idx="2718">0.6537830482046415</cx:pt>
          <cx:pt idx="2719">1.0185998524674698</cx:pt>
          <cx:pt idx="2720">0.61218468528415437</cx:pt>
          <cx:pt idx="2721">0.70295770368782928</cx:pt>
          <cx:pt idx="2722">0.56067825253444614</cx:pt>
          <cx:pt idx="2723">0.82396882189379661</cx:pt>
          <cx:pt idx="2724">0.60889924864523226</cx:pt>
          <cx:pt idx="2725">0.97615643183975664</cx:pt>
          <cx:pt idx="2726">0.6311914884791846</cx:pt>
          <cx:pt idx="2727">0.67820643749900789</cx:pt>
          <cx:pt idx="2728">0.83331457759760386</cx:pt>
          <cx:pt idx="2729">0.56729810491439125</cx:pt>
          <cx:pt idx="2730">0.67430999408185777</cx:pt>
          <cx:pt idx="2731">0.44670267540397857</cx:pt>
          <cx:pt idx="2732">0.70816155279522652</cx:pt>
          <cx:pt idx="2733">0.78683065500146987</cx:pt>
          <cx:pt idx="2734">0.62065190787852853</cx:pt>
          <cx:pt idx="2735">0.6901989595540694</cx:pt>
          <cx:pt idx="2736">0.50264265574174916</cx:pt>
          <cx:pt idx="2737">0.88113956219395217</cx:pt>
          <cx:pt idx="2738">0.93646936964405092</cx:pt>
          <cx:pt idx="2739">1.0336273130377069</cx:pt>
          <cx:pt idx="2740">0.48111793214784204</cx:pt>
          <cx:pt idx="2741">0.78162848029928522</cx:pt>
          <cx:pt idx="2742">0.72468828511071182</cx:pt>
          <cx:pt idx="2743">0.85042280907891599</cx:pt>
          <cx:pt idx="2744">0.84174308949801568</cx:pt>
          <cx:pt idx="2745">0.72045002736771913</cx:pt>
          <cx:pt idx="2746">0.75072907996101945</cx:pt>
          <cx:pt idx="2747">0.57674687855510531</cx:pt>
          <cx:pt idx="2748">0.72980108765803686</cx:pt>
          <cx:pt idx="2749">0.85045968474266542</cx:pt>
          <cx:pt idx="2750">1.0054258102483975</cx:pt>
          <cx:pt idx="2751">0.8211091462402208</cx:pt>
          <cx:pt idx="2752">0.9011355417769763</cx:pt>
          <cx:pt idx="2753">0.63335710103469745</cx:pt>
          <cx:pt idx="2754">0.68102038008060195</cx:pt>
          <cx:pt idx="2755">0.95858063019790363</cx:pt>
          <cx:pt idx="2756">0.9432361663075578</cx:pt>
          <cx:pt idx="2757">0.67002664739427775</cx:pt>
          <cx:pt idx="2758">0.62458620125810826</cx:pt>
          <cx:pt idx="2759">0.54139368477758165</cx:pt>
          <cx:pt idx="2760">0.80928500004195958</cx:pt>
          <cx:pt idx="2761">0.74329544360917232</cx:pt>
          <cx:pt idx="2762">0.88078984733952881</cx:pt>
          <cx:pt idx="2763">0.92163186025833799</cx:pt>
          <cx:pt idx="2764">0.62738179689962792</cx:pt>
          <cx:pt idx="2765">0.70061520765095608</cx:pt>
          <cx:pt idx="2766">0.79462886542748923</cx:pt>
          <cx:pt idx="2767">0.88607870236104547</cx:pt>
          <cx:pt idx="2768">0.90665059943241544</cx:pt>
          <cx:pt idx="2769">0.52967798070023864</cx:pt>
          <cx:pt idx="2770">0.90135394243955502</cx:pt>
          <cx:pt idx="2771">0.76843608596545576</cx:pt>
          <cx:pt idx="2772">0.75820683196934435</cx:pt>
          <cx:pt idx="2773">1.0623481124117609</cx:pt>
          <cx:pt idx="2774">0.60241120263504233</cx:pt>
          <cx:pt idx="2775">0.80801962727415622</cx:pt>
          <cx:pt idx="2776">0.57316038125113888</cx:pt>
          <cx:pt idx="2777">0.9381781793283116</cx:pt>
          <cx:pt idx="2778">0.7457213297792189</cx:pt>
          <cx:pt idx="2779">0.82763553271572676</cx:pt>
          <cx:pt idx="2780">0.701848610586563</cx:pt>
          <cx:pt idx="2781">0.94565801967329632</cx:pt>
          <cx:pt idx="2782">1.1250962075127031</cx:pt>
          <cx:pt idx="2783">0.90734591842081735</cx:pt>
          <cx:pt idx="2784">0.86879891265658182</cx:pt>
          <cx:pt idx="2785">0.52195473083816379</cx:pt>
          <cx:pt idx="2786">0.57137685973442143</cx:pt>
          <cx:pt idx="2787">0.83746735040567322</cx:pt>
          <cx:pt idx="2788">0.71389610757909894</cx:pt>
          <cx:pt idx="2789">0.74332551800388713</cx:pt>
          <cx:pt idx="2790">0.99037005616105589</cx:pt>
          <cx:pt idx="2791">0.68849599724578525</cx:pt>
          <cx:pt idx="2792">1.1140755117344787</cx:pt>
          <cx:pt idx="2793">0.46877750631120529</cx:pt>
          <cx:pt idx="2794">1.1565142710983685</cx:pt>
          <cx:pt idx="2795">0.6129275920252365</cx:pt>
          <cx:pt idx="2796">0.67723905268992024</cx:pt>
          <cx:pt idx="2797">1.0383059172434146</cx:pt>
          <cx:pt idx="2798">0.94887048955443021</cx:pt>
          <cx:pt idx="2799">0.54752517991353888</cx:pt>
          <cx:pt idx="2800">0.83360030654372241</cx:pt>
          <cx:pt idx="2801">0.94595512113275648</cx:pt>
          <cx:pt idx="2802">0.76230455655321816</cx:pt>
          <cx:pt idx="2803">1.208163330655869</cx:pt>
          <cx:pt idx="2804">0.70254140650504593</cx:pt>
          <cx:pt idx="2805">0.98874224157087531</cx:pt>
          <cx:pt idx="2806">0.5612740888595017</cx:pt>
          <cx:pt idx="2807">0.50547579453969527</cx:pt>
          <cx:pt idx="2808">0.77111771892479397</cx:pt>
          <cx:pt idx="2809">0.76063972713331407</cx:pt>
          <cx:pt idx="2810">0.89546302587121551</cx:pt>
          <cx:pt idx="2811">0.76377711401918069</cx:pt>
          <cx:pt idx="2812">0.76373926874716658</cx:pt>
          <cx:pt idx="2813">0.81201328848230991</cx:pt>
          <cx:pt idx="2814">0.76559355448996047</cx:pt>
          <cx:pt idx="2815">0.85082763926417004</cx:pt>
          <cx:pt idx="2816">0.76734781517316553</cx:pt>
          <cx:pt idx="2817">0.72945366062681494</cx:pt>
          <cx:pt idx="2818">0.64898638124738306</cx:pt>
          <cx:pt idx="2819">0.81724857904033565</cx:pt>
          <cx:pt idx="2820">1.1497532609957399</cx:pt>
          <cx:pt idx="2821">0.58531217990200968</cx:pt>
          <cx:pt idx="2822">0.80640418978245809</cx:pt>
          <cx:pt idx="2823">0.67493146014110827</cx:pt>
          <cx:pt idx="2824">0.66079932198173974</cx:pt>
          <cx:pt idx="2825">0.70291059628425423</cx:pt>
          <cx:pt idx="2826">0.93913039683167721</cx:pt>
          <cx:pt idx="2827">0.61995520513461011</cx:pt>
          <cx:pt idx="2828">0.64166698556835444</cx:pt>
          <cx:pt idx="2829">0.78857176916857186</cx:pt>
          <cx:pt idx="2830">0.98403261212503601</cx:pt>
          <cx:pt idx="2831">0.78269023406981397</cx:pt>
          <cx:pt idx="2832">0.88228257663642684</cx:pt>
          <cx:pt idx="2833">0.72608441330158291</cx:pt>
          <cx:pt idx="2834">0.75652506425809241</cx:pt>
          <cx:pt idx="2835">0.75046322487277606</cx:pt>
          <cx:pt idx="2836">0.77700971378921524</cx:pt>
          <cx:pt idx="2837">0.57348305512863074</cx:pt>
          <cx:pt idx="2838">1.1641023828903299</cx:pt>
          <cx:pt idx="2839">0.5847153540419987</cx:pt>
          <cx:pt idx="2840">0.66330877309984493</cx:pt>
          <cx:pt idx="2841">0.7072166696315566</cx:pt>
          <cx:pt idx="2842">0.6601635422166563</cx:pt>
          <cx:pt idx="2843">0.59513306524059573</cx:pt>
          <cx:pt idx="2844">0.88549016047046747</cx:pt>
          <cx:pt idx="2845">0.77273359619824167</cx:pt>
          <cx:pt idx="2846">0.88489854876720586</cx:pt>
          <cx:pt idx="2847">1.0376605478834933</cx:pt>
          <cx:pt idx="2848">0.51613307176749601</cx:pt>
          <cx:pt idx="2849">0.78795847100496763</cx:pt>
          <cx:pt idx="2850">0.81937891966947252</cx:pt>
          <cx:pt idx="2851">0.717019628955192</cx:pt>
          <cx:pt idx="2852">0.77980118095808226</cx:pt>
          <cx:pt idx="2853">0.71415068402377646</cx:pt>
          <cx:pt idx="2854">0.86683731290357025</cx:pt>
          <cx:pt idx="2855">1.0778812320032964</cx:pt>
          <cx:pt idx="2856">0.88341151255305039</cx:pt>
          <cx:pt idx="2857">0.69143724602922485</cx:pt>
          <cx:pt idx="2858">0.65256840703194052</cx:pt>
          <cx:pt idx="2859">0.66300975518024985</cx:pt>
          <cx:pt idx="2860">0.80658171815450996</cx:pt>
          <cx:pt idx="2861">0.68579164542327353</cx:pt>
          <cx:pt idx="2862">0.68355314561407854</cx:pt>
          <cx:pt idx="2863">0.95158106448764657</cx:pt>
          <cx:pt idx="2864">0.83101918835899447</cx:pt>
          <cx:pt idx="2865">0.75023983468427025</cx:pt>
          <cx:pt idx="2866">0.93930200459338076</cx:pt>
          <cx:pt idx="2867">0.96968257122944757</cx:pt>
          <cx:pt idx="2868">0.71083814524754418</cx:pt>
          <cx:pt idx="2869">0.64277572487281842</cx:pt>
          <cx:pt idx="2870">0.61831499754097552</cx:pt>
          <cx:pt idx="2871">0.7490915487239086</cx:pt>
          <cx:pt idx="2872">1.1498892653219672</cx:pt>
          <cx:pt idx="2873">0.82556333720153885</cx:pt>
          <cx:pt idx="2874">0.73246652682976077</cx:pt>
          <cx:pt idx="2875">0.87115027357217079</cx:pt>
          <cx:pt idx="2876">0.80644716655372983</cx:pt>
          <cx:pt idx="2877">0.35612185870401841</cx:pt>
          <cx:pt idx="2878">0.76799553454014524</cx:pt>
          <cx:pt idx="2879">1.1295920391134036</cx:pt>
          <cx:pt idx="2880">0.88825251862570687</cx:pt>
          <cx:pt idx="2881">0.8933255182149239</cx:pt>
          <cx:pt idx="2882">0.87350135441018251</cx:pt>
          <cx:pt idx="2883">0.63656774230523039</cx:pt>
          <cx:pt idx="2884">0.91293988889661637</cx:pt>
          <cx:pt idx="2885">1.1291636803551439</cx:pt>
          <cx:pt idx="2886">0.70327315992833528</cx:pt>
          <cx:pt idx="2887">0.90067003030340587</cx:pt>
          <cx:pt idx="2888">0.63525556236726255</cx:pt>
          <cx:pt idx="2889">0.64940148938278353</cx:pt>
          <cx:pt idx="2890">0.70474366565994873</cx:pt>
          <cx:pt idx="2891">0.75265783800813335</cx:pt>
          <cx:pt idx="2892">0.73852483953377368</cx:pt>
          <cx:pt idx="2893">0.59750424160820215</cx:pt>
          <cx:pt idx="2894">1.1888416947909051</cx:pt>
          <cx:pt idx="2895">0.76517488840032488</cx:pt>
          <cx:pt idx="2896">0.67153055381005289</cx:pt>
          <cx:pt idx="2897">0.72781826604957345</cx:pt>
          <cx:pt idx="2898">1.0413440126330351</cx:pt>
          <cx:pt idx="2899">0.68582716126213128</cx:pt>
          <cx:pt idx="2900">0.70207661306056957</cx:pt>
          <cx:pt idx="2901">0.86909805988665723</cx:pt>
          <cx:pt idx="2902">0.58772644275307395</cx:pt>
          <cx:pt idx="2903">0.82060931730438635</cx:pt>
          <cx:pt idx="2904">0.8167866055464329</cx:pt>
          <cx:pt idx="2905">0.70869493708325859</cx:pt>
          <cx:pt idx="2906">0.54710223357619636</cx:pt>
          <cx:pt idx="2907">0.51880363098130089</cx:pt>
          <cx:pt idx="2908">0.80562447969778883</cx:pt>
          <cx:pt idx="2909">0.56825629478128548</cx:pt>
          <cx:pt idx="2910">0.78617881188645866</cx:pt>
          <cx:pt idx="2911">0.9979354799542004</cx:pt>
          <cx:pt idx="2912">1.1099375054495206</cx:pt>
          <cx:pt idx="2913">0.898715367717694</cx:pt>
          <cx:pt idx="2914">0.74226269332907047</cx:pt>
          <cx:pt idx="2915">0.89438301711467594</cx:pt>
          <cx:pt idx="2916">0.50001939472580004</cx:pt>
          <cx:pt idx="2917">0.62339381482523326</cx:pt>
          <cx:pt idx="2918">0.59181757923790557</cx:pt>
          <cx:pt idx="2919">0.74953743347066371</cx:pt>
          <cx:pt idx="2920">1.2450352280973143</cx:pt>
          <cx:pt idx="2921">1.0302416575206599</cx:pt>
          <cx:pt idx="2922">0.97693001858581574</cx:pt>
          <cx:pt idx="2923">0.88681536036961039</cx:pt>
          <cx:pt idx="2924">1.0977222471566095</cx:pt>
          <cx:pt idx="2925">0.68081870009260803</cx:pt>
          <cx:pt idx="2926">0.69442030881614913</cx:pt>
          <cx:pt idx="2927">0.59740840219651037</cx:pt>
          <cx:pt idx="2928">1.0846486540533247</cx:pt>
          <cx:pt idx="2929">0.85798495562720767</cx:pt>
          <cx:pt idx="2930">0.75281190661245023</cx:pt>
          <cx:pt idx="2931">0.77100978060306713</cx:pt>
          <cx:pt idx="2932">0.59371735868799502</cx:pt>
          <cx:pt idx="2933">0.89351969073042536</cx:pt>
          <cx:pt idx="2934">0.60109692929524949</cx:pt>
          <cx:pt idx="2935">0.71814615776337065</cx:pt>
          <cx:pt idx="2936">0.57155376242659062</cx:pt>
          <cx:pt idx="2937">0.71136324044772503</cx:pt>
          <cx:pt idx="2938">0.78626636437872577</cx:pt>
          <cx:pt idx="2939">0.8507363828988409</cx:pt>
          <cx:pt idx="2940">0.79055911216146713</cx:pt>
          <cx:pt idx="2941">0.47078451396031701</cx:pt>
          <cx:pt idx="2942">1.0070208464134378</cx:pt>
          <cx:pt idx="2943">0.81248398720987558</cx:pt>
          <cx:pt idx="2944">0.99458780800553848</cx:pt>
          <cx:pt idx="2945">0.95319732630898768</cx:pt>
          <cx:pt idx="2946">0.81291084974340133</cx:pt>
          <cx:pt idx="2947">0.87737551793862567</cx:pt>
          <cx:pt idx="2948">0.89196105463724917</cx:pt>
          <cx:pt idx="2949">0.55350819264612761</cx:pt>
          <cx:pt idx="2950">0.71868213429459571</cx:pt>
          <cx:pt idx="2951">0.57899383094680967</cx:pt>
          <cx:pt idx="2952">0.70593092715925587</cx:pt>
          <cx:pt idx="2953">0.60668589087814473</cx:pt>
          <cx:pt idx="2954">0.87341829537321247</cx:pt>
          <cx:pt idx="2955">1.0913696820434773</cx:pt>
          <cx:pt idx="2956">0.88484900016108869</cx:pt>
          <cx:pt idx="2957">0.72129102336515805</cx:pt>
          <cx:pt idx="2958">0.64115452162572761</cx:pt>
          <cx:pt idx="2959">0.65652901650770956</cx:pt>
          <cx:pt idx="2960">0.37167403561277607</cx:pt>
          <cx:pt idx="2961">0.62450348788807319</cx:pt>
          <cx:pt idx="2962">0.61152416076478067</cx:pt>
          <cx:pt idx="2963">0.64861354344846112</cx:pt>
          <cx:pt idx="2964">0.81554477214397425</cx:pt>
          <cx:pt idx="2965">0.7936811012030186</cx:pt>
          <cx:pt idx="2966">0.56270841100787827</cx:pt>
          <cx:pt idx="2967">0.62882943312833384</cx:pt>
          <cx:pt idx="2968">0.63501618439942054</cx:pt>
          <cx:pt idx="2969">0.99866383436742245</cx:pt>
          <cx:pt idx="2970">0.93865352436994365</cx:pt>
          <cx:pt idx="2971">0.71125255815103106</cx:pt>
          <cx:pt idx="2972">0.62599817964951243</cx:pt>
          <cx:pt idx="2973">0.83077747204608332</cx:pt>
          <cx:pt idx="2974">0.76050504112714334</cx:pt>
          <cx:pt idx="2975">0.68968247838441388</cx:pt>
          <cx:pt idx="2976">0.91601872610710433</cx:pt>
          <cx:pt idx="2977">0.55283300641220223</cx:pt>
          <cx:pt idx="2978">0.83439882345329219</cx:pt>
          <cx:pt idx="2979">0.72116234793958367</cx:pt>
          <cx:pt idx="2980">0.51366194908829899</cx:pt>
          <cx:pt idx="2981">0.70071963520234304</cx:pt>
          <cx:pt idx="2982">0.78343581226979242</cx:pt>
          <cx:pt idx="2983">0.57597613131828118</cx:pt>
          <cx:pt idx="2984">0.70782513109283818</cx:pt>
          <cx:pt idx="2985">0.81321980736073751</cx:pt>
          <cx:pt idx="2986">0.79424277039367375</cx:pt>
          <cx:pt idx="2987">0.825814719583843</cx:pt>
          <cx:pt idx="2988">1.1701616510705388</cx:pt>
          <cx:pt idx="2989">0.91596682224605153</cx:pt>
          <cx:pt idx="2990">0.75988265437383529</cx:pt>
          <cx:pt idx="2991">0.86253845993011913</cx:pt>
          <cx:pt idx="2992">0.53617860358119485</cx:pt>
          <cx:pt idx="2993">0.77178760529204737</cx:pt>
          <cx:pt idx="2994">0.51441416578493759</cx:pt>
          <cx:pt idx="2995">0.85952188359294268</cx:pt>
          <cx:pt idx="2996">0.48305674692729889</cx:pt>
          <cx:pt idx="2997">0.87118090764346512</cx:pt>
          <cx:pt idx="2998">0.64622684669117125</cx:pt>
          <cx:pt idx="2999">0.81484707879887919</cx:pt>
          <cx:pt idx="3000">0.93137389723565911</cx:pt>
          <cx:pt idx="3001">0.79203320682442102</cx:pt>
          <cx:pt idx="3002">0.63550997046592672</cx:pt>
          <cx:pt idx="3003">0.7397688363826721</cx:pt>
          <cx:pt idx="3004">0.61168785740550513</cx:pt>
          <cx:pt idx="3005">0.53110872858690339</cx:pt>
          <cx:pt idx="3006">0.99819559391171753</cx:pt>
          <cx:pt idx="3007">1.0168076235786849</cx:pt>
          <cx:pt idx="3008">0.67454091432406182</cx:pt>
          <cx:pt idx="3009">0.59281982696514046</cx:pt>
          <cx:pt idx="3010">0.71225796755699899</cx:pt>
          <cx:pt idx="3011">0.76397896484651673</cx:pt>
          <cx:pt idx="3012">0.77223383160262427</cx:pt>
          <cx:pt idx="3013">1.0418118042479685</cx:pt>
          <cx:pt idx="3014">0.65286582329965059</cx:pt>
          <cx:pt idx="3015">1.1113450166517549</cx:pt>
          <cx:pt idx="3016">0.74287297134772823</cx:pt>
          <cx:pt idx="3017">0.9119990568441082</cx:pt>
          <cx:pt idx="3018">0.89878602275987518</cx:pt>
          <cx:pt idx="3019">0.58861678603560041</cx:pt>
          <cx:pt idx="3020">0.87841209946757315</cx:pt>
          <cx:pt idx="3021">0.53499070928050185</cx:pt>
          <cx:pt idx="3022">0.51809400716694753</cx:pt>
          <cx:pt idx="3023">0.69171410949006218</cx:pt>
          <cx:pt idx="3024">0.70852477843789763</cx:pt>
          <cx:pt idx="3025">0.62131349927112844</cx:pt>
          <cx:pt idx="3026">0.83222954943956018</cx:pt>
          <cx:pt idx="3027">0.72650367435510266</cx:pt>
          <cx:pt idx="3028">0.81834615319634396</cx:pt>
          <cx:pt idx="3029">0.60160355044263325</cx:pt>
          <cx:pt idx="3030">1.432736627896684</cx:pt>
          <cx:pt idx="3031">0.64564308107430834</cx:pt>
          <cx:pt idx="3032">0.83002883438435759</cx:pt>
          <cx:pt idx="3033">0.73237172012964735</cx:pt>
          <cx:pt idx="3034">1.431932252762353</cx:pt>
          <cx:pt idx="3035">0.70199059644975115</cx:pt>
          <cx:pt idx="3036">0.92610167650903863</cx:pt>
          <cx:pt idx="3037">0.78340345151984403</cx:pt>
          <cx:pt idx="3038">1.0252966650927318</cx:pt>
          <cx:pt idx="3039">1.1466979297138069</cx:pt>
          <cx:pt idx="3040">0.79477621351764671</cx:pt>
          <cx:pt idx="3041">0.93011949819508588</cx:pt>
          <cx:pt idx="3042">0.8167372428565477</cx:pt>
          <cx:pt idx="3043">0.72850692639567582</cx:pt>
          <cx:pt idx="3044">0.66027696755651744</cx:pt>
          <cx:pt idx="3045">1.1283912484857284</cx:pt>
          <cx:pt idx="3046">0.57260592824256118</cx:pt>
          <cx:pt idx="3047">0.66770425007117584</cx:pt>
          <cx:pt idx="3048">0.63673300668564126</cx:pt>
          <cx:pt idx="3049">0.70760924873536379</cx:pt>
          <cx:pt idx="3050">0.93676746059081772</cx:pt>
          <cx:pt idx="3051">0.7876563705659253</cx:pt>
          <cx:pt idx="3052">0.88857294308384938</cx:pt>
          <cx:pt idx="3053">0.6786994068003368</cx:pt>
          <cx:pt idx="3054">0.78184209895985235</cx:pt>
          <cx:pt idx="3055">0.67985569590616091</cx:pt>
          <cx:pt idx="3056">0.64801141432539033</cx:pt>
          <cx:pt idx="3057">0.63059766833404229</cx:pt>
          <cx:pt idx="3058">0.92503069556649442</cx:pt>
          <cx:pt idx="3059">1.0184361626424687</cx:pt>
          <cx:pt idx="3060">0.9909818571688791</cx:pt>
          <cx:pt idx="3061">0.86016688368926886</cx:pt>
          <cx:pt idx="3062">0.57603860970362253</cx:pt>
          <cx:pt idx="3063">0.75242742534370854</cx:pt>
          <cx:pt idx="3064">0.93996918250099992</cx:pt>
          <cx:pt idx="3065">0.47867669481792263</cx:pt>
          <cx:pt idx="3066">0.97180804982320623</cx:pt>
          <cx:pt idx="3067">0.80317395560347837</cx:pt>
          <cx:pt idx="3068">0.87118533055738834</cx:pt>
          <cx:pt idx="3069">1.059146019156457</cx:pt>
          <cx:pt idx="3070">0.6376678726095939</cx:pt>
          <cx:pt idx="3071">0.80642940714833733</cx:pt>
          <cx:pt idx="3072">0.75604809446151711</cx:pt>
          <cx:pt idx="3073">1.0940073004140229</cx:pt>
          <cx:pt idx="3074">0.84081655311589243</cx:pt>
          <cx:pt idx="3075">0.64278359723872658</cx:pt>
          <cx:pt idx="3076">0.68848205440184185</cx:pt>
          <cx:pt idx="3077">0.96489951496319615</cx:pt>
          <cx:pt idx="3078">0.80181306874276459</cx:pt>
          <cx:pt idx="3079">0.7985261631703644</cx:pt>
          <cx:pt idx="3080">0.78521201925296003</cx:pt>
          <cx:pt idx="3081">1.0816952017387726</cx:pt>
          <cx:pt idx="3082">0.67184658068312053</cx:pt>
          <cx:pt idx="3083">0.98111062855266551</cx:pt>
          <cx:pt idx="3084">0.42326855990360668</cx:pt>
          <cx:pt idx="3085">0.92792368417202742</cx:pt>
          <cx:pt idx="3086">0.94183108298019247</cx:pt>
          <cx:pt idx="3087">0.71882337186792522</cx:pt>
          <cx:pt idx="3088">1.0054089372774866</cx:pt>
          <cx:pt idx="3089">0.514928147407126</cx:pt>
          <cx:pt idx="3090">0.96235788759865526</cx:pt>
          <cx:pt idx="3091">0.94247598764421003</cx:pt>
          <cx:pt idx="3092">0.86708281408579979</cx:pt>
          <cx:pt idx="3093">0.55825379689847798</cx:pt>
          <cx:pt idx="3094">0.95913025527707696</cx:pt>
          <cx:pt idx="3095">0.8758549897526946</cx:pt>
          <cx:pt idx="3096">0.72711650154631413</cx:pt>
          <cx:pt idx="3097">0.64678785193987276</cx:pt>
          <cx:pt idx="3098">0.90628866095637262</cx:pt>
          <cx:pt idx="3099">1.0908458607395866</cx:pt>
          <cx:pt idx="3100">0.82217787873027959</cx:pt>
          <cx:pt idx="3101">0.90023659653917543</cx:pt>
          <cx:pt idx="3102">0.88621813079023248</cx:pt>
          <cx:pt idx="3103">0.6341509186670109</cx:pt>
          <cx:pt idx="3104">0.62282723906660975</cx:pt>
          <cx:pt idx="3105">0.84064081229350418</cx:pt>
          <cx:pt idx="3106">0.97758566717741946</cx:pt>
          <cx:pt idx="3107">0.52512790358257511</cx:pt>
          <cx:pt idx="3108">0.88645430866852903</cx:pt>
          <cx:pt idx="3109">0.71751812951939375</cx:pt>
          <cx:pt idx="3110">0.73495940555592054</cx:pt>
          <cx:pt idx="3111">0.96673741729966001</cx:pt>
          <cx:pt idx="3112">0.74398888193655266</cx:pt>
          <cx:pt idx="3113">0.87950055438059271</cx:pt>
          <cx:pt idx="3114">0.9724741937905117</cx:pt>
          <cx:pt idx="3115">0.95061922892327166</cx:pt>
          <cx:pt idx="3116">0.55156628909753047</cx:pt>
          <cx:pt idx="3117">0.81982730655923974</cx:pt>
          <cx:pt idx="3118">0.88849620829590215</cx:pt>
          <cx:pt idx="3119">0.59631340163813251</cx:pt>
          <cx:pt idx="3120">0.74176624796775059</cx:pt>
          <cx:pt idx="3121">0.43050393435540035</cx:pt>
          <cx:pt idx="3122">0.53841932602725018</cx:pt>
          <cx:pt idx="3123">0.73234008034996989</cx:pt>
          <cx:pt idx="3124">0.77677277200718842</cx:pt>
          <cx:pt idx="3125">0.79440239464610363</cx:pt>
          <cx:pt idx="3126">0.79448209061219932</cx:pt>
          <cx:pt idx="3127">0.93331220706464002</cx:pt>
          <cx:pt idx="3128">0.73994449584772237</cx:pt>
          <cx:pt idx="3129">0.79285203786284697</cx:pt>
          <cx:pt idx="3130">0.79191134940002861</cx:pt>
          <cx:pt idx="3131">0.77789047844407389</cx:pt>
          <cx:pt idx="3132">0.54014816844569868</cx:pt>
          <cx:pt idx="3133">0.81591368885180837</cx:pt>
          <cx:pt idx="3134">0.9151926288780301</cx:pt>
          <cx:pt idx="3135">0.95867226946302242</cx:pt>
          <cx:pt idx="3136">0.82974056144132713</cx:pt>
          <cx:pt idx="3137">0.85727573471551755</cx:pt>
          <cx:pt idx="3138">0.96597139036534863</cx:pt>
          <cx:pt idx="3139">0.83260614623176765</cx:pt>
          <cx:pt idx="3140">0.55749914660671507</cx:pt>
          <cx:pt idx="3141">0.59899227702809821</cx:pt>
          <cx:pt idx="3142">0.65818455649312657</cx:pt>
          <cx:pt idx="3143">0.66800273120090181</cx:pt>
          <cx:pt idx="3144">0.9440993809285475</cx:pt>
          <cx:pt idx="3145">0.83096741307243283</cx:pt>
          <cx:pt idx="3146">0.63348760038098462</cx:pt>
          <cx:pt idx="3147">0.6446655166087123</cx:pt>
          <cx:pt idx="3148">0.79792881477805422</cx:pt>
          <cx:pt idx="3149">0.85637169040611549</cx:pt>
          <cx:pt idx="3150">0.76607035698613379</cx:pt>
          <cx:pt idx="3151">0.7821440590586114</cx:pt>
          <cx:pt idx="3152">0.71307451254405751</cx:pt>
          <cx:pt idx="3153">0.71198764061999853</cx:pt>
          <cx:pt idx="3154">0.87593739805631787</cx:pt>
          <cx:pt idx="3155">0.82965919812376743</cx:pt>
          <cx:pt idx="3156">0.77977341003256784</cx:pt>
          <cx:pt idx="3157">0.72631095924233724</cx:pt>
          <cx:pt idx="3158">0.84867140656964302</cx:pt>
          <cx:pt idx="3159">0.51893999138318014</cx:pt>
          <cx:pt idx="3160">0.55199639604642159</cx:pt>
          <cx:pt idx="3161">0.57326658415264975</cx:pt>
          <cx:pt idx="3162">0.80317626917188778</cx:pt>
          <cx:pt idx="3163">0.83434258886075097</cx:pt>
          <cx:pt idx="3164">0.71003513846004374</cx:pt>
          <cx:pt idx="3165">0.9861644087410415</cx:pt>
          <cx:pt idx="3166">0.74098198123917125</cx:pt>
          <cx:pt idx="3167">0.5151979450320795</cx:pt>
          <cx:pt idx="3168">0.77242191508481395</cx:pt>
          <cx:pt idx="3169">0.77657404838054966</cx:pt>
          <cx:pt idx="3170">0.64154114074807223</cx:pt>
          <cx:pt idx="3171">0.6007831851480796</cx:pt>
          <cx:pt idx="3172">0.79247255435738995</cx:pt>
          <cx:pt idx="3173">0.83658393485324622</cx:pt>
          <cx:pt idx="3174">0.88981322679302954</cx:pt>
          <cx:pt idx="3175">0.73659486306034039</cx:pt>
          <cx:pt idx="3176">0.59367017600507965</cx:pt>
          <cx:pt idx="3177">0.9081635539731876</cx:pt>
          <cx:pt idx="3178">0.73718674610139145</cx:pt>
          <cx:pt idx="3179">0.54703611045005662</cx:pt>
          <cx:pt idx="3180">0.55203934745682559</cx:pt>
          <cx:pt idx="3181">0.59635103950261636</cx:pt>
          <cx:pt idx="3182">0.52724278752147613</cx:pt>
          <cx:pt idx="3183">0.90158933475773329</cx:pt>
          <cx:pt idx="3184">0.78237716787478107</cx:pt>
          <cx:pt idx="3185">0.8614997279999016</cx:pt>
          <cx:pt idx="3186">0.59061628238164143</cx:pt>
          <cx:pt idx="3187">0.63627393771482044</cx:pt>
          <cx:pt idx="3188">0.67997227490077494</cx:pt>
          <cx:pt idx="3189">0.84083412063258467</cx:pt>
          <cx:pt idx="3190">1.0168891163777318</cx:pt>
          <cx:pt idx="3191">0.7008476528287505</cx:pt>
          <cx:pt idx="3192">0.67122059046923488</cx:pt>
          <cx:pt idx="3193">0.88447267916455885</cx:pt>
          <cx:pt idx="3194">0.85641454817459783</cx:pt>
          <cx:pt idx="3195">0.50417241163670579</cx:pt>
          <cx:pt idx="3196">0.89839101305023361</cx:pt>
          <cx:pt idx="3197">0.69620986107329919</cx:pt>
          <cx:pt idx="3198">0.75088930817256516</cx:pt>
          <cx:pt idx="3199">0.98471700764241277</cx:pt>
          <cx:pt idx="3200">1.1021723911222185</cx:pt>
          <cx:pt idx="3201">0.85309930375635268</cx:pt>
          <cx:pt idx="3202">0.39700932654544713</cx:pt>
          <cx:pt idx="3203">0.86253851903438483</cx:pt>
          <cx:pt idx="3204">1.025630199700696</cx:pt>
          <cx:pt idx="3205">0.93546165959409111</cx:pt>
          <cx:pt idx="3206">0.85229192041366064</cx:pt>
          <cx:pt idx="3207">0.70062969005935927</cx:pt>
          <cx:pt idx="3208">0.58253365334668417</cx:pt>
          <cx:pt idx="3209">0.43165623540568471</cx:pt>
          <cx:pt idx="3210">0.64059202899818091</cx:pt>
          <cx:pt idx="3211">0.56066426971131755</cx:pt>
          <cx:pt idx="3212">0.6804537028388562</cx:pt>
          <cx:pt idx="3213">0.62595369344620266</cx:pt>
          <cx:pt idx="3214">0.66641418962417487</cx:pt>
          <cx:pt idx="3215">0.67022527129226506</cx:pt>
          <cx:pt idx="3216">0.62562159886132429</cx:pt>
          <cx:pt idx="3217">0.67356416520884355</cx:pt>
          <cx:pt idx="3218">0.59097346562916142</cx:pt>
          <cx:pt idx="3219">0.76104974197518771</cx:pt>
          <cx:pt idx="3220">0.74604744606569395</cx:pt>
          <cx:pt idx="3221">0.71554241661751339</cx:pt>
          <cx:pt idx="3222">0.93102971770223431</cx:pt>
          <cx:pt idx="3223">0.94962711462529481</cx:pt>
          <cx:pt idx="3224">0.52891315732962196</cx:pt>
          <cx:pt idx="3225">1.075760771356375</cx:pt>
          <cx:pt idx="3226">0.66904348406119407</cx:pt>
          <cx:pt idx="3227">0.8391377730852343</cx:pt>
          <cx:pt idx="3228">0.65733583379807414</cx:pt>
          <cx:pt idx="3229">0.93439494575409854</cx:pt>
          <cx:pt idx="3230">0.92813166933464442</cx:pt>
          <cx:pt idx="3231">0.53358030893016584</cx:pt>
          <cx:pt idx="3232">0.83556336370986672</cx:pt>
          <cx:pt idx="3233">0.69106681651785062</cx:pt>
          <cx:pt idx="3234">0.95035041531965569</cx:pt>
          <cx:pt idx="3235">0.76639043594851974</cx:pt>
          <cx:pt idx="3236">0.99859915967652291</cx:pt>
          <cx:pt idx="3237">0.69766824373076231</cx:pt>
          <cx:pt idx="3238">0.76754020397932821</cx:pt>
          <cx:pt idx="3239">0.70839125963153682</cx:pt>
          <cx:pt idx="3240">0.81011033967592938</cx:pt>
          <cx:pt idx="3241">0.773453242781724</cx:pt>
          <cx:pt idx="3242">1.4084375707543046</cx:pt>
          <cx:pt idx="3243">0.81680915991779302</cx:pt>
          <cx:pt idx="3244">0.76367053557242448</cx:pt>
          <cx:pt idx="3245">0.98689479269852198</cx:pt>
          <cx:pt idx="3246">1.1126007450085575</cx:pt>
          <cx:pt idx="3247">0.63429070826844403</cx:pt>
          <cx:pt idx="3248">0.60264744483669619</cx:pt>
          <cx:pt idx="3249">1.1188961315984309</cx:pt>
          <cx:pt idx="3250">1.0681854655469674</cx:pt>
          <cx:pt idx="3251">0.89355692889970872</cx:pt>
          <cx:pt idx="3252">0.68770639865498528</cx:pt>
          <cx:pt idx="3253">0.6473636347539341</cx:pt>
          <cx:pt idx="3254">1.0492016204089458</cx:pt>
          <cx:pt idx="3255">0.52762239838375491</cx:pt>
          <cx:pt idx="3256">0.64436628311572475</cx:pt>
          <cx:pt idx="3257">0.62410836951600157</cx:pt>
          <cx:pt idx="3258">0.88935817559840058</cx:pt>
          <cx:pt idx="3259">0.79421068381602844</cx:pt>
          <cx:pt idx="3260">1.0745023484015377</cx:pt>
          <cx:pt idx="3261">0.71822571898420651</cx:pt>
          <cx:pt idx="3262">0.74670782355656318</cx:pt>
          <cx:pt idx="3263">0.84080026726876689</cx:pt>
          <cx:pt idx="3264">0.4919095156426555</cx:pt>
          <cx:pt idx="3265">0.60034412160587902</cx:pt>
          <cx:pt idx="3266">0.72604135269730996</cx:pt>
          <cx:pt idx="3267">0.93077414049092089</cx:pt>
          <cx:pt idx="3268">0.69485438245131548</cx:pt>
          <cx:pt idx="3269">1.0157100658629414</cx:pt>
          <cx:pt idx="3270">0.76601649959905938</cx:pt>
          <cx:pt idx="3271">0.81574224484763869</cx:pt>
          <cx:pt idx="3272">0.6712838060343953</cx:pt>
          <cx:pt idx="3273">0.9763084039655836</cx:pt>
          <cx:pt idx="3274">0.82608270064910949</cx:pt>
          <cx:pt idx="3275">1.099306421117954</cx:pt>
          <cx:pt idx="3276">1.0119410769541182</cx:pt>
          <cx:pt idx="3277">0.67027394954308028</cx:pt>
          <cx:pt idx="3278">0.62444682993581668</cx:pt>
          <cx:pt idx="3279">0.86488880363757148</cx:pt>
          <cx:pt idx="3280">0.75304119595962216</cx:pt>
          <cx:pt idx="3281">1.0124948048526483</cx:pt>
          <cx:pt idx="3282">0.79135600453250599</cx:pt>
          <cx:pt idx="3283">0.95834318560354559</cx:pt>
          <cx:pt idx="3284">0.73675012552993047</cx:pt>
          <cx:pt idx="3285">0.56607982140326885</cx:pt>
          <cx:pt idx="3286">0.66959475673075186</cx:pt>
          <cx:pt idx="3287">0.68816676394896503</cx:pt>
          <cx:pt idx="3288">0.86546175580026374</cx:pt>
          <cx:pt idx="3289">0.80846030812396619</cx:pt>
          <cx:pt idx="3290">0.56713963811790524</cx:pt>
          <cx:pt idx="3291">0.79850897315485547</cx:pt>
          <cx:pt idx="3292">1.1115552579018759</cx:pt>
          <cx:pt idx="3293">0.59052813002000959</cx:pt>
          <cx:pt idx="3294">0.7836845395529688</cx:pt>
          <cx:pt idx="3295">0.75231681124753236</cx:pt>
          <cx:pt idx="3296">0.70304243420563262</cx:pt>
          <cx:pt idx="3297">0.51392079007236313</cx:pt>
          <cx:pt idx="3298">0.80909302209726874</cx:pt>
          <cx:pt idx="3299">0.99014036035932662</cx:pt>
          <cx:pt idx="3300">0.76795693285793876</cx:pt>
          <cx:pt idx="3301">0.95372680841705781</cx:pt>
          <cx:pt idx="3302">0.66471407434402441</cx:pt>
          <cx:pt idx="3303">0.70330398016057549</cx:pt>
          <cx:pt idx="3304">0.50382510456590612</cx:pt>
          <cx:pt idx="3305">0.89155787230516426</cx:pt>
          <cx:pt idx="3306">0.55320665667212598</cx:pt>
          <cx:pt idx="3307">0.68475904260754339</cx:pt>
          <cx:pt idx="3308">0.85045292738550649</cx:pt>
          <cx:pt idx="3309">0.97925140723610227</cx:pt>
          <cx:pt idx="3310">0.58538881568411383</cx:pt>
          <cx:pt idx="3311">0.70179667812832758</cx:pt>
          <cx:pt idx="3312">0.62827402447445913</cx:pt>
          <cx:pt idx="3313">0.93006235681495619</cx:pt>
          <cx:pt idx="3314">0.61612259652974599</cx:pt>
          <cx:pt idx="3315">0.55463836297592273</cx:pt>
          <cx:pt idx="3316">0.6083140068791919</cx:pt>
          <cx:pt idx="3317">0.61247651064502107</cx:pt>
          <cx:pt idx="3318">0.70039794013657042</cx:pt>
          <cx:pt idx="3319">1.0059879012498962</cx:pt>
          <cx:pt idx="3320">0.83308418106766235</cx:pt>
          <cx:pt idx="3321">0.4341412281488552</cx:pt>
          <cx:pt idx="3322">0.53042171883452061</cx:pt>
          <cx:pt idx="3323">0.75338975463649072</cx:pt>
          <cx:pt idx="3324">1.0672534361457371</cx:pt>
          <cx:pt idx="3325">0.73080177460356788</cx:pt>
          <cx:pt idx="3326">0.96241257277696002</cx:pt>
          <cx:pt idx="3327">0.93840386509020757</cx:pt>
          <cx:pt idx="3328">0.61641291598327563</cx:pt>
          <cx:pt idx="3329">0.90335522391800771</cx:pt>
          <cx:pt idx="3330">0.74803166654767117</cx:pt>
          <cx:pt idx="3331">0.54287051011322673</cx:pt>
          <cx:pt idx="3332">0.50705749568507441</cx:pt>
          <cx:pt idx="3333">0.74735101665540304</cx:pt>
          <cx:pt idx="3334">0.64674903570248721</cx:pt>
          <cx:pt idx="3335">1.0086769817744878</cx:pt>
          <cx:pt idx="3336">0.88927877164683766</cx:pt>
          <cx:pt idx="3337">0.6687582070298026</cx:pt>
          <cx:pt idx="3338">0.60812059489531389</cx:pt>
          <cx:pt idx="3339">0.76321951952044464</cx:pt>
          <cx:pt idx="3340">1.0166662968408153</cx:pt>
          <cx:pt idx="3341">0.74374031232911708</cx:pt>
          <cx:pt idx="3342">1.3753062006919243</cx:pt>
          <cx:pt idx="3343">1.0347075187544272</cx:pt>
          <cx:pt idx="3344">1.0772727876334267</cx:pt>
          <cx:pt idx="3345">0.87913135901481565</cx:pt>
          <cx:pt idx="3346">0.75854195525641455</cx:pt>
          <cx:pt idx="3347">0.68135016944101767</cx:pt>
          <cx:pt idx="3348">1.0238616355054293</cx:pt>
          <cx:pt idx="3349">0.81533752884855604</cx:pt>
          <cx:pt idx="3350">0.78055268394896427</cx:pt>
          <cx:pt idx="3351">0.81814191058086283</cx:pt>
          <cx:pt idx="3352">0.94307005106501596</cx:pt>
          <cx:pt idx="3353">0.85696358446439702</cx:pt>
          <cx:pt idx="3354">0.56862103496401295</cx:pt>
          <cx:pt idx="3355">0.84059400553028718</cx:pt>
          <cx:pt idx="3356">0.69278687545584361</cx:pt>
          <cx:pt idx="3357">1.0305379242977939</cx:pt>
          <cx:pt idx="3358">0.69113203190960193</cx:pt>
          <cx:pt idx="3359">0.90665543746611599</cx:pt>
          <cx:pt idx="3360">0.74520052431844963</cx:pt>
          <cx:pt idx="3361">0.67691825292343022</cx:pt>
          <cx:pt idx="3362">0.71863426078692771</cx:pt>
          <cx:pt idx="3363">0.67510807350742952</cx:pt>
          <cx:pt idx="3364">0.78194187964161976</cx:pt>
          <cx:pt idx="3365">0.66003026858320824</cx:pt>
          <cx:pt idx="3366">0.81518997852024111</cx:pt>
          <cx:pt idx="3367">0.68013011003915314</cx:pt>
          <cx:pt idx="3368">0.62033385170994426</cx:pt>
          <cx:pt idx="3369">0.38513377400822757</cx:pt>
          <cx:pt idx="3370">1.1161222805760327</cx:pt>
          <cx:pt idx="3371">1.0721236006781141</cx:pt>
          <cx:pt idx="3372">0.4751389835811099</cx:pt>
          <cx:pt idx="3373">0.64474195571460868</cx:pt>
          <cx:pt idx="3374">0.56399313818496855</cx:pt>
          <cx:pt idx="3375">0.89177818030230827</cx:pt>
          <cx:pt idx="3376">0.84648974398551724</cx:pt>
          <cx:pt idx="3377">0.901201266186473</cx:pt>
          <cx:pt idx="3378">0.73394355630448327</cx:pt>
          <cx:pt idx="3379">0.88415784023754918</cx:pt>
          <cx:pt idx="3380">1.2515708541796737</cx:pt>
          <cx:pt idx="3381">0.65720644323070398</cx:pt>
          <cx:pt idx="3382">0.94887331052402002</cx:pt>
          <cx:pt idx="3383">0.4645935983889059</cx:pt>
          <cx:pt idx="3384">0.91506892489104141</cx:pt>
          <cx:pt idx="3385">0.63422971369697723</cx:pt>
          <cx:pt idx="3386">0.54191002716009018</cx:pt>
          <cx:pt idx="3387">0.87627016146711223</cx:pt>
          <cx:pt idx="3388">0.88946398132056981</cx:pt>
          <cx:pt idx="3389">0.74177721954701736</cx:pt>
          <cx:pt idx="3390">0.70046922551001778</cx:pt>
          <cx:pt idx="3391">0.79380361529432608</cx:pt>
          <cx:pt idx="3392">0.54095702751562336</cx:pt>
          <cx:pt idx="3393">0.74094760552832639</cx:pt>
          <cx:pt idx="3394">0.67619520657038779</cx:pt>
          <cx:pt idx="3395">0.7274595987440714</cx:pt>
          <cx:pt idx="3396">0.91344517402527858</cx:pt>
          <cx:pt idx="3397">0.36140073063578892</cx:pt>
          <cx:pt idx="3398">0.78620898124419847</cx:pt>
          <cx:pt idx="3399">0.61416091712870891</cx:pt>
          <cx:pt idx="3400">0.88868488294034165</cx:pt>
          <cx:pt idx="3401">0.91027631366580486</cx:pt>
          <cx:pt idx="3402">0.5547265638661657</cx:pt>
          <cx:pt idx="3403">0.54949895398068038</cx:pt>
          <cx:pt idx="3404">0.74524845030315701</cx:pt>
          <cx:pt idx="3405">0.69915930448950292</cx:pt>
          <cx:pt idx="3406">0.59831129455285326</cx:pt>
          <cx:pt idx="3407">0.6598123996366656</cx:pt>
          <cx:pt idx="3408">0.97659042539317042</cx:pt>
          <cx:pt idx="3409">0.84415099800156757</cx:pt>
          <cx:pt idx="3410">0.8574437441158258</cx:pt>
          <cx:pt idx="3411">0.52224000172918594</cx:pt>
          <cx:pt idx="3412">0.61467745666744245</cx:pt>
          <cx:pt idx="3413">0.97580508827266577</cx:pt>
          <cx:pt idx="3414">0.67156629311180116</cx:pt>
          <cx:pt idx="3415">0.79346015885569154</cx:pt>
          <cx:pt idx="3416">1.0026402612426579</cx:pt>
          <cx:pt idx="3417">0.86846500544453065</cx:pt>
          <cx:pt idx="3418">0.46335216677946389</cx:pt>
          <cx:pt idx="3419">0.73692705362146427</cx:pt>
          <cx:pt idx="3420">0.85147690474674376</cx:pt>
          <cx:pt idx="3421">0.75349020071418171</cx:pt>
          <cx:pt idx="3422">0.76150362099191793</cx:pt>
          <cx:pt idx="3423">0.7124869037475029</cx:pt>
          <cx:pt idx="3424">0.8701836831603722</cx:pt>
          <cx:pt idx="3425">0.82089030875535496</cx:pt>
          <cx:pt idx="3426">0.66217536891801743</cx:pt>
          <cx:pt idx="3427">0.5836970779032199</cx:pt>
          <cx:pt idx="3428">0.74782800509876435</cx:pt>
          <cx:pt idx="3429">1.0037227662530077</cx:pt>
          <cx:pt idx="3430">0.85679549366501095</cx:pt>
          <cx:pt idx="3431">0.66613801388051141</cx:pt>
          <cx:pt idx="3432">0.92355874689138784</cx:pt>
          <cx:pt idx="3433">0.86258764717810466</cx:pt>
          <cx:pt idx="3434">0.67477174078211877</cx:pt>
          <cx:pt idx="3435">0.72617929164294148</cx:pt>
          <cx:pt idx="3436">0.59374457001910386</cx:pt>
          <cx:pt idx="3437">0.6290732216753262</cx:pt>
          <cx:pt idx="3438">0.79720654268919922</cx:pt>
          <cx:pt idx="3439">0.81367231262486661</cx:pt>
          <cx:pt idx="3440">0.59687294761005194</cx:pt>
          <cx:pt idx="3441">0.52084041564787631</cx:pt>
          <cx:pt idx="3442">0.83884560078647541</cx:pt>
          <cx:pt idx="3443">0.53516854393582447</cx:pt>
          <cx:pt idx="3444">0.91949514130298204</cx:pt>
          <cx:pt idx="3445">0.80735277434358732</cx:pt>
          <cx:pt idx="3446">0.62590754232849788</cx:pt>
          <cx:pt idx="3447">0.56459983633636723</cx:pt>
          <cx:pt idx="3448">1.09903861435468</cx:pt>
          <cx:pt idx="3449">0.57651238734509347</cx:pt>
          <cx:pt idx="3450">1.1976033798429655</cx:pt>
          <cx:pt idx="3451">0.46034871051202625</cx:pt>
          <cx:pt idx="3452">0.89469097398771968</cx:pt>
          <cx:pt idx="3453">0.63385476394872697</cx:pt>
          <cx:pt idx="3454">0.77033974844098618</cx:pt>
          <cx:pt idx="3455">0.42010817450962112</cx:pt>
          <cx:pt idx="3456">0.68246274765646764</cx:pt>
          <cx:pt idx="3457">0.83780578698809882</cx:pt>
          <cx:pt idx="3458">0.64836294978783815</cx:pt>
          <cx:pt idx="3459">0.70155603646425724</cx:pt>
          <cx:pt idx="3460">0.84947338001658967</cx:pt>
          <cx:pt idx="3461">0.82239013077240319</cx:pt>
          <cx:pt idx="3462">0.72776319255544974</cx:pt>
          <cx:pt idx="3463">0.80010403827427978</cx:pt>
          <cx:pt idx="3464">0.5225164466436153</cx:pt>
          <cx:pt idx="3465">1.4381596023326733</cx:pt>
          <cx:pt idx="3466">1.1757377681600616</cx:pt>
          <cx:pt idx="3467">0.82666370544053003</cx:pt>
          <cx:pt idx="3468">0.81490073927105022</cx:pt>
          <cx:pt idx="3469">0.80312240750824293</cx:pt>
          <cx:pt idx="3470">0.59992041267303009</cx:pt>
          <cx:pt idx="3471">0.55619832618727394</cx:pt>
          <cx:pt idx="3472">0.70705141344914324</cx:pt>
          <cx:pt idx="3473">0.62157907935311307</cx:pt>
          <cx:pt idx="3474">0.50094456254328257</cx:pt>
          <cx:pt idx="3475">0.96691757754714436</cx:pt>
          <cx:pt idx="3476">0.99843701417153241</cx:pt>
          <cx:pt idx="3477">0.7289789770010765</cx:pt>
          <cx:pt idx="3478">0.66159151932044691</cx:pt>
          <cx:pt idx="3479">0.59292596815903775</cx:pt>
          <cx:pt idx="3480">0.48174317955682239</cx:pt>
          <cx:pt idx="3481">0.69230067286623032</cx:pt>
          <cx:pt idx="3482">0.87391093195157643</cx:pt>
          <cx:pt idx="3483">0.77690300281462754</cx:pt>
          <cx:pt idx="3484">0.70906774852508514</cx:pt>
          <cx:pt idx="3485">0.54085706391357558</cx:pt>
          <cx:pt idx="3486">0.8838163931987254</cx:pt>
          <cx:pt idx="3487">0.63052693886351485</cx:pt>
          <cx:pt idx="3488">0.54009900937166655</cx:pt>
          <cx:pt idx="3489">0.82041025267851087</cx:pt>
          <cx:pt idx="3490">0.99916690740222946</cx:pt>
          <cx:pt idx="3491">0.62784071722357992</cx:pt>
          <cx:pt idx="3492">0.65703197325575025</cx:pt>
          <cx:pt idx="3493">0.80351896354136831</cx:pt>
          <cx:pt idx="3494">1.3815453404631568</cx:pt>
          <cx:pt idx="3495">0.67421490774688153</cx:pt>
          <cx:pt idx="3496">0.64475605170013062</cx:pt>
          <cx:pt idx="3497">0.86470419946653443</cx:pt>
          <cx:pt idx="3498">1.0485064784890195</cx:pt>
          <cx:pt idx="3499">0.70110552436339779</cx:pt>
          <cx:pt idx="3500">0.9231660356583743</cx:pt>
          <cx:pt idx="3501">0.85563256265862297</cx:pt>
          <cx:pt idx="3502">0.71681509292332102</cx:pt>
          <cx:pt idx="3503">0.68815917833318374</cx:pt>
          <cx:pt idx="3504">0.85356105408534666</cx:pt>
          <cx:pt idx="3505">0.96413143220050013</cx:pt>
          <cx:pt idx="3506">0.58216983385873489</cx:pt>
          <cx:pt idx="3507">0.75821320552043492</cx:pt>
          <cx:pt idx="3508">0.81265056279688996</cx:pt>
          <cx:pt idx="3509">1.3095396317749388</cx:pt>
          <cx:pt idx="3510">1.1066801842899947</cx:pt>
          <cx:pt idx="3511">1.093827186039497</cx:pt>
          <cx:pt idx="3512">0.90368044227254485</cx:pt>
          <cx:pt idx="3513">0.76750183530992655</cx:pt>
          <cx:pt idx="3514">0.79083813643639533</cx:pt>
          <cx:pt idx="3515">0.70703826201125575</cx:pt>
          <cx:pt idx="3516">0.97009685786261668</cx:pt>
          <cx:pt idx="3517">0.90012524126165416</cx:pt>
          <cx:pt idx="3518">0.50991649754428647</cx:pt>
          <cx:pt idx="3519">0.78604125380280965</cx:pt>
          <cx:pt idx="3520">0.80673197445863676</cx:pt>
          <cx:pt idx="3521">0.71747689127083136</cx:pt>
          <cx:pt idx="3522">0.63726542932692931</cx:pt>
          <cx:pt idx="3523">0.69478722761419764</cx:pt>
          <cx:pt idx="3524">0.89413418223638841</cx:pt>
          <cx:pt idx="3525">0.70501564006158679</cx:pt>
          <cx:pt idx="3526">0.58823655745414916</cx:pt>
          <cx:pt idx="3527">0.83788694226846172</cx:pt>
          <cx:pt idx="3528">0.4773100367949179</cx:pt>
          <cx:pt idx="3529">0.77545875808853304</cx:pt>
          <cx:pt idx="3530">1.0090194158536048</cx:pt>
          <cx:pt idx="3531">0.67526658657680239</cx:pt>
          <cx:pt idx="3532">0.63549198331603418</cx:pt>
          <cx:pt idx="3533">0.6963685219009752</cx:pt>
          <cx:pt idx="3534">1.1858483256288737</cx:pt>
          <cx:pt idx="3535">0.70909936627879366</cx:pt>
          <cx:pt idx="3536">0.41216861752773337</cx:pt>
          <cx:pt idx="3537">0.77796202539426207</cx:pt>
          <cx:pt idx="3538">0.75084549908755094</cx:pt>
          <cx:pt idx="3539">0.8231368130688046</cx:pt>
          <cx:pt idx="3540">0.60350081354507301</cx:pt>
          <cx:pt idx="3541">0.52696378614547679</cx:pt>
          <cx:pt idx="3542">0.87173625955024858</cx:pt>
          <cx:pt idx="3543">0.63614393504512967</cx:pt>
          <cx:pt idx="3544">0.52890455857840035</cx:pt>
          <cx:pt idx="3545">0.7528547489350268</cx:pt>
          <cx:pt idx="3546">0.8445352091269438</cx:pt>
          <cx:pt idx="3547">0.62159118060842367</cx:pt>
          <cx:pt idx="3548">0.60992008873350234</cx:pt>
          <cx:pt idx="3549">0.71026232473210471</cx:pt>
          <cx:pt idx="3550">0.83690371534207997</cx:pt>
          <cx:pt idx="3551">0.55238397824349972</cx:pt>
          <cx:pt idx="3552">0.91467871843449122</cx:pt>
          <cx:pt idx="3553">0.72401320979629713</cx:pt>
          <cx:pt idx="3554">0.75975839507132681</cx:pt>
          <cx:pt idx="3555">0.76416131615332916</cx:pt>
          <cx:pt idx="3556">0.57164202097198302</cx:pt>
          <cx:pt idx="3557">0.80631530644015004</cx:pt>
          <cx:pt idx="3558">0.87614391509532663</cx:pt>
          <cx:pt idx="3559">0.59556848234982562</cx:pt>
          <cx:pt idx="3560">0.53069119291702971</cx:pt>
          <cx:pt idx="3561">0.79601689690818156</cx:pt>
          <cx:pt idx="3562">0.72205136083997312</cx:pt>
          <cx:pt idx="3563">0.60580408294894372</cx:pt>
          <cx:pt idx="3564">0.60277938476303417</cx:pt>
          <cx:pt idx="3565">0.99249033560650335</cx:pt>
          <cx:pt idx="3566">0.68249820237710168</cx:pt>
          <cx:pt idx="3567">0.79247926572924021</cx:pt>
          <cx:pt idx="3568">0.78011518829057158</cx:pt>
          <cx:pt idx="3569">0.65504402624229208</cx:pt>
          <cx:pt idx="3570">0.90874165376976279</cx:pt>
          <cx:pt idx="3571">0.63649636094406481</cx:pt>
          <cx:pt idx="3572">0.82245834190419687</cx:pt>
          <cx:pt idx="3573">0.62000241433327619</cx:pt>
          <cx:pt idx="3574">0.59805562974949178</cx:pt>
          <cx:pt idx="3575">1.0419841071992446</cx:pt>
          <cx:pt idx="3576">1.2214294922078586</cx:pt>
          <cx:pt idx="3577">0.89207913134800609</cx:pt>
          <cx:pt idx="3578">0.55147220341782932</cx:pt>
          <cx:pt idx="3579">0.94802588690467848</cx:pt>
          <cx:pt idx="3580">0.56893862181677557</cx:pt>
          <cx:pt idx="3581">0.59475397979960465</cx:pt>
          <cx:pt idx="3582">0.82376874826931001</cx:pt>
          <cx:pt idx="3583">0.7282294150039591</cx:pt>
          <cx:pt idx="3584">0.71570240142205488</cx:pt>
          <cx:pt idx="3585">0.75118925591466523</cx:pt>
          <cx:pt idx="3586">0.86297632535296198</cx:pt>
          <cx:pt idx="3587">0.88901672304807833</cx:pt>
          <cx:pt idx="3588">0.61255642822438316</cx:pt>
          <cx:pt idx="3589">0.93565033926549968</cx:pt>
          <cx:pt idx="3590">0.53574242680390327</cx:pt>
          <cx:pt idx="3591">0.60213689770062662</cx:pt>
          <cx:pt idx="3592">1.6821356566183907</cx:pt>
          <cx:pt idx="3593">0.87289522003589903</cx:pt>
          <cx:pt idx="3594">0.70230732935026696</cx:pt>
          <cx:pt idx="3595">1.0343522036307373</cx:pt>
          <cx:pt idx="3596">0.74290871263491787</cx:pt>
          <cx:pt idx="3597">0.94110484296035379</cx:pt>
          <cx:pt idx="3598">0.6208189201084966</cx:pt>
          <cx:pt idx="3599">0.93603293534117882</cx:pt>
          <cx:pt idx="3600">0.4852571333277747</cx:pt>
          <cx:pt idx="3601">0.71201193572606447</cx:pt>
          <cx:pt idx="3602">0.72280743991299379</cx:pt>
          <cx:pt idx="3603">0.94891164410763196</cx:pt>
          <cx:pt idx="3604">0.54711720917667961</cx:pt>
          <cx:pt idx="3605">0.56969650472282862</cx:pt>
          <cx:pt idx="3606">1.0423315603541812</cx:pt>
          <cx:pt idx="3607">0.30773816988674507</cx:pt>
          <cx:pt idx="3608">0.75358279157432562</cx:pt>
          <cx:pt idx="3609">0.58998346878446761</cx:pt>
          <cx:pt idx="3610">0.5955250752886343</cx:pt>
          <cx:pt idx="3611">0.85635994212059618</cx:pt>
          <cx:pt idx="3612">0.86939193241812929</cx:pt>
          <cx:pt idx="3613">0.90022297810417373</cx:pt>
          <cx:pt idx="3614">0.65764956985660916</cx:pt>
          <cx:pt idx="3615">0.73405133596707917</cx:pt>
          <cx:pt idx="3616">0.92883177621709823</cx:pt>
          <cx:pt idx="3617">0.93241663330936786</cx:pt>
          <cx:pt idx="3618">0.71321183102455032</cx:pt>
          <cx:pt idx="3619">1.0034378847305303</cx:pt>
          <cx:pt idx="3620">1.2978611774500761</cx:pt>
          <cx:pt idx="3621">0.88764681394880207</cx:pt>
          <cx:pt idx="3622">0.68487269502070958</cx:pt>
          <cx:pt idx="3623">1.2128746820130947</cx:pt>
          <cx:pt idx="3624">0.81719405192980199</cx:pt>
          <cx:pt idx="3625">0.97190364658767447</cx:pt>
          <cx:pt idx="3626">0.66754736989947894</cx:pt>
          <cx:pt idx="3627">0.69208286065609992</cx:pt>
          <cx:pt idx="3628">0.64678799595404135</cx:pt>
          <cx:pt idx="3629">0.87382068549708458</cx:pt>
          <cx:pt idx="3630">0.87425958928361125</cx:pt>
          <cx:pt idx="3631">0.86376505362637479</cx:pt>
          <cx:pt idx="3632">0.71203777050686246</cx:pt>
          <cx:pt idx="3633">0.89290680702334202</cx:pt>
          <cx:pt idx="3634">0.64893985184064806</cx:pt>
          <cx:pt idx="3635">0.68925286642632511</cx:pt>
          <cx:pt idx="3636">0.9587763483254903</cx:pt>
          <cx:pt idx="3637">0.8631195145784426</cx:pt>
          <cx:pt idx="3638">0.84817810882705902</cx:pt>
          <cx:pt idx="3639">0.90286285758796947</cx:pt>
          <cx:pt idx="3640">0.91987748276410763</cx:pt>
          <cx:pt idx="3641">0.79295370880092464</cx:pt>
          <cx:pt idx="3642">1.0923359986931975</cx:pt>
          <cx:pt idx="3643">0.84381542151187139</cx:pt>
          <cx:pt idx="3644">0.84680682865797274</cx:pt>
          <cx:pt idx="3645">0.63077780148840301</cx:pt>
          <cx:pt idx="3646">0.5765609874797416</cx:pt>
          <cx:pt idx="3647">0.99764182878990182</cx:pt>
          <cx:pt idx="3648">0.61601607682800763</cx:pt>
          <cx:pt idx="3649">0.69404358143966316</cx:pt>
          <cx:pt idx="3650">0.96338002116873067</cx:pt>
          <cx:pt idx="3651">0.53682649745278899</cx:pt>
          <cx:pt idx="3652">0.60400622213353516</cx:pt>
          <cx:pt idx="3653">1.1625053514327766</cx:pt>
          <cx:pt idx="3654">0.82546806900179348</cx:pt>
          <cx:pt idx="3655">0.59363397514631622</cx:pt>
          <cx:pt idx="3656">0.82553475990940184</cx:pt>
          <cx:pt idx="3657">0.56506525214915881</cx:pt>
          <cx:pt idx="3658">0.80649004331872021</cx:pt>
          <cx:pt idx="3659">1.0243486020135593</cx:pt>
          <cx:pt idx="3660">0.4625716809493759</cx:pt>
          <cx:pt idx="3661">0.87290216043484314</cx:pt>
          <cx:pt idx="3662">0.81450657826264161</cx:pt>
          <cx:pt idx="3663">0.80192932681268092</cx:pt>
          <cx:pt idx="3664">0.88656315198388835</cx:pt>
          <cx:pt idx="3665">0.90393957222233656</cx:pt>
          <cx:pt idx="3666">0.62743534237329723</cx:pt>
          <cx:pt idx="3667">0.63050436658601061</cx:pt>
          <cx:pt idx="3668">0.71285751611813331</cx:pt>
          <cx:pt idx="3669">0.46105555998823605</cx:pt>
          <cx:pt idx="3670">0.78349051055846997</cx:pt>
          <cx:pt idx="3671">0.77188117796426381</cx:pt>
          <cx:pt idx="3672">0.72315924801815967</cx:pt>
          <cx:pt idx="3673">0.63149351429352674</cx:pt>
          <cx:pt idx="3674">0.71828335466912197</cx:pt>
          <cx:pt idx="3675">0.97083521902616599</cx:pt>
          <cx:pt idx="3676">0.92029361905592966</cx:pt>
          <cx:pt idx="3677">0.60833270776848403</cx:pt>
          <cx:pt idx="3678">0.93785312273506094</cx:pt>
          <cx:pt idx="3679">0.88631290735517565</cx:pt>
          <cx:pt idx="3680">1.0337281313698699</cx:pt>
          <cx:pt idx="3681">0.73207746285381659</cx:pt>
          <cx:pt idx="3682">0.93672923991997625</cx:pt>
          <cx:pt idx="3683">0.801020021816787</cx:pt>
          <cx:pt idx="3684">0.74282276460018826</cx:pt>
          <cx:pt idx="3685">0.57904307506159558</cx:pt>
          <cx:pt idx="3686">1.1456601837929383</cx:pt>
          <cx:pt idx="3687">0.74480795637476116</cx:pt>
          <cx:pt idx="3688">0.77412383778919835</cx:pt>
          <cx:pt idx="3689">1.0926679376755422</cx:pt>
          <cx:pt idx="3690">0.4529569043458293</cx:pt>
          <cx:pt idx="3691">0.97351664247795089</cx:pt>
          <cx:pt idx="3692">0.73144948078677952</cx:pt>
          <cx:pt idx="3693">0.82433629087110372</cx:pt>
          <cx:pt idx="3694">0.82414076686257343</cx:pt>
          <cx:pt idx="3695">1.026747262051249</cx:pt>
          <cx:pt idx="3696">0.72599501101633879</cx:pt>
          <cx:pt idx="3697">0.5475818675516777</cx:pt>
          <cx:pt idx="3698">0.77010443052908051</cx:pt>
          <cx:pt idx="3699">0.71470220365389825</cx:pt>
          <cx:pt idx="3700">0.509144250748509</cx:pt>
          <cx:pt idx="3701">1.0249905970330269</cx:pt>
          <cx:pt idx="3702">0.92637411070661579</cx:pt>
          <cx:pt idx="3703">0.58476144310413425</cx:pt>
          <cx:pt idx="3704">0.9152998440515705</cx:pt>
          <cx:pt idx="3705">0.80865304298750662</cx:pt>
          <cx:pt idx="3706">0.58693916070040852</cx:pt>
          <cx:pt idx="3707">0.73070871574990925</cx:pt>
          <cx:pt idx="3708">0.91619685112523397</cx:pt>
          <cx:pt idx="3709">0.78458936996330964</cx:pt>
          <cx:pt idx="3710">0.58684532691081404</cx:pt>
          <cx:pt idx="3711">0.86035965906040057</cx:pt>
          <cx:pt idx="3712">0.39977292650531354</cx:pt>
          <cx:pt idx="3713">0.56266980463765315</cx:pt>
          <cx:pt idx="3714">0.67789362721758573</cx:pt>
          <cx:pt idx="3715">0.76747992763479855</cx:pt>
          <cx:pt idx="3716">0.78331312778107431</cx:pt>
          <cx:pt idx="3717">0.70377800492949627</cx:pt>
          <cx:pt idx="3718">0.68435139716992655</cx:pt>
          <cx:pt idx="3719">0.53933954948079588</cx:pt>
          <cx:pt idx="3720">0.71658680619612136</cx:pt>
          <cx:pt idx="3721">0.61660869398481488</cx:pt>
          <cx:pt idx="3722">0.698603172777578</cx:pt>
          <cx:pt idx="3723">0.65304370954652702</cx:pt>
          <cx:pt idx="3724">0.76715198094263448</cx:pt>
          <cx:pt idx="3725">0.81758079295896513</cx:pt>
          <cx:pt idx="3726">0.94354844896024836</cx:pt>
          <cx:pt idx="3727">0.8322356741554694</cx:pt>
          <cx:pt idx="3728">0.76174599331540693</cx:pt>
          <cx:pt idx="3729">0.72458009190980344</cx:pt>
          <cx:pt idx="3730">0.93215497497781497</cx:pt>
          <cx:pt idx="3731">0.60484905150288126</cx:pt>
          <cx:pt idx="3732">0.8686380110883819</cx:pt>
          <cx:pt idx="3733">0.65203532874846104</cx:pt>
          <cx:pt idx="3734">0.91911702601545853</cx:pt>
          <cx:pt idx="3735">0.50424994592757688</cx:pt>
          <cx:pt idx="3736">0.89029811299310935</cx:pt>
          <cx:pt idx="3737">0.62821389882056256</cx:pt>
          <cx:pt idx="3738">0.8807683544093774</cx:pt>
          <cx:pt idx="3739">0.58560826734534199</cx:pt>
          <cx:pt idx="3740">0.97750116336895998</cx:pt>
          <cx:pt idx="3741">0.59404535653561108</cx:pt>
          <cx:pt idx="3742">0.83809768379420724</cx:pt>
          <cx:pt idx="3743">0.65181960871171962</cx:pt>
          <cx:pt idx="3744">0.56520345803876626</cx:pt>
          <cx:pt idx="3745">0.79560388081278666</cx:pt>
          <cx:pt idx="3746">0.86530389820300524</cx:pt>
          <cx:pt idx="3747">0.65970071481276327</cx:pt>
          <cx:pt idx="3748">1.1604600513158856</cx:pt>
          <cx:pt idx="3749">0.54598390027190324</cx:pt>
          <cx:pt idx="3750">0.92977960051464237</cx:pt>
          <cx:pt idx="3751">1.0887169968693546</cx:pt>
          <cx:pt idx="3752">1.1716585852621084</cx:pt>
          <cx:pt idx="3753">0.76897956442368953</cx:pt>
          <cx:pt idx="3754">0.46971526031401095</cx:pt>
          <cx:pt idx="3755">0.74428354854598444</cx:pt>
          <cx:pt idx="3756">0.67466684444888037</cx:pt>
          <cx:pt idx="3757">0.5809509183214594</cx:pt>
          <cx:pt idx="3758">1.0136871553350586</cx:pt>
          <cx:pt idx="3759">0.78523559229172624</cx:pt>
          <cx:pt idx="3760">1.1296259032594551</cx:pt>
          <cx:pt idx="3761">1.0806255519797072</cx:pt>
          <cx:pt idx="3762">0.74858714582697916</cx:pt>
          <cx:pt idx="3763">0.89603391674911492</cx:pt>
          <cx:pt idx="3764">0.70183631463922103</cx:pt>
          <cx:pt idx="3765">0.74869986317632142</cx:pt>
          <cx:pt idx="3766">0.58386640026284498</cx:pt>
          <cx:pt idx="3767">0.7599262193049785</cx:pt>
          <cx:pt idx="3768">0.60105926853757052</cx:pt>
          <cx:pt idx="3769">0.99901415961095552</cx:pt>
          <cx:pt idx="3770">1.0731519974787154</cx:pt>
          <cx:pt idx="3771">0.98459889897408592</cx:pt>
          <cx:pt idx="3772">1.2991308848228991</cx:pt>
          <cx:pt idx="3773">1.0409835668952605</cx:pt>
          <cx:pt idx="3774">0.78475486747465495</cx:pt>
          <cx:pt idx="3775">0.68214619877504046</cx:pt>
          <cx:pt idx="3776">0.65651599299280028</cx:pt>
          <cx:pt idx="3777">0.7349406410364947</cx:pt>
          <cx:pt idx="3778">0.8951905311388153</cx:pt>
          <cx:pt idx="3779">1.3482771393175585</cx:pt>
          <cx:pt idx="3780">0.5290043090015073</cx:pt>
          <cx:pt idx="3781">1.0518614150066841</cx:pt>
          <cx:pt idx="3782">0.85992456755936075</cx:pt>
          <cx:pt idx="3783">0.64811812413366177</cx:pt>
          <cx:pt idx="3784">1.135755180171089</cx:pt>
          <cx:pt idx="3785">0.76143015242685363</cx:pt>
          <cx:pt idx="3786">0.69739003090525753</cx:pt>
          <cx:pt idx="3787">0.7723547707250954</cx:pt>
          <cx:pt idx="3788">0.78427341585063148</cx:pt>
          <cx:pt idx="3789">0.69099101666324558</cx:pt>
          <cx:pt idx="3790">0.77707747806920457</cx:pt>
          <cx:pt idx="3791">0.88894471927885177</cx:pt>
          <cx:pt idx="3792">0.79674714969033122</cx:pt>
          <cx:pt idx="3793">1.0649656864649881</cx:pt>
          <cx:pt idx="3794">0.68287028428650365</cx:pt>
          <cx:pt idx="3795">0.67750066281103372</cx:pt>
          <cx:pt idx="3796">0.88340317141348901</cx:pt>
          <cx:pt idx="3797">0.79116633740881737</cx:pt>
          <cx:pt idx="3798">0.69364009441674679</cx:pt>
          <cx:pt idx="3799">0.67738408559037744</cx:pt>
          <cx:pt idx="3800">0.69229679295059054</cx:pt>
          <cx:pt idx="3801">0.80835897842757798</cx:pt>
          <cx:pt idx="3802">0.79024255823873146</cx:pt>
          <cx:pt idx="3803">0.68811513490517706</cx:pt>
          <cx:pt idx="3804">0.74131807464634281</cx:pt>
          <cx:pt idx="3805">0.7027755357912393</cx:pt>
          <cx:pt idx="3806">0.92489764956405474</cx:pt>
          <cx:pt idx="3807">0.5929630366530485</cx:pt>
          <cx:pt idx="3808">0.61815195661398681</cx:pt>
          <cx:pt idx="3809">0.4608810783179017</cx:pt>
          <cx:pt idx="3810">0.71528814170578148</cx:pt>
          <cx:pt idx="3811">0.65552373928731755</cx:pt>
          <cx:pt idx="3812">0.84802966643936906</cx:pt>
          <cx:pt idx="3813">0.86348491977722142</cx:pt>
          <cx:pt idx="3814">0.81368723249957908</cx:pt>
          <cx:pt idx="3815">0.41294099615163016</cx:pt>
          <cx:pt idx="3816">0.75645720486993195</cx:pt>
          <cx:pt idx="3817">0.67126330870745954</cx:pt>
          <cx:pt idx="3818">0.79364036892244105</cx:pt>
          <cx:pt idx="3819">0.83399383811705685</cx:pt>
          <cx:pt idx="3820">0.60179667831371708</cx:pt>
          <cx:pt idx="3821">0.80586924644321867</cx:pt>
          <cx:pt idx="3822">0.92539203940724746</cx:pt>
          <cx:pt idx="3823">0.82963806263162243</cx:pt>
          <cx:pt idx="3824">0.87628608790931084</cx:pt>
          <cx:pt idx="3825">0.79254671440045454</cx:pt>
          <cx:pt idx="3826">0.72692285980522209</cx:pt>
          <cx:pt idx="3827">0.95675200524938275</cx:pt>
          <cx:pt idx="3828">0.68827143439121496</cx:pt>
          <cx:pt idx="3829">0.83382654691125291</cx:pt>
          <cx:pt idx="3830">0.79247179100388654</cx:pt>
          <cx:pt idx="3831">0.8203993152733946</cx:pt>
          <cx:pt idx="3832">0.51505455223364549</cx:pt>
          <cx:pt idx="3833">0.95743648511190538</cx:pt>
          <cx:pt idx="3834">0.67293014935559803</cx:pt>
          <cx:pt idx="3835">0.74589953439490764</cx:pt>
          <cx:pt idx="3836">0.72277630455611286</cx:pt>
          <cx:pt idx="3837">0.67537443622744309</cx:pt>
          <cx:pt idx="3838">0.55698642919766506</cx:pt>
          <cx:pt idx="3839">0.59592146579964367</cx:pt>
          <cx:pt idx="3840">0.71131325152310598</cx:pt>
          <cx:pt idx="3841">0.6103516214112179</cx:pt>
          <cx:pt idx="3842">0.92164516087426507</cx:pt>
          <cx:pt idx="3843">0.61937355962436424</cx:pt>
          <cx:pt idx="3844">0.76406738188124756</cx:pt>
          <cx:pt idx="3845">0.631574975784024</cx:pt>
          <cx:pt idx="3846">0.92210471987986053</cx:pt>
          <cx:pt idx="3847">0.73776977773504582</cx:pt>
          <cx:pt idx="3848">0.95949256635223235</cx:pt>
          <cx:pt idx="3849">0.62639439603152469</cx:pt>
          <cx:pt idx="3850">0.71476451221848103</cx:pt>
          <cx:pt idx="3851">0.60741075014253099</cx:pt>
          <cx:pt idx="3852">0.85147173264928666</cx:pt>
          <cx:pt idx="3853">0.91116508749109026</cx:pt>
          <cx:pt idx="3854">0.96230089963126497</cx:pt>
          <cx:pt idx="3855">0.79071543504568798</cx:pt>
          <cx:pt idx="3856">0.70454095643658887</cx:pt>
          <cx:pt idx="3857">1.0155775138715064</cx:pt>
          <cx:pt idx="3858">0.45131130453230983</cx:pt>
          <cx:pt idx="3859">0.89562221815073684</cx:pt>
          <cx:pt idx="3860">0.87199220502187447</cx:pt>
          <cx:pt idx="3861">0.65442282221618531</cx:pt>
          <cx:pt idx="3862">0.8331408800025325</cx:pt>
          <cx:pt idx="3863">0.80944689299965966</cx:pt>
          <cx:pt idx="3864">0.75872308781115494</cx:pt>
          <cx:pt idx="3865">0.72733446213424524</cx:pt>
          <cx:pt idx="3866">0.77970132834153916</cx:pt>
          <cx:pt idx="3867">0.6278689173312374</cx:pt>
          <cx:pt idx="3868">0.75015908468447423</cx:pt>
          <cx:pt idx="3869">0.74580842532375546</cx:pt>
          <cx:pt idx="3870">0.63163316636117062</cx:pt>
          <cx:pt idx="3871">0.96970351669565569</cx:pt>
          <cx:pt idx="3872">1.1858385053916061</cx:pt>
          <cx:pt idx="3873">0.48561773291189086</cx:pt>
          <cx:pt idx="3874">0.46103306038176245</cx:pt>
          <cx:pt idx="3875">0.95758388054399712</cx:pt>
          <cx:pt idx="3876">0.88555283189918721</cx:pt>
          <cx:pt idx="3877">0.84386049265880336</cx:pt>
          <cx:pt idx="3878">0.68666962296938805</cx:pt>
          <cx:pt idx="3879">0.48052495862127576</cx:pt>
          <cx:pt idx="3880">0.76467867325739614</cx:pt>
          <cx:pt idx="3881">0.59606058090122083</cx:pt>
          <cx:pt idx="3882">0.72563485132160788</cx:pt>
          <cx:pt idx="3883">0.80456916775471854</cx:pt>
          <cx:pt idx="3884">0.57477260994749224</cx:pt>
          <cx:pt idx="3885">0.79785422021577801</cx:pt>
          <cx:pt idx="3886">1.1178879370961938</cx:pt>
          <cx:pt idx="3887">0.78799853779700613</cx:pt>
          <cx:pt idx="3888">0.82406691117418729</cx:pt>
          <cx:pt idx="3889">0.63803875578428992</cx:pt>
          <cx:pt idx="3890">0.82670485046741993</cx:pt>
          <cx:pt idx="3891">0.76203280007771157</cx:pt>
          <cx:pt idx="3892">1.0126284661018012</cx:pt>
          <cx:pt idx="3893">1.1273566261383918</cx:pt>
          <cx:pt idx="3894">0.74244785136654246</cx:pt>
          <cx:pt idx="3895">0.81620239569436648</cx:pt>
          <cx:pt idx="3896">1.03002415492221</cx:pt>
          <cx:pt idx="3897">0.62711717290449442</cx:pt>
          <cx:pt idx="3898">0.95777384582710978</cx:pt>
          <cx:pt idx="3899">0.85414785152619499</cx:pt>
          <cx:pt idx="3900">0.76831865331352356</cx:pt>
          <cx:pt idx="3901">0.93002723302784118</cx:pt>
          <cx:pt idx="3902">0.78685264060814686</cx:pt>
          <cx:pt idx="3903">0.55671285000108339</cx:pt>
          <cx:pt idx="3904">0.58189711635755426</cx:pt>
          <cx:pt idx="3905">1.0544565490726738</cx:pt>
          <cx:pt idx="3906">0.69602142829917812</cx:pt>
          <cx:pt idx="3907">0.62420326303866513</cx:pt>
          <cx:pt idx="3908">0.6390784784859882</cx:pt>
          <cx:pt idx="3909">0.43344310951635912</cx:pt>
          <cx:pt idx="3910">0.84026980737127632</cx:pt>
          <cx:pt idx="3911">0.75987535900626624</cx:pt>
          <cx:pt idx="3912">0.38195736376749329</cx:pt>
          <cx:pt idx="3913">0.9656336200376795</cx:pt>
          <cx:pt idx="3914">0.95847686617725003</cx:pt>
          <cx:pt idx="3915">0.94562464571378291</cx:pt>
          <cx:pt idx="3916">0.84037963450215591</cx:pt>
          <cx:pt idx="3917">0.75422989758371572</cx:pt>
          <cx:pt idx="3918">0.78157800354316187</cx:pt>
          <cx:pt idx="3919">0.81853229834472485</cx:pt>
          <cx:pt idx="3920">0.8314863578364603</cx:pt>
          <cx:pt idx="3921">0.63446484990827778</cx:pt>
          <cx:pt idx="3922">0.82455694764357124</cx:pt>
          <cx:pt idx="3923">1.313151578221543</cx:pt>
          <cx:pt idx="3924">0.97250784691822156</cx:pt>
          <cx:pt idx="3925">0.9642369538657305</cx:pt>
          <cx:pt idx="3926">0.75280855543131986</cx:pt>
          <cx:pt idx="3927">0.60126797443872504</cx:pt>
          <cx:pt idx="3928">0.8420704626530422</cx:pt>
          <cx:pt idx="3929">0.94973122314680325</cx:pt>
          <cx:pt idx="3930">0.55504202010527515</cx:pt>
          <cx:pt idx="3931">1.3588793092040949</cx:pt>
          <cx:pt idx="3932">0.64427663379321243</cx:pt>
          <cx:pt idx="3933">1.1724300317546643</cx:pt>
          <cx:pt idx="3934">0.94039570555783603</cx:pt>
          <cx:pt idx="3935">0.92782452935723703</cx:pt>
          <cx:pt idx="3936">0.75042373915615179</cx:pt>
          <cx:pt idx="3937">0.74041559685150438</cx:pt>
          <cx:pt idx="3938">0.44354191584750274</cx:pt>
          <cx:pt idx="3939">0.82400397177716567</cx:pt>
          <cx:pt idx="3940">0.84863483127936712</cx:pt>
          <cx:pt idx="3941">0.72499648403667427</cx:pt>
          <cx:pt idx="3942">0.68679785262621307</cx:pt>
          <cx:pt idx="3943">0.90608270319930206</cx:pt>
          <cx:pt idx="3944">0.75611533925572694</cx:pt>
          <cx:pt idx="3945">0.80548653928053182</cx:pt>
          <cx:pt idx="3946">0.93659894114700482</cx:pt>
          <cx:pt idx="3947">0.74094731245216461</cx:pt>
          <cx:pt idx="3948">0.78012015138324176</cx:pt>
          <cx:pt idx="3949">0.64608656665025088</cx:pt>
          <cx:pt idx="3950">0.71624824460095604</cx:pt>
          <cx:pt idx="3951">0.83740629024115842</cx:pt>
          <cx:pt idx="3952">0.502072028028133</cx:pt>
          <cx:pt idx="3953">0.79362423233388568</cx:pt>
          <cx:pt idx="3954">1.0685036178359495</cx:pt>
          <cx:pt idx="3955">0.66935000441042913</cx:pt>
          <cx:pt idx="3956">0.68326222287363914</cx:pt>
          <cx:pt idx="3957">0.9229424407457546</cx:pt>
          <cx:pt idx="3958">0.88777384171029017</cx:pt>
          <cx:pt idx="3959">0.65098264591577626</cx:pt>
          <cx:pt idx="3960">0.83999833798746981</cx:pt>
          <cx:pt idx="3961">0.59605976024717788</cx:pt>
          <cx:pt idx="3962">0.72087676447612903</cx:pt>
          <cx:pt idx="3963">0.712893227482435</cx:pt>
          <cx:pt idx="3964">0.71424982524022551</cx:pt>
          <cx:pt idx="3965">0.81104311490139092</cx:pt>
          <cx:pt idx="3966">0.87022111344667152</cx:pt>
          <cx:pt idx="3967">0.81132335543365131</cx:pt>
          <cx:pt idx="3968">0.67901494508111959</cx:pt>
          <cx:pt idx="3969">0.59345892247521836</cx:pt>
          <cx:pt idx="3970">0.8340141852048224</cx:pt>
          <cx:pt idx="3971">0.68677825498860967</cx:pt>
          <cx:pt idx="3972">0.92535590175332505</cx:pt>
          <cx:pt idx="3973">0.79388477146789282</cx:pt>
          <cx:pt idx="3974">0.86074962267567889</cx:pt>
          <cx:pt idx="3975">0.56987088255125118</cx:pt>
          <cx:pt idx="3976">0.67867221658587762</cx:pt>
          <cx:pt idx="3977">0.61969814841511217</cx:pt>
          <cx:pt idx="3978">0.85024302385935657</cx:pt>
          <cx:pt idx="3979">0.75633854684332713</cx:pt>
          <cx:pt idx="3980">0.7575843879135884</cx:pt>
          <cx:pt idx="3981">0.64835706312378139</cx:pt>
          <cx:pt idx="3982">1.0385640657270461</cx:pt>
          <cx:pt idx="3983">1.1165997329701887</cx:pt>
          <cx:pt idx="3984">0.7315210842077513</cx:pt>
          <cx:pt idx="3985">0.8174057948417599</cx:pt>
          <cx:pt idx="3986">0.78595364054900607</cx:pt>
          <cx:pt idx="3987">0.90747399848961163</cx:pt>
          <cx:pt idx="3988">0.6675748175935009</cx:pt>
          <cx:pt idx="3989">0.76440112730787724</cx:pt>
          <cx:pt idx="3990">0.64281702509129424</cx:pt>
          <cx:pt idx="3991">0.58101131767122993</cx:pt>
          <cx:pt idx="3992">0.83651382026843002</cx:pt>
          <cx:pt idx="3993">0.5689284365685453</cx:pt>
          <cx:pt idx="3994">0.95713208620515089</cx:pt>
          <cx:pt idx="3995">0.78724396584811518</cx:pt>
          <cx:pt idx="3996">0.74200083441108844</cx:pt>
          <cx:pt idx="3997">0.82983406064102549</cx:pt>
          <cx:pt idx="3998">0.5980527349957061</cx:pt>
          <cx:pt idx="3999">0.94667005031227514</cx:pt>
          <cx:pt idx="4000">0.66708903273944431</cx:pt>
          <cx:pt idx="4001">0.52123329658363016</cx:pt>
          <cx:pt idx="4002">0.73743385677727524</cx:pt>
          <cx:pt idx="4003">0.96319351431784095</cx:pt>
          <cx:pt idx="4004">0.98114810860705826</cx:pt>
          <cx:pt idx="4005">0.7736565264145433</cx:pt>
          <cx:pt idx="4006">0.95588173565658352</cx:pt>
          <cx:pt idx="4007">0.86830339683687807</cx:pt>
          <cx:pt idx="4008">0.59203959386929739</cx:pt>
          <cx:pt idx="4009">0.66185672622847402</cx:pt>
          <cx:pt idx="4010">0.94437260632046749</cx:pt>
          <cx:pt idx="4011">0.58977798304623485</cx:pt>
          <cx:pt idx="4012">1.0968323795572517</cx:pt>
          <cx:pt idx="4013">0.74630336682007947</cx:pt>
          <cx:pt idx="4014">0.68101001346688395</cx:pt>
          <cx:pt idx="4015">1.0907527002420194</cx:pt>
          <cx:pt idx="4016">1.2405627276529969</cx:pt>
          <cx:pt idx="4017">0.81689296984566351</cx:pt>
          <cx:pt idx="4018">0.70860731815226086</cx:pt>
          <cx:pt idx="4019">0.59716996781852849</cx:pt>
          <cx:pt idx="4020">1.1091407790039787</cx:pt>
          <cx:pt idx="4021">0.64543820544116293</cx:pt>
          <cx:pt idx="4022">0.69794493222171239</cx:pt>
          <cx:pt idx="4023">0.82745009436798722</cx:pt>
          <cx:pt idx="4024">0.90874914666129403</cx:pt>
          <cx:pt idx="4025">0.70008600423648426</cx:pt>
          <cx:pt idx="4026">1.0064681917324192</cx:pt>
          <cx:pt idx="4027">0.72076596395703274</cx:pt>
          <cx:pt idx="4028">0.78632937435762251</cx:pt>
          <cx:pt idx="4029">0.61757406591033648</cx:pt>
          <cx:pt idx="4030">0.78273663430306151</cx:pt>
          <cx:pt idx="4031">0.7551062947824958</cx:pt>
          <cx:pt idx="4032">0.62283671702228749</cx:pt>
          <cx:pt idx="4033">0.78889596274568796</cx:pt>
          <cx:pt idx="4034">1.0111480521116181</cx:pt>
          <cx:pt idx="4035">0.75364434361575328</cx:pt>
          <cx:pt idx="4036">0.74584415090156631</cx:pt>
          <cx:pt idx="4037">0.52090023366369531</cx:pt>
          <cx:pt idx="4038">0.61505313976709108</cx:pt>
          <cx:pt idx="4039">0.36932744388470823</cx:pt>
          <cx:pt idx="4040">0.64613455687616561</cx:pt>
          <cx:pt idx="4041">0.71926950825160052</cx:pt>
          <cx:pt idx="4042">0.7487652331970388</cx:pt>
          <cx:pt idx="4043">0.92527337705647461</cx:pt>
          <cx:pt idx="4044">0.88542979265130972</cx:pt>
          <cx:pt idx="4045">0.63094602273434941</cx:pt>
          <cx:pt idx="4046">1.0009080304540603</cx:pt>
          <cx:pt idx="4047">0.70163929067138475</cx:pt>
          <cx:pt idx="4048">0.72929729374640362</cx:pt>
          <cx:pt idx="4049">1.0186709044697273</cx:pt>
          <cx:pt idx="4050">0.76821466147029338</cx:pt>
          <cx:pt idx="4051">0.99848753826184944</cx:pt>
          <cx:pt idx="4052">0.59075313714495425</cx:pt>
          <cx:pt idx="4053">1.0382951726316967</cx:pt>
          <cx:pt idx="4054">0.60965323893614876</cx:pt>
          <cx:pt idx="4055">0.6821673814702881</cx:pt>
          <cx:pt idx="4056">0.80804830614658263</cx:pt>
          <cx:pt idx="4057">0.60469154537794589</cx:pt>
          <cx:pt idx="4058">0.53957031559157942</cx:pt>
          <cx:pt idx="4059">0.95530958245296704</cx:pt>
          <cx:pt idx="4060">0.64134449754889933</cx:pt>
          <cx:pt idx="4061">0.80232043406457321</cx:pt>
          <cx:pt idx="4062">0.80558012106785082</cx:pt>
          <cx:pt idx="4063">0.82049206853759304</cx:pt>
          <cx:pt idx="4064">0.65504979702318911</cx:pt>
          <cx:pt idx="4065">0.56541259003427191</cx:pt>
          <cx:pt idx="4066">0.87182721498738147</cx:pt>
          <cx:pt idx="4067">0.81484477810482414</cx:pt>
          <cx:pt idx="4068">0.75599794366082929</cx:pt>
          <cx:pt idx="4069">1.0186298921827404</cx:pt>
          <cx:pt idx="4070">0.56085477966230968</cx:pt>
          <cx:pt idx="4071">0.83386561531770809</cx:pt>
          <cx:pt idx="4072">0.75031494981560642</cx:pt>
          <cx:pt idx="4073">0.72861981598702441</cx:pt>
          <cx:pt idx="4074">0.68172647870264569</cx:pt>
          <cx:pt idx="4075">0.74930798618862848</cx:pt>
          <cx:pt idx="4076">0.50323844885378977</cx:pt>
          <cx:pt idx="4077">1.0310991332669879</cx:pt>
          <cx:pt idx="4078">0.76316384676300975</cx:pt>
          <cx:pt idx="4079">0.74238432292937429</cx:pt>
          <cx:pt idx="4080">0.7674420811818482</cx:pt>
          <cx:pt idx="4081">0.98231109315954135</cx:pt>
          <cx:pt idx="4082">0.99977703172049193</cx:pt>
          <cx:pt idx="4083">0.72119626452422014</cx:pt>
          <cx:pt idx="4084">0.9805750826558578</cx:pt>
          <cx:pt idx="4085">0.66120589224600057</cx:pt>
          <cx:pt idx="4086">0.94898204712706102</cx:pt>
          <cx:pt idx="4087">0.72699706685807686</cx:pt>
          <cx:pt idx="4088">0.85419256251114495</cx:pt>
          <cx:pt idx="4089">0.71449566095176453</cx:pt>
          <cx:pt idx="4090">1.0182682033795936</cx:pt>
          <cx:pt idx="4091">0.64538358420173492</cx:pt>
          <cx:pt idx="4092">0.69413516606083547</cx:pt>
          <cx:pt idx="4093">0.83774596677351398</cx:pt>
          <cx:pt idx="4094">0.70574955760978519</cx:pt>
          <cx:pt idx="4095">0.90568242033583057</cx:pt>
          <cx:pt idx="4096">0.91777326418703142</cx:pt>
          <cx:pt idx="4097">0.7272620763643346</cx:pt>
          <cx:pt idx="4098">1.0201059650235478</cx:pt>
          <cx:pt idx="4099">0.71798195779995944</cx:pt>
          <cx:pt idx="4100">0.7969052935561991</cx:pt>
          <cx:pt idx="4101">0.79199969324713893</cx:pt>
          <cx:pt idx="4102">0.67183558187828429</cx:pt>
          <cx:pt idx="4103">0.92614057260807903</cx:pt>
          <cx:pt idx="4104">0.88219133944136063</cx:pt>
          <cx:pt idx="4105">0.94626847330497388</cx:pt>
          <cx:pt idx="4106">0.7886251220504974</cx:pt>
          <cx:pt idx="4107">0.72165757021211552</cx:pt>
          <cx:pt idx="4108">0.60285746812725527</cx:pt>
          <cx:pt idx="4109">0.70912236964082698</cx:pt>
          <cx:pt idx="4110">0.67832894829629975</cx:pt>
          <cx:pt idx="4111">0.88669533079686291</cx:pt>
          <cx:pt idx="4112">0.50453071029231433</cx:pt>
          <cx:pt idx="4113">0.62098157865576664</cx:pt>
          <cx:pt idx="4114">0.64423171102609267</cx:pt>
          <cx:pt idx="4115">0.90955367855420788</cx:pt>
          <cx:pt idx="4116">0.81046527862578144</cx:pt>
          <cx:pt idx="4117">0.64863425272631747</cx:pt>
          <cx:pt idx="4118">0.82468536088050848</cx:pt>
          <cx:pt idx="4119">0.63594881199758191</cx:pt>
          <cx:pt idx="4120">0.84639014603499041</cx:pt>
          <cx:pt idx="4121">0.8303773416477721</cx:pt>
          <cx:pt idx="4122">0.58333510689523238</cx:pt>
          <cx:pt idx="4123">0.57255151534015214</cx:pt>
          <cx:pt idx="4124">1.1771516010928809</cx:pt>
          <cx:pt idx="4125">0.69098926855521403</cx:pt>
          <cx:pt idx="4126">0.72488839749459899</cx:pt>
          <cx:pt idx="4127">0.57251148345166758</cx:pt>
          <cx:pt idx="4128">0.58779347665690673</cx:pt>
          <cx:pt idx="4129">0.5995485955572023</cx:pt>
          <cx:pt idx="4130">0.9588232084350734</cx:pt>
          <cx:pt idx="4131">0.75131534544287204</cx:pt>
          <cx:pt idx="4132">0.92080253794176015</cx:pt>
          <cx:pt idx="4133">1.4873660734264642</cx:pt>
          <cx:pt idx="4134">0.87012600317179667</cx:pt>
          <cx:pt idx="4135">0.50580721470909085</cx:pt>
          <cx:pt idx="4136">0.6423068729488729</cx:pt>
          <cx:pt idx="4137">0.72379054288002487</cx:pt>
          <cx:pt idx="4138">0.61662149070200045</cx:pt>
          <cx:pt idx="4139">0.85094923910497622</cx:pt>
          <cx:pt idx="4140">0.61944550113868679</cx:pt>
          <cx:pt idx="4141">0.88662658162548758</cx:pt>
          <cx:pt idx="4142">0.79185544086087711</cx:pt>
          <cx:pt idx="4143">1.070243319259951</cx:pt>
          <cx:pt idx="4144">0.73591420004481234</cx:pt>
          <cx:pt idx="4145">0.58790207500932068</cx:pt>
          <cx:pt idx="4146">0.48736063820409237</cx:pt>
          <cx:pt idx="4147">0.68831054728907648</cx:pt>
          <cx:pt idx="4148">0.91043612352120484</cx:pt>
          <cx:pt idx="4149">0.94984340091279373</cx:pt>
          <cx:pt idx="4150">0.82189632850066829</cx:pt>
          <cx:pt idx="4151">0.93655457784577445</cx:pt>
          <cx:pt idx="4152">0.79419135635687466</cx:pt>
          <cx:pt idx="4153">0.63523468519489468</cx:pt>
          <cx:pt idx="4154">0.61716602170839951</cx:pt>
          <cx:pt idx="4155">0.85092941501535779</cx:pt>
          <cx:pt idx="4156">0.85477932709105342</cx:pt>
          <cx:pt idx="4157">0.43680286876183716</cx:pt>
          <cx:pt idx="4158">0.94157531543833417</cx:pt>
          <cx:pt idx="4159">0.63141745094156798</cx:pt>
          <cx:pt idx="4160">0.7387709498522772</cx:pt>
          <cx:pt idx="4161">0.74751566255327895</cx:pt>
          <cx:pt idx="4162">0.50223758452196088</cx:pt>
          <cx:pt idx="4163">0.72267710092021609</cx:pt>
          <cx:pt idx="4164">0.66799452349981525</cx:pt>
          <cx:pt idx="4165">1.4920608307610554</cx:pt>
          <cx:pt idx="4166">0.841906906041059</cx:pt>
          <cx:pt idx="4167">0.74787386293116542</cx:pt>
          <cx:pt idx="4168">0.48008492427542354</cx:pt>
          <cx:pt idx="4169">0.71960729144438074</cx:pt>
          <cx:pt idx="4170">0.80820686284594412</cx:pt>
          <cx:pt idx="4171">0.8663224320420011</cx:pt>
          <cx:pt idx="4172">0.74759225674363239</cx:pt>
          <cx:pt idx="4173">0.57537966444587318</cx:pt>
          <cx:pt idx="4174">0.75799893443685129</cx:pt>
          <cx:pt idx="4175">0.58719921662131735</cx:pt>
          <cx:pt idx="4176">0.55390206131222297</cx:pt>
          <cx:pt idx="4177">0.82386513486145019</cx:pt>
          <cx:pt idx="4178">1.0490922775409557</cx:pt>
          <cx:pt idx="4179">0.79706132550882103</cx:pt>
          <cx:pt idx="4180">1.0538473345390562</cx:pt>
          <cx:pt idx="4181">1.0662654752929841</cx:pt>
          <cx:pt idx="4182">0.5763525028955766</cx:pt>
          <cx:pt idx="4183">0.76008496518900448</cx:pt>
          <cx:pt idx="4184">0.61413285163400677</cx:pt>
          <cx:pt idx="4185">0.76617852631013728</cx:pt>
          <cx:pt idx="4186">0.80212237986716439</cx:pt>
          <cx:pt idx="4187">0.72466198065769039</cx:pt>
          <cx:pt idx="4188">0.54713543137786813</cx:pt>
          <cx:pt idx="4189">0.91798305728150131</cx:pt>
          <cx:pt idx="4190">0.66388170446485861</cx:pt>
          <cx:pt idx="4191">0.71601751641289901</cx:pt>
          <cx:pt idx="4192">0.91319136675348112</cx:pt>
          <cx:pt idx="4193">0.66192319819414369</cx:pt>
          <cx:pt idx="4194">0.62442813552075238</cx:pt>
          <cx:pt idx="4195">0.99887993415657383</cx:pt>
          <cx:pt idx="4196">0.70029092539346394</cx:pt>
          <cx:pt idx="4197">0.85272473021220152</cx:pt>
          <cx:pt idx="4198">0.87114264452561141</cx:pt>
          <cx:pt idx="4199">0.83323141643632126</cx:pt>
          <cx:pt idx="4200">0.89376211373099579</cx:pt>
          <cx:pt idx="4201">0.70344628783566654</cx:pt>
          <cx:pt idx="4202">0.6874831200773911</cx:pt>
          <cx:pt idx="4203">0.8112922933370319</cx:pt>
          <cx:pt idx="4204">0.67321972044796674</cx:pt>
          <cx:pt idx="4205">0.77345606914150011</cx:pt>
          <cx:pt idx="4206">0.70138662449251199</cx:pt>
          <cx:pt idx="4207">0.86986399401095094</cx:pt>
          <cx:pt idx="4208">0.54904501552218499</cx:pt>
          <cx:pt idx="4209">0.81152378600678321</cx:pt>
          <cx:pt idx="4210">0.80396051411707525</cx:pt>
          <cx:pt idx="4211">0.95610252200041723</cx:pt>
          <cx:pt idx="4212">0.77041407718072197</cx:pt>
          <cx:pt idx="4213">0.86388690903327137</cx:pt>
          <cx:pt idx="4214">0.77852482874277684</cx:pt>
          <cx:pt idx="4215">0.85308326075053398</cx:pt>
          <cx:pt idx="4216">0.80982695084498546</cx:pt>
          <cx:pt idx="4217">0.78861918183154811</cx:pt>
          <cx:pt idx="4218">0.63507324805283227</cx:pt>
          <cx:pt idx="4219">0.60197539233809916</cx:pt>
          <cx:pt idx="4220">0.82167201383790156</cx:pt>
          <cx:pt idx="4221">1.0121350286867543</cx:pt>
          <cx:pt idx="4222">1.0763150109311928</cx:pt>
          <cx:pt idx="4223">0.70380598290541063</cx:pt>
          <cx:pt idx="4224">0.68764634935170432</cx:pt>
          <cx:pt idx="4225">0.48721245980010358</cx:pt>
          <cx:pt idx="4226">0.7857999223963773</cx:pt>
          <cx:pt idx="4227">0.59326372657193582</cx:pt>
          <cx:pt idx="4228">0.90947579665737543</cx:pt>
          <cx:pt idx="4229">0.71384599915881319</cx:pt>
          <cx:pt idx="4230">0.66554416524740034</cx:pt>
          <cx:pt idx="4231">0.78482780814570785</cx:pt>
          <cx:pt idx="4232">0.8970461280835812</cx:pt>
          <cx:pt idx="4233">0.85876598691950279</cx:pt>
          <cx:pt idx="4234">0.92943819728843269</cx:pt>
          <cx:pt idx="4235">0.68490212047452648</cx:pt>
          <cx:pt idx="4236">0.83971116920613187</cx:pt>
          <cx:pt idx="4237">0.62283941261508602</cx:pt>
          <cx:pt idx="4238">0.80820184328110722</cx:pt>
          <cx:pt idx="4239">0.59855587026097823</cx:pt>
          <cx:pt idx="4240">0.92713872406457631</cx:pt>
          <cx:pt idx="4241">0.88138493809200824</cx:pt>
          <cx:pt idx="4242">0.69680171376571809</cx:pt>
          <cx:pt idx="4243">0.62354002782473461</cx:pt>
          <cx:pt idx="4244">0.6473959339165829</cx:pt>
          <cx:pt idx="4245">0.74637392538969194</cx:pt>
          <cx:pt idx="4246">0.74645863487139452</cx:pt>
          <cx:pt idx="4247">0.62798220267391458</cx:pt>
          <cx:pt idx="4248">1.0026115317065549</cx:pt>
          <cx:pt idx="4249">0.70358908787671026</cx:pt>
          <cx:pt idx="4250">0.69084367572261662</cx:pt>
          <cx:pt idx="4251">0.80941923176389319</cx:pt>
          <cx:pt idx="4252">0.82475698615838966</cx:pt>
          <cx:pt idx="4253">0.93225087152946873</cx:pt>
          <cx:pt idx="4254">0.82264328084853888</cx:pt>
          <cx:pt idx="4255">0.75953923082945596</cx:pt>
          <cx:pt idx="4256">0.75625538909508072</cx:pt>
          <cx:pt idx="4257">0.91483633180193791</cx:pt>
          <cx:pt idx="4258">0.72437406056130893</cx:pt>
          <cx:pt idx="4259">0.77304784169052509</cx:pt>
          <cx:pt idx="4260">0.75474024066255296</cx:pt>
          <cx:pt idx="4261">0.87388970388539733</cx:pt>
          <cx:pt idx="4262">1.0555018257203548</cx:pt>
          <cx:pt idx="4263">0.82514923463330558</cx:pt>
          <cx:pt idx="4264">0.80946699325026239</cx:pt>
          <cx:pt idx="4265">0.64830131487389808</cx:pt>
          <cx:pt idx="4266">0.83908961672424487</cx:pt>
          <cx:pt idx="4267">0.78549384863412275</cx:pt>
          <cx:pt idx="4268">0.74930439517575365</cx:pt>
          <cx:pt idx="4269">0.83815681697243238</cx:pt>
          <cx:pt idx="4270">0.81319319494584663</cx:pt>
          <cx:pt idx="4271">0.5997518005654201</cx:pt>
          <cx:pt idx="4272">0.7128678828364845</cx:pt>
          <cx:pt idx="4273">0.77927963673604139</cx:pt>
          <cx:pt idx="4274">0.25955498901443652</cx:pt>
          <cx:pt idx="4275">1.1055052392988376</cx:pt>
          <cx:pt idx="4276">0.99079752184400705</cx:pt>
          <cx:pt idx="4277">0.99176047714361126</cx:pt>
          <cx:pt idx="4278">0.69238051817584401</cx:pt>
          <cx:pt idx="4279">0.54318557184233784</cx:pt>
          <cx:pt idx="4280">0.52368742630000398</cx:pt>
          <cx:pt idx="4281">0.79293796564927044</cx:pt>
          <cx:pt idx="4282">0.95404619826389181</cx:pt>
          <cx:pt idx="4283">0.95486925897764041</cx:pt>
          <cx:pt idx="4284">0.98377325273975236</cx:pt>
          <cx:pt idx="4285">0.77450122585486014</cx:pt>
          <cx:pt idx="4286">1.0343247486560052</cx:pt>
          <cx:pt idx="4287">0.65684903459614008</cx:pt>
          <cx:pt idx="4288">0.68254708750932491</cx:pt>
          <cx:pt idx="4289">0.74885910033386405</cx:pt>
          <cx:pt idx="4290">0.7494654620927339</cx:pt>
          <cx:pt idx="4291">0.9298124928139192</cx:pt>
          <cx:pt idx="4292">0.67846123014322968</cx:pt>
          <cx:pt idx="4293">0.52756772608145441</cx:pt>
          <cx:pt idx="4294">0.61733604825263821</cx:pt>
          <cx:pt idx="4295">1.1998120494320266</cx:pt>
          <cx:pt idx="4296">0.53813085836837926</cx:pt>
          <cx:pt idx="4297">0.77456621665204772</cx:pt>
          <cx:pt idx="4298">0.70491459071693641</cx:pt>
          <cx:pt idx="4299">0.74205900230071231</cx:pt>
          <cx:pt idx="4300">0.60768785718347418</cx:pt>
          <cx:pt idx="4301">0.72962139639871637</cx:pt>
          <cx:pt idx="4302">0.6625510930446018</cx:pt>
          <cx:pt idx="4303">1.212933993284558</cx:pt>
          <cx:pt idx="4304">0.84758579566648851</cx:pt>
          <cx:pt idx="4305">0.64345738111456285</cx:pt>
          <cx:pt idx="4306">1.0666449737678965</cx:pt>
          <cx:pt idx="4307">0.49931534250416915</cx:pt>
          <cx:pt idx="4308">0.6660750150439908</cx:pt>
          <cx:pt idx="4309">0.6458296872090491</cx:pt>
          <cx:pt idx="4310">0.65124427916676386</cx:pt>
          <cx:pt idx="4311">0.8493650866011756</cx:pt>
          <cx:pt idx="4312">0.73223304415092627</cx:pt>
          <cx:pt idx="4313">0.42939202116272129</cx:pt>
          <cx:pt idx="4314">0.73085153143942705</cx:pt>
          <cx:pt idx="4315">0.80894509446160623</cx:pt>
          <cx:pt idx="4316">0.79998992980495265</cx:pt>
          <cx:pt idx="4317">0.55540316245526866</cx:pt>
          <cx:pt idx="4318">0.74496419358816446</cx:pt>
          <cx:pt idx="4319">0.97201061088106888</cx:pt>
          <cx:pt idx="4320">0.97477301750800738</cx:pt>
          <cx:pt idx="4321">0.78146246548610332</cx:pt>
          <cx:pt idx="4322">0.6798182693085123</cx:pt>
          <cx:pt idx="4323">0.69440752766681679</cx:pt>
          <cx:pt idx="4324">0.76550080126772391</cx:pt>
          <cx:pt idx="4325">0.80310631892788564</cx:pt>
          <cx:pt idx="4326">0.76440551215801189</cx:pt>
          <cx:pt idx="4327">0.92614305112072637</cx:pt>
          <cx:pt idx="4328">0.74840611544811297</cx:pt>
          <cx:pt idx="4329">1.0701285149410522</cx:pt>
          <cx:pt idx="4330">0.68500212208197298</cx:pt>
          <cx:pt idx="4331">1.100938992795188</cx:pt>
          <cx:pt idx="4332">0.93209541437273624</cx:pt>
          <cx:pt idx="4333">0.77413370249576052</cx:pt>
          <cx:pt idx="4334">0.58776963945055738</cx:pt>
          <cx:pt idx="4335">0.75535119080529312</cx:pt>
          <cx:pt idx="4336">0.88997619914024573</cx:pt>
          <cx:pt idx="4337">0.80021742879736557</cx:pt>
          <cx:pt idx="4338">1.0484317614402514</cx:pt>
          <cx:pt idx="4339">0.82899018802641877</cx:pt>
          <cx:pt idx="4340">1.1812382153650014</cx:pt>
          <cx:pt idx="4341">0.85540052637504771</cx:pt>
          <cx:pt idx="4342">0.89124036011588426</cx:pt>
          <cx:pt idx="4343">0.78434160571689904</cx:pt>
          <cx:pt idx="4344">0.65915863729184743</cx:pt>
          <cx:pt idx="4345">0.76358755981044479</cx:pt>
          <cx:pt idx="4346">0.61772571147974098</cx:pt>
          <cx:pt idx="4347">0.49158297307786231</cx:pt>
          <cx:pt idx="4348">0.61145579360130164</cx:pt>
          <cx:pt idx="4349">0.65804353704625218</cx:pt>
          <cx:pt idx="4350">0.88381373945212538</cx:pt>
          <cx:pt idx="4351">0.92922882679241969</cx:pt>
          <cx:pt idx="4352">0.62353506635910139</cx:pt>
          <cx:pt idx="4353">0.99656615978969132</cx:pt>
          <cx:pt idx="4354">0.88469817878777479</cx:pt>
          <cx:pt idx="4355">0.86355132492417641</cx:pt>
          <cx:pt idx="4356">0.62918091444837976</cx:pt>
          <cx:pt idx="4357">0.97366538820979986</cx:pt>
          <cx:pt idx="4358">0.78688158850681778</cx:pt>
          <cx:pt idx="4359">0.77093116834197795</cx:pt>
          <cx:pt idx="4360">0.62173067026173667</cx:pt>
          <cx:pt idx="4361">0.77572288852577642</cx:pt>
          <cx:pt idx="4362">0.59699539015124625</cx:pt>
          <cx:pt idx="4363">0.88666730414650397</cx:pt>
          <cx:pt idx="4364">0.6231866746776703</cx:pt>
          <cx:pt idx="4365">0.97184503120211985</cx:pt>
          <cx:pt idx="4366">0.89923645177366873</cx:pt>
          <cx:pt idx="4367">0.9284092989584527</cx:pt>
          <cx:pt idx="4368">0.63185038631993773</cx:pt>
          <cx:pt idx="4369">0.86364334604782533</cx:pt>
          <cx:pt idx="4370">1.4598022054761355</cx:pt>
          <cx:pt idx="4371">0.86686723270035904</cx:pt>
          <cx:pt idx="4372">0.7968733029509476</cx:pt>
          <cx:pt idx="4373">0.75344687636653085</cx:pt>
          <cx:pt idx="4374">0.44886015796998857</cx:pt>
          <cx:pt idx="4375">0.75031170174717332</cx:pt>
          <cx:pt idx="4376">0.51743835501138913</cx:pt>
          <cx:pt idx="4377">0.82472831322839435</cx:pt>
          <cx:pt idx="4378">0.84733999393176362</cx:pt>
          <cx:pt idx="4379">0.72418567402311618</cx:pt>
          <cx:pt idx="4380">0.66902183286956751</cx:pt>
          <cx:pt idx="4381">0.8110754763369985</cx:pt>
          <cx:pt idx="4382">0.87093056340292396</cx:pt>
          <cx:pt idx="4383">0.46543727173565291</cx:pt>
          <cx:pt idx="4384">1.0891864865807233</cx:pt>
          <cx:pt idx="4385">0.8176297709709146</cx:pt>
          <cx:pt idx="4386">0.70645016750112066</cx:pt>
          <cx:pt idx="4387">0.8172689615236457</cx:pt>
          <cx:pt idx="4388">0.90038753634662927</cx:pt>
          <cx:pt idx="4389">0.55426478606290863</cx:pt>
          <cx:pt idx="4390">0.71117663937190612</cx:pt>
          <cx:pt idx="4391">0.6110504100132732</cx:pt>
          <cx:pt idx="4392">0.94160910512561757</cx:pt>
          <cx:pt idx="4393">0.67175409021663079</cx:pt>
          <cx:pt idx="4394">0.84718019448935666</cx:pt>
          <cx:pt idx="4395">0.9818603673412446</cx:pt>
          <cx:pt idx="4396">0.4299080009961323</cx:pt>
          <cx:pt idx="4397">0.8532306519174353</cx:pt>
          <cx:pt idx="4398">0.75260307704610707</cx:pt>
          <cx:pt idx="4399">1.2058452586998847</cx:pt>
          <cx:pt idx="4400">0.85345856599769965</cx:pt>
          <cx:pt idx="4401">0.87019748364016869</cx:pt>
          <cx:pt idx="4402">1.010224069379061</cx:pt>
          <cx:pt idx="4403">0.7679555826641199</cx:pt>
          <cx:pt idx="4404">0.7157192248530404</cx:pt>
          <cx:pt idx="4405">0.74036730971971321</cx:pt>
          <cx:pt idx="4406">0.81878523442564832</cx:pt>
          <cx:pt idx="4407">0.68496429866590136</cx:pt>
          <cx:pt idx="4408">1.0021284322659727</cx:pt>
          <cx:pt idx="4409">0.96983979696810751</cx:pt>
          <cx:pt idx="4410">0.69957975728684929</cx:pt>
          <cx:pt idx="4411">1.0021483417606636</cx:pt>
          <cx:pt idx="4412">0.4516482074365949</cx:pt>
          <cx:pt idx="4413">0.75324074977625366</cx:pt>
          <cx:pt idx="4414">0.88027190314918891</cx:pt>
          <cx:pt idx="4415">0.76580587043385906</cx:pt>
          <cx:pt idx="4416">0.90392287381431224</cx:pt>
          <cx:pt idx="4417">0.47311781469812753</cx:pt>
          <cx:pt idx="4418">0.69056369110871552</cx:pt>
          <cx:pt idx="4419">0.49311884963320241</cx:pt>
          <cx:pt idx="4420">0.84552457282305749</cx:pt>
          <cx:pt idx="4421">0.63425029883449557</cx:pt>
          <cx:pt idx="4422">0.70649072223950182</cx:pt>
          <cx:pt idx="4423">0.43014866320711553</cx:pt>
          <cx:pt idx="4424">0.40382585274267185</cx:pt>
          <cx:pt idx="4425">0.66888119599768447</cx:pt>
          <cx:pt idx="4426">0.64267614551131269</cx:pt>
          <cx:pt idx="4427">0.66278774447795707</cx:pt>
          <cx:pt idx="4428">0.78007989421920532</cx:pt>
          <cx:pt idx="4429">0.63431529775561835</cx:pt>
          <cx:pt idx="4430">0.82346532454871912</cx:pt>
          <cx:pt idx="4431">0.9267820246127465</cx:pt>
          <cx:pt idx="4432">0.88166900386047564</cx:pt>
          <cx:pt idx="4433">0.81269905029091483</cx:pt>
          <cx:pt idx="4434">0.73751443807179684</cx:pt>
          <cx:pt idx="4435">0.70601339729771573</cx:pt>
          <cx:pt idx="4436">0.82511589830899923</cx:pt>
          <cx:pt idx="4437">0.91748415643779258</cx:pt>
          <cx:pt idx="4438">0.79434962431646816</cx:pt>
          <cx:pt idx="4439">0.60395348268457982</cx:pt>
          <cx:pt idx="4440">0.72564910252523729</cx:pt>
          <cx:pt idx="4441">0.61736535014064409</cx:pt>
          <cx:pt idx="4442">0.77486988496077081</cx:pt>
          <cx:pt idx="4443">0.93447941976076832</cx:pt>
          <cx:pt idx="4444">0.92713240511165285</cx:pt>
          <cx:pt idx="4445">0.7449804846520498</cx:pt>
          <cx:pt idx="4446">1.1887141154070791</cx:pt>
          <cx:pt idx="4447">0.59512337494468648</cx:pt>
          <cx:pt idx="4448">0.66854324584632585</cx:pt>
          <cx:pt idx="4449">0.64006855479971059</cx:pt>
          <cx:pt idx="4450">0.79581224260942385</cx:pt>
          <cx:pt idx="4451">0.68163496659833689</cx:pt>
          <cx:pt idx="4452">0.67634738253504323</cx:pt>
          <cx:pt idx="4453">0.58622439382685754</cx:pt>
          <cx:pt idx="4454">0.77730189796882942</cx:pt>
          <cx:pt idx="4455">0.88733980861550021</cx:pt>
          <cx:pt idx="4456">1.0856990854004094</cx:pt>
          <cx:pt idx="4457">0.69155121693099919</cx:pt>
          <cx:pt idx="4458">0.74014431724009244</cx:pt>
          <cx:pt idx="4459">0.99845398017428155</cx:pt>
          <cx:pt idx="4460">0.65301110546188668</cx:pt>
          <cx:pt idx="4461">0.9943525144373534</cx:pt>
          <cx:pt idx="4462">0.70845819399347998</cx:pt>
          <cx:pt idx="4463">0.48817858469269515</cx:pt>
          <cx:pt idx="4464">0.91516899919670147</cx:pt>
          <cx:pt idx="4465">0.83151747825091471</cx:pt>
          <cx:pt idx="4466">0.81973133984556601</cx:pt>
          <cx:pt idx="4467">0.72063667045354396</cx:pt>
          <cx:pt idx="4468">0.75480024192367068</cx:pt>
          <cx:pt idx="4469">0.58616523055845882</cx:pt>
          <cx:pt idx="4470">0.50389900777542418</cx:pt>
          <cx:pt idx="4471">0.73471873063366677</cx:pt>
          <cx:pt idx="4472">0.7498493851438659</cx:pt>
          <cx:pt idx="4473">0.82588447445997981</cx:pt>
          <cx:pt idx="4474">0.80002029883535231</cx:pt>
          <cx:pt idx="4475">1.27846025798711</cx:pt>
          <cx:pt idx="4476">0.97123029827015028</cx:pt>
          <cx:pt idx="4477">0.80155107581126306</cx:pt>
          <cx:pt idx="4478">0.50217677976567576</cx:pt>
          <cx:pt idx="4479">0.55822222463425497</cx:pt>
          <cx:pt idx="4480">1.0025218778649345</cx:pt>
          <cx:pt idx="4481">0.67529359355832042</cx:pt>
          <cx:pt idx="4482">0.66656494420234524</cx:pt>
          <cx:pt idx="4483">0.91143741911950615</cx:pt>
          <cx:pt idx="4484">0.67509895755509775</cx:pt>
          <cx:pt idx="4485">0.99353168031364747</cx:pt>
          <cx:pt idx="4486">0.7543462126997591</cx:pt>
          <cx:pt idx="4487">0.74642875153119603</cx:pt>
          <cx:pt idx="4488">0.83238864625524123</cx:pt>
          <cx:pt idx="4489">0.59231558016902686</cx:pt>
          <cx:pt idx="4490">0.6839468550717579</cx:pt>
          <cx:pt idx="4491">0.95203985869584673</cx:pt>
          <cx:pt idx="4492">0.68947707998876706</cx:pt>
          <cx:pt idx="4493">0.8661950867005157</cx:pt>
          <cx:pt idx="4494">0.56653100227699449</cx:pt>
          <cx:pt idx="4495">0.89020826631566141</cx:pt>
          <cx:pt idx="4496">0.69668124142090848</cx:pt>
          <cx:pt idx="4497">0.80492514215716093</cx:pt>
          <cx:pt idx="4498">0.66171536773851758</cx:pt>
          <cx:pt idx="4499">0.7922537661370842</cx:pt>
          <cx:pt idx="4500">0.7937536187355243</cx:pt>
          <cx:pt idx="4501">0.84072599969103534</cx:pt>
          <cx:pt idx="4502">0.80695361919491593</cx:pt>
          <cx:pt idx="4503">0.88788887421213936</cx:pt>
          <cx:pt idx="4504">0.83907293963336926</cx:pt>
          <cx:pt idx="4505">0.70557559586593688</cx:pt>
          <cx:pt idx="4506">0.58642973222192685</cx:pt>
          <cx:pt idx="4507">0.7177621459058805</cx:pt>
          <cx:pt idx="4508">0.8167493955157995</cx:pt>
          <cx:pt idx="4509">0.91021804937684203</cx:pt>
          <cx:pt idx="4510">0.61082937684410388</cx:pt>
          <cx:pt idx="4511">0.83900911983725934</cx:pt>
          <cx:pt idx="4512">0.42444203751586107</cx:pt>
          <cx:pt idx="4513">0.63569010555227479</cx:pt>
          <cx:pt idx="4514">0.55342797051230475</cx:pt>
          <cx:pt idx="4515">0.66770268506076791</cx:pt>
          <cx:pt idx="4516">0.98513288136830246</cx:pt>
          <cx:pt idx="4517">0.67457697330073196</cx:pt>
          <cx:pt idx="4518">0.54951714387136652</cx:pt>
          <cx:pt idx="4519">0.98275934635809958</cx:pt>
          <cx:pt idx="4520">0.89406344560770001</cx:pt>
          <cx:pt idx="4521">0.5251013800462575</cx:pt>
          <cx:pt idx="4522">0.7682669220678805</cx:pt>
          <cx:pt idx="4523">0.66549318028809634</cx:pt>
          <cx:pt idx="4524">0.73358717075857216</cx:pt>
          <cx:pt idx="4525">0.96873438376552123</cx:pt>
          <cx:pt idx="4526">0.74880848012430989</cx:pt>
          <cx:pt idx="4527">1.0858302239111752</cx:pt>
          <cx:pt idx="4528">0.52857633076024046</cx:pt>
          <cx:pt idx="4529">0.60485056273439475</cx:pt>
          <cx:pt idx="4530">1.0233396573547719</cx:pt>
          <cx:pt idx="4531">0.96687452492799408</cx:pt>
          <cx:pt idx="4532">0.8677347792358685</cx:pt>
          <cx:pt idx="4533">0.62546056171268627</cx:pt>
          <cx:pt idx="4534">0.65106561970669474</cx:pt>
          <cx:pt idx="4535">0.76355821154000059</cx:pt>
          <cx:pt idx="4536">0.68558652257319785</cx:pt>
          <cx:pt idx="4537">0.67352687682865198</cx:pt>
          <cx:pt idx="4538">0.74331289557977653</cx:pt>
          <cx:pt idx="4539">0.94654411715912212</cx:pt>
          <cx:pt idx="4540">1.1607445425864631</cx:pt>
          <cx:pt idx="4541">0.62876011165514056</cx:pt>
          <cx:pt idx="4542">0.45949538553111563</cx:pt>
          <cx:pt idx="4543">0.65656222656363206</cx:pt>
          <cx:pt idx="4544">0.44786999961784335</cx:pt>
          <cx:pt idx="4545">0.48524620484264835</cx:pt>
          <cx:pt idx="4546">0.97748166076798582</cx:pt>
          <cx:pt idx="4547">0.6052932173110166</cx:pt>
          <cx:pt idx="4548">0.43673511090368716</cx:pt>
          <cx:pt idx="4549">0.79901217263357716</cx:pt>
          <cx:pt idx="4550">0.71163918429284811</cx:pt>
          <cx:pt idx="4551">1.1701443011704438</cx:pt>
          <cx:pt idx="4552">1.1015447226672166</cx:pt>
          <cx:pt idx="4553">0.51859970660781796</cx:pt>
          <cx:pt idx="4554">1.0185687357026196</cx:pt>
          <cx:pt idx="4555">0.76356217367382206</cx:pt>
          <cx:pt idx="4556">0.46543211618885122</cx:pt>
          <cx:pt idx="4557">0.85852344641340639</cx:pt>
          <cx:pt idx="4558">0.94545608889426269</cx:pt>
          <cx:pt idx="4559">0.48347688227896635</cx:pt>
          <cx:pt idx="4560">0.69810845118967302</cx:pt>
          <cx:pt idx="4561">0.79961917575356023</cx:pt>
          <cx:pt idx="4562">0.78200301250312609</cx:pt>
          <cx:pt idx="4563">0.89570648665881925</cx:pt>
          <cx:pt idx="4564">0.72382910944687096</cx:pt>
          <cx:pt idx="4565">0.98390172268821652</cx:pt>
          <cx:pt idx="4566">0.57885247032375342</cx:pt>
          <cx:pt idx="4567">0.50598915959923096</cx:pt>
          <cx:pt idx="4568">0.98339611116048808</cx:pt>
          <cx:pt idx="4569">0.84670578046585965</cx:pt>
          <cx:pt idx="4570">0.9418320938717929</cx:pt>
          <cx:pt idx="4571">0.74315767261462484</cx:pt>
          <cx:pt idx="4572">0.74118534562042471</cx:pt>
          <cx:pt idx="4573">0.88620395931933471</cx:pt>
          <cx:pt idx="4574">0.95976544227719995</cx:pt>
          <cx:pt idx="4575">0.76711232299539378</cx:pt>
          <cx:pt idx="4576">0.68310910867146735</cx:pt>
          <cx:pt idx="4577">0.71992195280389437</cx:pt>
          <cx:pt idx="4578">0.73440258687498072</cx:pt>
          <cx:pt idx="4579">0.66781437257047993</cx:pt>
          <cx:pt idx="4580">0.81196716908681466</cx:pt>
          <cx:pt idx="4581">0.62993489481746101</cx:pt>
          <cx:pt idx="4582">0.55704198686233219</cx:pt>
          <cx:pt idx="4583">0.53880030373695087</cx:pt>
          <cx:pt idx="4584">0.7992147215372416</cx:pt>
          <cx:pt idx="4585">0.98371262480108779</cx:pt>
          <cx:pt idx="4586">0.63298751157834687</cx:pt>
          <cx:pt idx="4587">0.62909250682220685</cx:pt>
          <cx:pt idx="4588">1.0384005818096556</cx:pt>
          <cx:pt idx="4589">0.59303562134898169</cx:pt>
          <cx:pt idx="4590">0.52386490536024999</cx:pt>
          <cx:pt idx="4591">0.63443522575177635</cx:pt>
          <cx:pt idx="4592">0.9586853299682635</cx:pt>
          <cx:pt idx="4593">0.75796888199362644</cx:pt>
          <cx:pt idx="4594">0.98632320710221033</cx:pt>
          <cx:pt idx="4595">0.83651030723545294</cx:pt>
          <cx:pt idx="4596">0.88775258510260679</cx:pt>
          <cx:pt idx="4597">0.78021335892838783</cx:pt>
          <cx:pt idx="4598">0.97627304171052642</cx:pt>
          <cx:pt idx="4599">0.66670633892305731</cx:pt>
          <cx:pt idx="4600">0.51714357359560792</cx:pt>
          <cx:pt idx="4601">0.78265033992888033</cx:pt>
          <cx:pt idx="4602">0.50156363908822799</cx:pt>
          <cx:pt idx="4603">0.68117133953148801</cx:pt>
          <cx:pt idx="4604">0.6487269829637029</cx:pt>
          <cx:pt idx="4605">0.70273765345933392</cx:pt>
          <cx:pt idx="4606">0.59962322681179736</cx:pt>
          <cx:pt idx="4607">1.0566549649863821</cx:pt>
          <cx:pt idx="4608">1.0011821839654975</cx:pt>
          <cx:pt idx="4609">0.91644747897579315</cx:pt>
          <cx:pt idx="4610">1.0597317890132369</cx:pt>
          <cx:pt idx="4611">0.89187940831886126</cx:pt>
          <cx:pt idx="4612">0.80349576979416759</cx:pt>
          <cx:pt idx="4613">1.031193962165204</cx:pt>
          <cx:pt idx="4614">0.50058089283953211</cx:pt>
          <cx:pt idx="4615">0.68908957087095368</cx:pt>
          <cx:pt idx="4616">1.1750253532872121</cx:pt>
          <cx:pt idx="4617">0.77019423452385594</cx:pt>
          <cx:pt idx="4618">0.78117461439276403</cx:pt>
          <cx:pt idx="4619">1.0144640747770073</cx:pt>
          <cx:pt idx="4620">1.0674712086767781</cx:pt>
          <cx:pt idx="4621">0.98791280616167787</cx:pt>
          <cx:pt idx="4622">0.75394191326537663</cx:pt>
          <cx:pt idx="4623">0.63222051518353706</cx:pt>
          <cx:pt idx="4624">1.0087351353392964</cx:pt>
          <cx:pt idx="4625">0.52909205054095998</cx:pt>
          <cx:pt idx="4626">0.85587537696419258</cx:pt>
          <cx:pt idx="4627">0.73112415141931508</cx:pt>
          <cx:pt idx="4628">0.74779527978518368</cx:pt>
          <cx:pt idx="4629">0.57738470176567236</cx:pt>
          <cx:pt idx="4630">0.80789837708123935</cx:pt>
          <cx:pt idx="4631">0.56460891115279077</cx:pt>
          <cx:pt idx="4632">0.57761794988039505</cx:pt>
          <cx:pt idx="4633">0.47462742079822084</cx:pt>
          <cx:pt idx="4634">0.88858999271167005</cx:pt>
          <cx:pt idx="4635">0.94668884984544155</cx:pt>
          <cx:pt idx="4636">0.79017055108457568</cx:pt>
          <cx:pt idx="4637">0.661273118217231</cx:pt>
          <cx:pt idx="4638">0.79275088151059714</cx:pt>
          <cx:pt idx="4639">0.59815816836978619</cx:pt>
          <cx:pt idx="4640">0.89598341310217144</cx:pt>
          <cx:pt idx="4641">0.77779895265197818</cx:pt>
          <cx:pt idx="4642">0.71436714850164362</cx:pt>
          <cx:pt idx="4643">0.68142427998890054</cx:pt>
          <cx:pt idx="4644">0.89907266603680547</cx:pt>
          <cx:pt idx="4645">0.4471752221921626</cx:pt>
          <cx:pt idx="4646">0.57091619593004439</cx:pt>
          <cx:pt idx="4647">0.65625562938665649</cx:pt>
          <cx:pt idx="4648">0.79631775115846637</cx:pt>
          <cx:pt idx="4649">0.74407225551575096</cx:pt>
          <cx:pt idx="4650">0.73804380710749695</cx:pt>
          <cx:pt idx="4651">0.87538307290896011</cx:pt>
          <cx:pt idx="4652">0.6375905681112497</cx:pt>
          <cx:pt idx="4653">0.50220561242406758</cx:pt>
          <cx:pt idx="4654">0.97379040666743066</cx:pt>
          <cx:pt idx="4655">0.83130193331474622</cx:pt>
          <cx:pt idx="4656">0.49983991536398376</cx:pt>
          <cx:pt idx="4657">0.94952753314367777</cx:pt>
          <cx:pt idx="4658">0.74159517376368056</cx:pt>
          <cx:pt idx="4659">0.55386998303233004</cx:pt>
          <cx:pt idx="4660">0.6226152246317983</cx:pt>
          <cx:pt idx="4661">0.53509696048285382</cx:pt>
          <cx:pt idx="4662">0.86976317871321285</cx:pt>
          <cx:pt idx="4663">0.54308052399401396</cx:pt>
          <cx:pt idx="4664">0.95030045622083947</cx:pt>
          <cx:pt idx="4665">0.68699077824865462</cx:pt>
          <cx:pt idx="4666">0.61985460163466966</cx:pt>
          <cx:pt idx="4667">0.43823242350059083</cx:pt>
          <cx:pt idx="4668">0.75301684391365353</cx:pt>
          <cx:pt idx="4669">0.83736629154402686</cx:pt>
          <cx:pt idx="4670">0.84887059565402156</cx:pt>
          <cx:pt idx="4671">0.66235737740509459</cx:pt>
          <cx:pt idx="4672">0.80586133315716602</cx:pt>
          <cx:pt idx="4673">0.48884096794958359</cx:pt>
          <cx:pt idx="4674">0.7525964534365257</cx:pt>
          <cx:pt idx="4675">0.92900278162048588</cx:pt>
          <cx:pt idx="4676">0.5138621312989704</cx:pt>
          <cx:pt idx="4677">0.73146491453981533</cx:pt>
          <cx:pt idx="4678">0.60883797500675396</cx:pt>
          <cx:pt idx="4679">1.3990932790382411</cx:pt>
          <cx:pt idx="4680">1.0043416104198799</cx:pt>
          <cx:pt idx="4681">0.8513551719063065</cx:pt>
          <cx:pt idx="4682">0.86778864022278412</cx:pt>
          <cx:pt idx="4683">0.58425083181639925</cx:pt>
          <cx:pt idx="4684">1.1813345342277335</cx:pt>
          <cx:pt idx="4685">0.95861000635003635</cx:pt>
          <cx:pt idx="4686">0.49220185452254578</cx:pt>
          <cx:pt idx="4687">0.71692141036430934</cx:pt>
          <cx:pt idx="4688">1.2701032957737828</cx:pt>
          <cx:pt idx="4689">0.95043779121207128</cx:pt>
          <cx:pt idx="4690">0.77150947770438905</cx:pt>
          <cx:pt idx="4691">0.88884019293834537</cx:pt>
          <cx:pt idx="4692">0.65820545470112424</cx:pt>
          <cx:pt idx="4693">1.0371423760897602</cx:pt>
          <cx:pt idx="4694">1.0140828667121105</cx:pt>
          <cx:pt idx="4695">0.58510287116262616</cx:pt>
          <cx:pt idx="4696">0.63835264123519986</cx:pt>
          <cx:pt idx="4697">0.60499086411813185</cx:pt>
          <cx:pt idx="4698">0.61260914772347774</cx:pt>
          <cx:pt idx="4699">0.6389432092212346</cx:pt>
          <cx:pt idx="4700">0.78251385404743723</cx:pt>
          <cx:pt idx="4701">0.88225399961816564</cx:pt>
          <cx:pt idx="4702">0.89600776543081917</cx:pt>
          <cx:pt idx="4703">0.88867982888678809</cx:pt>
          <cx:pt idx="4704">0.69298511045526834</cx:pt>
          <cx:pt idx="4705">0.50264329806661279</cx:pt>
          <cx:pt idx="4706">0.86121647404363921</cx:pt>
          <cx:pt idx="4707">0.8414061566998583</cx:pt>
          <cx:pt idx="4708">0.65586275057192556</cx:pt>
          <cx:pt idx="4709">0.61909534017943024</cx:pt>
          <cx:pt idx="4710">0.75830937632156903</cx:pt>
          <cx:pt idx="4711">0.87063568748048792</cx:pt>
          <cx:pt idx="4712">0.90365303019370746</cx:pt>
          <cx:pt idx="4713">0.78261584310374122</cx:pt>
          <cx:pt idx="4714">0.49483823007199856</cx:pt>
          <cx:pt idx="4715">0.5077985693127457</cx:pt>
          <cx:pt idx="4716">0.85679648926862106</cx:pt>
          <cx:pt idx="4717">0.8067572092373152</cx:pt>
          <cx:pt idx="4718">0.85817947864005073</cx:pt>
          <cx:pt idx="4719">0.95402500696894665</cx:pt>
          <cx:pt idx="4720">0.76152351585086919</cx:pt>
          <cx:pt idx="4721">0.40682269704898555</cx:pt>
          <cx:pt idx="4722">1.0036198022627358</cx:pt>
          <cx:pt idx="4723">0.75953637489242765</cx:pt>
          <cx:pt idx="4724">0.41658279569200735</cx:pt>
          <cx:pt idx="4725">0.69295697046546145</cx:pt>
          <cx:pt idx="4726">0.70357333575530367</cx:pt>
          <cx:pt idx="4727">0.83438486590247063</cx:pt>
          <cx:pt idx="4728">0.85948987761122253</cx:pt>
          <cx:pt idx="4729">0.6099922280488248</cx:pt>
          <cx:pt idx="4730">0.5171575794293779</cx:pt>
          <cx:pt idx="4731">0.49132631512892067</cx:pt>
          <cx:pt idx="4732">0.45322315900395205</cx:pt>
          <cx:pt idx="4733">0.78931440715520274</cx:pt>
          <cx:pt idx="4734">0.76236488481700648</cx:pt>
          <cx:pt idx="4735">1.1731562811411063</cx:pt>
          <cx:pt idx="4736">0.8010936987427979</cx:pt>
          <cx:pt idx="4737">0.68482126102868823</cx:pt>
          <cx:pt idx="4738">0.8734723168852262</cx:pt>
          <cx:pt idx="4739">0.58313117809933657</cx:pt>
          <cx:pt idx="4740">0.794033564019615</cx:pt>
          <cx:pt idx="4741">0.75557164463773652</cx:pt>
          <cx:pt idx="4742">0.66436075541195194</cx:pt>
          <cx:pt idx="4743">0.87222797849287892</cx:pt>
          <cx:pt idx="4744">0.63861462658276114</cx:pt>
          <cx:pt idx="4745">0.59829322949932395</cx:pt>
          <cx:pt idx="4746">0.8296807486509814</cx:pt>
          <cx:pt idx="4747">0.95079542090596314</cx:pt>
          <cx:pt idx="4748">0.84724631340966827</cx:pt>
          <cx:pt idx="4749">1.0427901140425246</cx:pt>
          <cx:pt idx="4750">0.63308783464352192</cx:pt>
          <cx:pt idx="4751">0.85503284984041439</cx:pt>
          <cx:pt idx="4752">0.86263796487238353</cx:pt>
          <cx:pt idx="4753">0.90021093585490664</cx:pt>
          <cx:pt idx="4754">0.69586453196027687</cx:pt>
          <cx:pt idx="4755">0.85057513208106628</cx:pt>
          <cx:pt idx="4756">0.70407313153114726</cx:pt>
          <cx:pt idx="4757">0.87046972405746526</cx:pt>
          <cx:pt idx="4758">0.57671646557639267</cx:pt>
          <cx:pt idx="4759">0.85832692832773239</cx:pt>
          <cx:pt idx="4760">0.77214153859666401</cx:pt>
          <cx:pt idx="4761">0.96657361828492561</cx:pt>
          <cx:pt idx="4762">0.78827570773044631</cx:pt>
          <cx:pt idx="4763">0.85326752397323957</cx:pt>
          <cx:pt idx="4764">0.71753108387276487</cx:pt>
          <cx:pt idx="4765">0.6423041495910804</cx:pt>
          <cx:pt idx="4766">0.80247455160935233</cx:pt>
          <cx:pt idx="4767">0.83442796579310163</cx:pt>
          <cx:pt idx="4768">0.85631279529525761</cx:pt>
          <cx:pt idx="4769">0.91475552572158148</cx:pt>
          <cx:pt idx="4770">0.66712230408628559</cx:pt>
          <cx:pt idx="4771">0.55561242398861022</cx:pt>
          <cx:pt idx="4772">0.9192416909689628</cx:pt>
          <cx:pt idx="4773">0.7517186494699919</cx:pt>
          <cx:pt idx="4774">0.63169824719910395</cx:pt>
          <cx:pt idx="4775">1.0781014937301843</cx:pt>
          <cx:pt idx="4776">0.6525960998981114</cx:pt>
          <cx:pt idx="4777">0.58005360274677698</cx:pt>
          <cx:pt idx="4778">0.45163092892868673</cx:pt>
          <cx:pt idx="4779">0.63979031365472883</cx:pt>
          <cx:pt idx="4780">0.57206558374874217</cx:pt>
          <cx:pt idx="4781">0.60027865691884685</cx:pt>
          <cx:pt idx="4782">0.62771228859562389</cx:pt>
          <cx:pt idx="4783">0.5866198801736966</cx:pt>
          <cx:pt idx="4784">0.56647030753229943</cx:pt>
          <cx:pt idx="4785">0.70711944994723652</cx:pt>
          <cx:pt idx="4786">0.71778894629137602</cx:pt>
          <cx:pt idx="4787">0.90938374480398021</cx:pt>
          <cx:pt idx="4788">0.87009303288189388</cx:pt>
          <cx:pt idx="4789">0.80455130401625463</cx:pt>
          <cx:pt idx="4790">0.91929877644659985</cx:pt>
          <cx:pt idx="4791">0.76893196685257692</cx:pt>
          <cx:pt idx="4792">0.82895314559045441</cx:pt>
          <cx:pt idx="4793">0.59454841302290329</cx:pt>
          <cx:pt idx="4794">0.75384464066701429</cx:pt>
          <cx:pt idx="4795">1.0444495607071762</cx:pt>
          <cx:pt idx="4796">0.88879168625817828</cx:pt>
          <cx:pt idx="4797">1.0970654602826684</cx:pt>
          <cx:pt idx="4798">0.64526789076526658</cx:pt>
          <cx:pt idx="4799">0.73115319189653161</cx:pt>
          <cx:pt idx="4800">0.5258257402423151</cx:pt>
          <cx:pt idx="4801">0.55030740079131868</cx:pt>
          <cx:pt idx="4802">0.78927876542761954</cx:pt>
          <cx:pt idx="4803">0.57303625989268836</cx:pt>
          <cx:pt idx="4804">1.0326839649206223</cx:pt>
          <cx:pt idx="4805">0.64488562877529432</cx:pt>
          <cx:pt idx="4806">0.74377677512500129</cx:pt>
          <cx:pt idx="4807">0.70610461518723666</cx:pt>
          <cx:pt idx="4808">0.69495953346049111</cx:pt>
          <cx:pt idx="4809">0.84973263702451984</cx:pt>
          <cx:pt idx="4810">1.0174785613100135</cx:pt>
          <cx:pt idx="4811">0.88865426788906521</cx:pt>
          <cx:pt idx="4812">0.60515828130084581</cx:pt>
          <cx:pt idx="4813">0.8964375860251228</cx:pt>
          <cx:pt idx="4814">0.82197926645539543</cx:pt>
          <cx:pt idx="4815">0.86387226396396022</cx:pt>
          <cx:pt idx="4816">0.56612097536038386</cx:pt>
          <cx:pt idx="4817">0.59846350957542072</cx:pt>
          <cx:pt idx="4818">1.1882109994099896</cx:pt>
          <cx:pt idx="4819">0.80509387557416978</cx:pt>
          <cx:pt idx="4820">0.71330702745348951</cx:pt>
          <cx:pt idx="4821">0.7572085201872879</cx:pt>
          <cx:pt idx="4822">0.96671992582476363</cx:pt>
          <cx:pt idx="4823">0.67822256530269887</cx:pt>
          <cx:pt idx="4824">0.73717458492513432</cx:pt>
          <cx:pt idx="4825">0.53701625520727059</cx:pt>
          <cx:pt idx="4826">0.62061361142601645</cx:pt>
          <cx:pt idx="4827">0.67134890549267046</cx:pt>
          <cx:pt idx="4828">0.87984704188078044</cx:pt>
          <cx:pt idx="4829">0.67878046589370644</cx:pt>
          <cx:pt idx="4830">0.87624632403999603</cx:pt>
          <cx:pt idx="4831">0.80328830425966091</cx:pt>
          <cx:pt idx="4832">0.813801466683579</cx:pt>
          <cx:pt idx="4833">0.98186603632142277</cx:pt>
          <cx:pt idx="4834">0.80028816409892956</cx:pt>
          <cx:pt idx="4835">0.86310463466533671</cx:pt>
          <cx:pt idx="4836">1.0139859882276303</cx:pt>
          <cx:pt idx="4837">0.96117786378385384</cx:pt>
          <cx:pt idx="4838">0.7393810973393814</cx:pt>
          <cx:pt idx="4839">0.81953423328832664</cx:pt>
          <cx:pt idx="4840">0.88854032316319853</cx:pt>
          <cx:pt idx="4841">0.78667546934887778</cx:pt>
          <cx:pt idx="4842">0.93528386660225071</cx:pt>
          <cx:pt idx="4843">0.65475036080362758</cx:pt>
          <cx:pt idx="4844">0.5277310485445097</cx:pt>
          <cx:pt idx="4845">0.76111238172092366</cx:pt>
          <cx:pt idx="4846">0.92352265534173905</cx:pt>
          <cx:pt idx="4847">0.59861938519562019</cx:pt>
          <cx:pt idx="4848">0.75509820032598252</cx:pt>
          <cx:pt idx="4849">0.7404072854295517</cx:pt>
          <cx:pt idx="4850">0.58776751773972635</cx:pt>
          <cx:pt idx="4851">0.78855726653569813</cx:pt>
          <cx:pt idx="4852">0.75065112721090987</cx:pt>
          <cx:pt idx="4853">0.92743586664364486</cx:pt>
          <cx:pt idx="4854">0.85439991636177282</cx:pt>
          <cx:pt idx="4855">0.83854954889054778</cx:pt>
          <cx:pt idx="4856">0.91554014812572293</cx:pt>
          <cx:pt idx="4857">0.81692099634831628</cx:pt>
          <cx:pt idx="4858">0.83525665490907586</cx:pt>
          <cx:pt idx="4859">0.78390963201047714</cx:pt>
          <cx:pt idx="4860">0.70901600828045963</cx:pt>
          <cx:pt idx="4861">0.92695943087798149</cx:pt>
          <cx:pt idx="4862">0.49470935905468655</cx:pt>
          <cx:pt idx="4863">0.8947118873076334</cx:pt>
          <cx:pt idx="4864">1.4360279535961202</cx:pt>
          <cx:pt idx="4865">0.56061188286620089</cx:pt>
          <cx:pt idx="4866">0.33226011833249292</cx:pt>
          <cx:pt idx="4867">0.72614562799390181</cx:pt>
          <cx:pt idx="4868">0.47556901408482172</cx:pt>
          <cx:pt idx="4869">0.79610650992653342</cx:pt>
          <cx:pt idx="4870">1.4012621959380149</cx:pt>
          <cx:pt idx="4871">0.89839431992995089</cx:pt>
          <cx:pt idx="4872">0.50336211883860849</cx:pt>
          <cx:pt idx="4873">1.2005596924163575</cx:pt>
          <cx:pt idx="4874">0.6936069173838677</cx:pt>
          <cx:pt idx="4875">1.1068881870332994</cx:pt>
          <cx:pt idx="4876">0.80518716967139436</cx:pt>
          <cx:pt idx="4877">0.74908648653274912</cx:pt>
          <cx:pt idx="4878">0.73846444780868292</cx:pt>
          <cx:pt idx="4879">0.89720897310548686</cx:pt>
          <cx:pt idx="4880">0.84499682092469142</cx:pt>
          <cx:pt idx="4881">0.77808331225521277</cx:pt>
          <cx:pt idx="4882">0.87236792301732369</cx:pt>
          <cx:pt idx="4883">0.6458821736121334</cx:pt>
          <cx:pt idx="4884">0.56559094115706421</cx:pt>
          <cx:pt idx="4885">0.74360647620039744</cx:pt>
          <cx:pt idx="4886">1.05626222116683</cx:pt>
          <cx:pt idx="4887">1.2743019566474596</cx:pt>
          <cx:pt idx="4888">0.4703839324042618</cx:pt>
          <cx:pt idx="4889">0.62998658725551826</cx:pt>
          <cx:pt idx="4890">0.73312166462281436</cx:pt>
          <cx:pt idx="4891">0.65983653670358233</cx:pt>
          <cx:pt idx="4892">0.9118370718129668</cx:pt>
          <cx:pt idx="4893">0.60106321319737677</cx:pt>
          <cx:pt idx="4894">0.57002269695359487</cx:pt>
          <cx:pt idx="4895">1.0993710949668147</cx:pt>
          <cx:pt idx="4896">1.0704563293752833</cx:pt>
          <cx:pt idx="4897">0.85259687247194438</cx:pt>
          <cx:pt idx="4898">0.74208622891420906</cx:pt>
          <cx:pt idx="4899">0.60357682145150804</cx:pt>
          <cx:pt idx="4900">0.62598851342575035</cx:pt>
          <cx:pt idx="4901">0.51225277769842448</cx:pt>
          <cx:pt idx="4902">0.66860579496366046</cx:pt>
          <cx:pt idx="4903">0.68993563232232513</cx:pt>
          <cx:pt idx="4904">0.58239947806364556</cx:pt>
          <cx:pt idx="4905">0.79388668137848062</cx:pt>
          <cx:pt idx="4906">0.44354962192894803</cx:pt>
          <cx:pt idx="4907">0.77593612522284439</cx:pt>
          <cx:pt idx="4908">1.0377210374361574</cx:pt>
          <cx:pt idx="4909">0.80979958107793348</cx:pt>
          <cx:pt idx="4910">0.96004587579427436</cx:pt>
          <cx:pt idx="4911">1.0535551547893671</cx:pt>
          <cx:pt idx="4912">1.0206048604863682</cx:pt>
          <cx:pt idx="4913">0.78330936970319653</cx:pt>
          <cx:pt idx="4914">0.62652873628593697</cx:pt>
          <cx:pt idx="4915">0.65441675098187191</cx:pt>
          <cx:pt idx="4916">0.8644219626547458</cx:pt>
          <cx:pt idx="4917">0.66780621631639847</cx:pt>
          <cx:pt idx="4918">0.78283526024798966</cx:pt>
          <cx:pt idx="4919">0.90646364100525878</cx:pt>
          <cx:pt idx="4920">1.0248322557027612</cx:pt>
          <cx:pt idx="4921">0.73438124041979169</cx:pt>
          <cx:pt idx="4922">1.0665569580015015</cx:pt>
          <cx:pt idx="4923">0.68364044405083213</cx:pt>
          <cx:pt idx="4924">0.65593326415932318</cx:pt>
          <cx:pt idx="4925">0.57259774615822978</cx:pt>
          <cx:pt idx="4926">0.50231877978182493</cx:pt>
          <cx:pt idx="4927">0.72620672521143725</cx:pt>
          <cx:pt idx="4928">0.92397484509031669</cx:pt>
          <cx:pt idx="4929">0.86094752864826429</cx:pt>
          <cx:pt idx="4930">0.80020114480441329</cx:pt>
          <cx:pt idx="4931">0.76427378536451307</cx:pt>
          <cx:pt idx="4932">1.0666108797844873</cx:pt>
          <cx:pt idx="4933">0.55056559964471885</cx:pt>
          <cx:pt idx="4934">0.5621439931733031</cx:pt>
          <cx:pt idx="4935">0.76045160552397073</cx:pt>
          <cx:pt idx="4936">0.54335145122933481</cx:pt>
          <cx:pt idx="4937">0.40411479763033842</cx:pt>
          <cx:pt idx="4938">0.69994552213536532</cx:pt>
          <cx:pt idx="4939">0.77560278418694917</cx:pt>
          <cx:pt idx="4940">0.67136036314236691</cx:pt>
          <cx:pt idx="4941">0.81864563212646813</cx:pt>
          <cx:pt idx="4942">0.82038420391325173</cx:pt>
          <cx:pt idx="4943">0.94954790171847703</cx:pt>
          <cx:pt idx="4944">0.93987318352171467</cx:pt>
          <cx:pt idx="4945">0.78802890640887202</cx:pt>
          <cx:pt idx="4946">1.0884437051882534</cx:pt>
          <cx:pt idx="4947">0.61222139253613117</cx:pt>
          <cx:pt idx="4948">0.60547544073853021</cx:pt>
          <cx:pt idx="4949">0.68553185165247466</cx:pt>
          <cx:pt idx="4950">0.45123249694957157</cx:pt>
          <cx:pt idx="4951">0.70813938887168049</cx:pt>
          <cx:pt idx="4952">0.77994509800741907</cx:pt>
          <cx:pt idx="4953">1.0578602886881354</cx:pt>
          <cx:pt idx="4954">0.82391647307919669</cx:pt>
          <cx:pt idx="4955">0.72255691111235909</cx:pt>
          <cx:pt idx="4956">0.87667453477550816</cx:pt>
          <cx:pt idx="4957">0.78283903749308659</cx:pt>
          <cx:pt idx="4958">0.50956464031595328</cx:pt>
          <cx:pt idx="4959">0.99861195228946209</cx:pt>
          <cx:pt idx="4960">0.79148575493280016</cx:pt>
          <cx:pt idx="4961">0.57056470181469465</cx:pt>
          <cx:pt idx="4962">0.72365126156501769</cx:pt>
          <cx:pt idx="4963">0.66627420951997218</cx:pt>
          <cx:pt idx="4964">0.48981693127132325</cx:pt>
          <cx:pt idx="4965">1.0252538076517144</cx:pt>
          <cx:pt idx="4966">0.71824013266511255</cx:pt>
          <cx:pt idx="4967">0.90592114556995396</cx:pt>
          <cx:pt idx="4968">1.1918925980172912</cx:pt>
          <cx:pt idx="4969">0.67289629809211748</cx:pt>
          <cx:pt idx="4970">0.72814942123665971</cx:pt>
          <cx:pt idx="4971">0.65621841489753741</cx:pt>
          <cx:pt idx="4972">0.491653102671256</cx:pt>
          <cx:pt idx="4973">0.69447415992018746</cx:pt>
          <cx:pt idx="4974">0.74094694864066335</cx:pt>
          <cx:pt idx="4975">0.65737760979964133</cx:pt>
          <cx:pt idx="4976">0.92749400559931117</cx:pt>
          <cx:pt idx="4977">0.77885959071506317</cx:pt>
          <cx:pt idx="4978">0.62749673072631473</cx:pt>
          <cx:pt idx="4979">0.78438212970454579</cx:pt>
          <cx:pt idx="4980">0.71070065761849588</cx:pt>
          <cx:pt idx="4981">1.0707503356157058</cx:pt>
          <cx:pt idx="4982">0.87971009193941874</cx:pt>
          <cx:pt idx="4983">0.89044270757466648</cx:pt>
          <cx:pt idx="4984">0.86440531752470895</cx:pt>
          <cx:pt idx="4985">0.63382429393692152</cx:pt>
          <cx:pt idx="4986">1.0254500336531442</cx:pt>
          <cx:pt idx="4987">0.87487510763415188</cx:pt>
          <cx:pt idx="4988">1.1027717216872976</cx:pt>
          <cx:pt idx="4989">0.88655174624960431</cx:pt>
          <cx:pt idx="4990">0.73628406200934982</cx:pt>
          <cx:pt idx="4991">0.73288548370681927</cx:pt>
          <cx:pt idx="4992">0.84522533453656423</cx:pt>
          <cx:pt idx="4993">0.54052534579363298</cx:pt>
          <cx:pt idx="4994">0.75073620803211571</cx:pt>
          <cx:pt idx="4995">0.83132192631115742</cx:pt>
          <cx:pt idx="4996">0.78270119929011617</cx:pt>
          <cx:pt idx="4997">0.83231189788558091</cx:pt>
          <cx:pt idx="4998">0.64690410705821921</cx:pt>
          <cx:pt idx="4999">0.70275950244079155</cx:pt>
          <cx:pt idx="5000">0.87334855833760694</cx:pt>
          <cx:pt idx="5001">0.73379751982506036</cx:pt>
          <cx:pt idx="5002">0.63568121456396831</cx:pt>
          <cx:pt idx="5003">1.0074581002264078</cx:pt>
          <cx:pt idx="5004">0.59445709055665896</cx:pt>
          <cx:pt idx="5005">0.65395413631001353</cx:pt>
          <cx:pt idx="5006">0.50366984089024214</cx:pt>
          <cx:pt idx="5007">0.85606728107677321</cx:pt>
          <cx:pt idx="5008">0.65579929507039125</cx:pt>
          <cx:pt idx="5009">0.59851259298161141</cx:pt>
          <cx:pt idx="5010">0.7520109579041091</cx:pt>
          <cx:pt idx="5011">0.8623297921976496</cx:pt>
          <cx:pt idx="5012">0.88747681609616647</cx:pt>
          <cx:pt idx="5013">1.445051418877096</cx:pt>
          <cx:pt idx="5014">0.36786223474375596</cx:pt>
          <cx:pt idx="5015">0.82887447428171757</cx:pt>
          <cx:pt idx="5016">0.63985073722829156</cx:pt>
          <cx:pt idx="5017">0.85483390783792101</cx:pt>
          <cx:pt idx="5018">0.70160003132503768</cx:pt>
          <cx:pt idx="5019">0.98038093756353584</cx:pt>
          <cx:pt idx="5020">0.75845101444011542</cx:pt>
          <cx:pt idx="5021">0.55870959961712119</cx:pt>
          <cx:pt idx="5022">0.66143354646033592</cx:pt>
          <cx:pt idx="5023">0.98703598068133047</cx:pt>
          <cx:pt idx="5024">0.93290950691618379</cx:pt>
          <cx:pt idx="5025">0.93546651315409912</cx:pt>
          <cx:pt idx="5026">1.0853919228636779</cx:pt>
          <cx:pt idx="5027">0.82793335253990075</cx:pt>
          <cx:pt idx="5028">1.1279883680653411</cx:pt>
          <cx:pt idx="5029">0.88203392022644744</cx:pt>
          <cx:pt idx="5030">0.92361189290645429</cx:pt>
          <cx:pt idx="5031">0.8822752616550561</cx:pt>
          <cx:pt idx="5032">1.0154213323826411</cx:pt>
          <cx:pt idx="5033">0.84207440789904198</cx:pt>
          <cx:pt idx="5034">0.76716686810119306</cx:pt>
          <cx:pt idx="5035">0.91983260282345347</cx:pt>
          <cx:pt idx="5036">0.87643087707276668</cx:pt>
          <cx:pt idx="5037">0.99453909515850569</cx:pt>
          <cx:pt idx="5038">0.97375669241789664</cx:pt>
          <cx:pt idx="5039">0.9621393607057922</cx:pt>
          <cx:pt idx="5040">0.93779766113423146</cx:pt>
          <cx:pt idx="5041">0.62952751924152572</cx:pt>
          <cx:pt idx="5042">0.86396415723493314</cx:pt>
          <cx:pt idx="5043">0.76774016665563682</cx:pt>
          <cx:pt idx="5044">0.8844215022079791</cx:pt>
          <cx:pt idx="5045">0.83624678282081</cx:pt>
          <cx:pt idx="5046">0.65776202986785093</cx:pt>
          <cx:pt idx="5047">0.60558570201503292</cx:pt>
          <cx:pt idx="5048">0.72877787209790046</cx:pt>
          <cx:pt idx="5049">1.1085617759337385</cx:pt>
          <cx:pt idx="5050">1.1827416538953408</cx:pt>
          <cx:pt idx="5051">0.69382095854442727</cx:pt>
          <cx:pt idx="5052">0.8613753314058008</cx:pt>
          <cx:pt idx="5053">0.64620706927854565</cx:pt>
          <cx:pt idx="5054">0.57854527030528735</cx:pt>
          <cx:pt idx="5055">0.89999376560016464</cx:pt>
          <cx:pt idx="5056">0.66629082293685449</cx:pt>
          <cx:pt idx="5057">0.71946755653628081</cx:pt>
          <cx:pt idx="5058">0.70536799784450044</cx:pt>
          <cx:pt idx="5059">0.83608573568965794</cx:pt>
          <cx:pt idx="5060">0.70833698297973013</cx:pt>
          <cx:pt idx="5061">0.74658314372586831</cx:pt>
          <cx:pt idx="5062">0.70630837763517773</cx:pt>
          <cx:pt idx="5063">0.74927922341873343</cx:pt>
          <cx:pt idx="5064">0.76959221192892446</cx:pt>
          <cx:pt idx="5065">0.75834147559205989</cx:pt>
          <cx:pt idx="5066">0.89388855455832228</cx:pt>
          <cx:pt idx="5067">0.52316265010311391</cx:pt>
          <cx:pt idx="5068">0.88217374965784057</cx:pt>
          <cx:pt idx="5069">0.77955617337375716</cx:pt>
          <cx:pt idx="5070">0.72282020197555508</cx:pt>
          <cx:pt idx="5071">0.93751107178968718</cx:pt>
          <cx:pt idx="5072">0.68935643676740477</cx:pt>
          <cx:pt idx="5073">0.66485004777225598</cx:pt>
          <cx:pt idx="5074">0.81560519038812018</cx:pt>
          <cx:pt idx="5075">0.79490427816742115</cx:pt>
          <cx:pt idx="5076">0.76919252923730452</cx:pt>
          <cx:pt idx="5077">0.77589455898990467</cx:pt>
          <cx:pt idx="5078">0.79921609504624302</cx:pt>
          <cx:pt idx="5079">0.81054362762921206</cx:pt>
          <cx:pt idx="5080">0.63916066050465803</cx:pt>
          <cx:pt idx="5081">0.61034382544345001</cx:pt>
          <cx:pt idx="5082">1.0490144704091831</cx:pt>
          <cx:pt idx="5083">0.73721443699190159</cx:pt>
          <cx:pt idx="5084">0.71318803126700325</cx:pt>
          <cx:pt idx="5085">0.85039956803110572</cx:pt>
          <cx:pt idx="5086">0.79578822597342325</cx:pt>
          <cx:pt idx="5087">0.54245765447165506</cx:pt>
          <cx:pt idx="5088">0.73490723457382146</cx:pt>
          <cx:pt idx="5089">0.75462233305578386</cx:pt>
          <cx:pt idx="5090">0.58240000021504201</cx:pt>
          <cx:pt idx="5091">0.67600050068937367</cx:pt>
          <cx:pt idx="5092">0.58385067135279956</cx:pt>
          <cx:pt idx="5093">0.7315392084427168</cx:pt>
          <cx:pt idx="5094">0.7519033728431237</cx:pt>
          <cx:pt idx="5095">0.69298860565726461</cx:pt>
          <cx:pt idx="5096">0.57149041318885352</cx:pt>
          <cx:pt idx="5097">0.61009211463486479</cx:pt>
          <cx:pt idx="5098">0.71353985673925269</cx:pt>
          <cx:pt idx="5099">0.62971305132918642</cx:pt>
          <cx:pt idx="5100">0.56606954314796432</cx:pt>
          <cx:pt idx="5101">0.63322243875241202</cx:pt>
          <cx:pt idx="5102">1.0106935390306102</cx:pt>
          <cx:pt idx="5103">0.79677114570742125</cx:pt>
          <cx:pt idx="5104">0.81928332546053362</cx:pt>
          <cx:pt idx="5105">0.74610319844939021</cx:pt>
          <cx:pt idx="5106">0.61580738341741581</cx:pt>
          <cx:pt idx="5107">0.42206344174961291</cx:pt>
          <cx:pt idx="5108">0.77190201822213134</cx:pt>
          <cx:pt idx="5109">0.62632980063278643</cx:pt>
          <cx:pt idx="5110">0.58773930161178756</cx:pt>
          <cx:pt idx="5111">0.88779064492265092</cx:pt>
          <cx:pt idx="5112">0.6303077216757984</cx:pt>
          <cx:pt idx="5113">0.6219102982413296</cx:pt>
          <cx:pt idx="5114">0.5024569829777944</cx:pt>
          <cx:pt idx="5115">0.59296385437604771</cx:pt>
          <cx:pt idx="5116">0.93629804007058415</cx:pt>
          <cx:pt idx="5117">1.1839774420582241</cx:pt>
          <cx:pt idx="5118">0.7384967852148151</cx:pt>
          <cx:pt idx="5119">0.6486698788214732</cx:pt>
          <cx:pt idx="5120">0.61237616814715012</cx:pt>
          <cx:pt idx="5121">0.88449691526767138</cx:pt>
          <cx:pt idx="5122">0.92190640888052855</cx:pt>
          <cx:pt idx="5123">0.69895299371563335</cx:pt>
          <cx:pt idx="5124">0.67854811276323468</cx:pt>
          <cx:pt idx="5125">0.70346477163635213</cx:pt>
          <cx:pt idx="5126">0.80602125147563086</cx:pt>
          <cx:pt idx="5127">0.79799855140614229</cx:pt>
          <cx:pt idx="5128">0.64605449195783238</cx:pt>
          <cx:pt idx="5129">0.84374055048090335</cx:pt>
          <cx:pt idx="5130">0.98794824234344036</cx:pt>
          <cx:pt idx="5131">0.99020257401228251</cx:pt>
          <cx:pt idx="5132">0.5669102946022907</cx:pt>
          <cx:pt idx="5133">1.1994871613402727</cx:pt>
          <cx:pt idx="5134">0.80853317449882667</cx:pt>
          <cx:pt idx="5135">0.72957082051233857</cx:pt>
          <cx:pt idx="5136">0.91088032680345321</cx:pt>
          <cx:pt idx="5137">0.6690948513278836</cx:pt>
          <cx:pt idx="5138">0.73329695772669834</cx:pt>
          <cx:pt idx="5139">0.63443288226588712</cx:pt>
          <cx:pt idx="5140">0.78545629902603697</cx:pt>
          <cx:pt idx="5141">0.95678504218569604</cx:pt>
          <cx:pt idx="5142">1.1084527069297174</cx:pt>
          <cx:pt idx="5143">0.81747114355181472</cx:pt>
          <cx:pt idx="5144">0.7889578004314679</cx:pt>
          <cx:pt idx="5145">1.1688662917701242</cx:pt>
          <cx:pt idx="5146">0.80244061412596823</cx:pt>
          <cx:pt idx="5147">0.86016949304246237</cx:pt>
          <cx:pt idx="5148">0.54237498655045202</cx:pt>
          <cx:pt idx="5149">0.81879304778234774</cx:pt>
          <cx:pt idx="5150">0.81325837152497615</cx:pt>
          <cx:pt idx="5151">0.77033459986158737</cx:pt>
          <cx:pt idx="5152">0.84177719929264627</cx:pt>
          <cx:pt idx="5153">1.2187708319580433</cx:pt>
          <cx:pt idx="5154">1.1379262519059623</cx:pt>
          <cx:pt idx="5155">0.60632498785635214</cx:pt>
          <cx:pt idx="5156">0.96254449555885357</cx:pt>
          <cx:pt idx="5157">0.73521984807674701</cx:pt>
          <cx:pt idx="5158">0.98474322465584319</cx:pt>
          <cx:pt idx="5159">0.8778967471819028</cx:pt>
          <cx:pt idx="5160">0.58407425353117259</cx:pt>
          <cx:pt idx="5161">0.57501804755297303</cx:pt>
          <cx:pt idx="5162">0.69734886764981652</cx:pt>
          <cx:pt idx="5163">0.93057704795807661</cx:pt>
          <cx:pt idx="5164">0.5677934605838576</cx:pt>
          <cx:pt idx="5165">0.90188727440487904</cx:pt>
          <cx:pt idx="5166">0.53404542357037499</cx:pt>
          <cx:pt idx="5167">1.1595009962284488</cx:pt>
          <cx:pt idx="5168">0.50487254518645153</cx:pt>
          <cx:pt idx="5169">0.85209985593453708</cx:pt>
          <cx:pt idx="5170">1.1447543855459574</cx:pt>
          <cx:pt idx="5171">0.94074296575974947</cx:pt>
          <cx:pt idx="5172">0.6590827574621213</cx:pt>
          <cx:pt idx="5173">0.7406004251161038</cx:pt>
          <cx:pt idx="5174">0.88600639552745841</cx:pt>
          <cx:pt idx="5175">0.65573659510119287</cx:pt>
          <cx:pt idx="5176">0.65931841850484652</cx:pt>
          <cx:pt idx="5177">0.64512200688100219</cx:pt>
          <cx:pt idx="5178">0.90191002615733262</cx:pt>
          <cx:pt idx="5179">1.0003208382764868</cx:pt>
          <cx:pt idx="5180">0.92862530328028547</cx:pt>
          <cx:pt idx="5181">0.54242541727273452</cx:pt>
          <cx:pt idx="5182">0.6686866347718966</cx:pt>
          <cx:pt idx="5183">0.64068130938577805</cx:pt>
          <cx:pt idx="5184">0.77707695354129147</cx:pt>
          <cx:pt idx="5185">0.43017024349950539</cx:pt>
          <cx:pt idx="5186">0.51623415416163332</cx:pt>
          <cx:pt idx="5187">0.80217577023429398</cx:pt>
          <cx:pt idx="5188">0.95849199743377134</cx:pt>
          <cx:pt idx="5189">0.92926868692398268</cx:pt>
          <cx:pt idx="5190">0.47078440637504104</cx:pt>
          <cx:pt idx="5191">0.80513140836059105</cx:pt>
          <cx:pt idx="5192">1.2638039023731287</cx:pt>
          <cx:pt idx="5193">0.85165145314125301</cx:pt>
          <cx:pt idx="5194">0.46103773889222155</cx:pt>
          <cx:pt idx="5195">0.47992381107907833</cx:pt>
          <cx:pt idx="5196">0.66493884605542142</cx:pt>
          <cx:pt idx="5197">0.62726308228758787</cx:pt>
          <cx:pt idx="5198">0.89932117064391093</cx:pt>
          <cx:pt idx="5199">1.1020859780168428</cx:pt>
          <cx:pt idx="5200">0.67109574420104101</cx:pt>
          <cx:pt idx="5201">0.95643990197269524</cx:pt>
          <cx:pt idx="5202">0.51871128987524684</cx:pt>
          <cx:pt idx="5203">0.47619907722263943</cx:pt>
          <cx:pt idx="5204">0.71220434995115756</cx:pt>
          <cx:pt idx="5205">0.88458699130287288</cx:pt>
          <cx:pt idx="5206">1.0168923537624281</cx:pt>
          <cx:pt idx="5207">0.82253412446407959</cx:pt>
          <cx:pt idx="5208">0.76093069074878228</cx:pt>
          <cx:pt idx="5209">1.2057348218501898</cx:pt>
          <cx:pt idx="5210">1.1109200307842528</cx:pt>
          <cx:pt idx="5211">0.76432756824947257</cx:pt>
          <cx:pt idx="5212">0.67651884642114468</cx:pt>
          <cx:pt idx="5213">0.54277586250734067</cx:pt>
          <cx:pt idx="5214">0.47719020341144919</cx:pt>
          <cx:pt idx="5215">0.61966407762989295</cx:pt>
          <cx:pt idx="5216">0.60366646068684127</cx:pt>
          <cx:pt idx="5217">0.73904558770024231</cx:pt>
          <cx:pt idx="5218">0.99227704495991054</cx:pt>
          <cx:pt idx="5219">0.8996982202338405</cx:pt>
          <cx:pt idx="5220">0.88793243775333952</cx:pt>
          <cx:pt idx="5221">0.80395724539251778</cx:pt>
          <cx:pt idx="5222">0.95544123035943884</cx:pt>
          <cx:pt idx="5223">0.79665179082882265</cx:pt>
          <cx:pt idx="5224">0.96046862470999872</cx:pt>
          <cx:pt idx="5225">1.014704787931938</cx:pt>
          <cx:pt idx="5226">0.58883491423036904</cx:pt>
          <cx:pt idx="5227">0.84053144028283011</cx:pt>
          <cx:pt idx="5228">0.56968648183850745</cx:pt>
          <cx:pt idx="5229">0.54987742780470306</cx:pt>
          <cx:pt idx="5230">0.67661367702126052</cx:pt>
          <cx:pt idx="5231">0.70898779202254913</cx:pt>
          <cx:pt idx="5232">0.7231757980208503</cx:pt>
          <cx:pt idx="5233">0.76091693263474391</cx:pt>
          <cx:pt idx="5234">0.5442525393296046</cx:pt>
          <cx:pt idx="5235">0.62395473046589645</cx:pt>
          <cx:pt idx="5236">1.2243847175004443</cx:pt>
          <cx:pt idx="5237">0.58167582237839566</cx:pt>
          <cx:pt idx="5238">0.91158916435495452</cx:pt>
          <cx:pt idx="5239">0.80237626000070916</cx:pt>
          <cx:pt idx="5240">0.79604951003634539</cx:pt>
          <cx:pt idx="5241">0.75877014707869928</cx:pt>
          <cx:pt idx="5242">1.2928348919773109</cx:pt>
          <cx:pt idx="5243">0.82103744358553088</cx:pt>
          <cx:pt idx="5244">0.63952965579068688</cx:pt>
          <cx:pt idx="5245">0.89010952980695102</cx:pt>
          <cx:pt idx="5246">0.69537701379918326</cx:pt>
          <cx:pt idx="5247">0.93279476263167027</cx:pt>
          <cx:pt idx="5248">0.81518292595563047</cx:pt>
          <cx:pt idx="5249">0.44968190874763736</cx:pt>
          <cx:pt idx="5250">0.55336359616774256</cx:pt>
          <cx:pt idx="5251">0.73697541745234296</cx:pt>
          <cx:pt idx="5252">0.77768546316958398</cx:pt>
          <cx:pt idx="5253">0.82489337209705971</cx:pt>
          <cx:pt idx="5254">0.66064110146783239</cx:pt>
          <cx:pt idx="5255">0.70025292814107665</cx:pt>
          <cx:pt idx="5256">0.94381260104057141</cx:pt>
          <cx:pt idx="5257">0.72784244597091119</cx:pt>
          <cx:pt idx="5258">1.123182328713408</cx:pt>
          <cx:pt idx="5259">0.80722895844629317</cx:pt>
          <cx:pt idx="5260">0.97999777972566371</cx:pt>
          <cx:pt idx="5261">0.81932954277721348</cx:pt>
          <cx:pt idx="5262">0.67206618356999337</cx:pt>
          <cx:pt idx="5263">0.51491246006824209</cx:pt>
          <cx:pt idx="5264">0.74939724396603691</cx:pt>
          <cx:pt idx="5265">0.93621535908781939</cx:pt>
          <cx:pt idx="5266">1.0035938512636831</cx:pt>
          <cx:pt idx="5267">0.64770716748350388</cx:pt>
          <cx:pt idx="5268">0.76104532569507843</cx:pt>
          <cx:pt idx="5269">1.0259720350698731</cx:pt>
          <cx:pt idx="5270">0.60017872621146162</cx:pt>
          <cx:pt idx="5271">0.58201465373802974</cx:pt>
          <cx:pt idx="5272">0.71304924687328153</cx:pt>
          <cx:pt idx="5273">0.66694741935063151</cx:pt>
          <cx:pt idx="5274">0.67009316838330957</cx:pt>
          <cx:pt idx="5275">0.66465883921969737</cx:pt>
          <cx:pt idx="5276">0.88466131443346585</cx:pt>
          <cx:pt idx="5277">0.65615066636231134</cx:pt>
          <cx:pt idx="5278">0.83358643676405209</cx:pt>
          <cx:pt idx="5279">0.71874805585573931</cx:pt>
          <cx:pt idx="5280">0.78463827755982773</cx:pt>
          <cx:pt idx="5281">1.0209740695781655</cx:pt>
          <cx:pt idx="5282">0.74442824811460651</cx:pt>
          <cx:pt idx="5283">1.1470117578459331</cx:pt>
          <cx:pt idx="5284">0.90321997942422605</cx:pt>
          <cx:pt idx="5285">0.72943208052997521</cx:pt>
          <cx:pt idx="5286">0.66568412008523703</cx:pt>
          <cx:pt idx="5287">0.82394036843127982</cx:pt>
          <cx:pt idx="5288">0.57131507199930021</cx:pt>
          <cx:pt idx="5289">0.78015792906117054</cx:pt>
          <cx:pt idx="5290">0.94640586802016113</cx:pt>
          <cx:pt idx="5291">0.64816318739516265</cx:pt>
          <cx:pt idx="5292">0.64668516338572135</cx:pt>
          <cx:pt idx="5293">0.93087559883250581</cx:pt>
          <cx:pt idx="5294">0.76582708326618631</cx:pt>
          <cx:pt idx="5295">0.61037106857091494</cx:pt>
          <cx:pt idx="5296">0.84889804287627113</cx:pt>
          <cx:pt idx="5297">0.58155786410336074</cx:pt>
          <cx:pt idx="5298">1.0162551676421734</cx:pt>
          <cx:pt idx="5299">0.79486095600214901</cx:pt>
          <cx:pt idx="5300">1.0887805248657667</cx:pt>
          <cx:pt idx="5301">0.70484325608233878</cx:pt>
          <cx:pt idx="5302">0.45903766153230596</cx:pt>
          <cx:pt idx="5303">0.55802828793740988</cx:pt>
          <cx:pt idx="5304">0.74194417439553595</cx:pt>
          <cx:pt idx="5305">0.55525575819954109</cx:pt>
          <cx:pt idx="5306">0.76561283218619791</cx:pt>
          <cx:pt idx="5307">0.53272830810148653</cx:pt>
          <cx:pt idx="5308">0.4997765389632382</cx:pt>
          <cx:pt idx="5309">0.78770083753060938</cx:pt>
          <cx:pt idx="5310">0.87526861536625022</cx:pt>
          <cx:pt idx="5311">0.69816890904050166</cx:pt>
          <cx:pt idx="5312">0.97191093561558273</cx:pt>
          <cx:pt idx="5313">0.71840179841019636</cx:pt>
          <cx:pt idx="5314">0.65680558370853714</cx:pt>
          <cx:pt idx="5315">0.68470725175029523</cx:pt>
          <cx:pt idx="5316">1.0600962721278278</cx:pt>
          <cx:pt idx="5317">0.73678889776551115</cx:pt>
          <cx:pt idx="5318">0.6617342831711015</cx:pt>
          <cx:pt idx="5319">0.83836963496155614</cx:pt>
          <cx:pt idx="5320">0.81015762467436381</cx:pt>
          <cx:pt idx="5321">0.64480172850197159</cx:pt>
          <cx:pt idx="5322">0.36765001286559162</cx:pt>
          <cx:pt idx="5323">0.7355282482693708</cx:pt>
          <cx:pt idx="5324">1.3889151034735145</cx:pt>
          <cx:pt idx="5325">0.59429259633953102</cx:pt>
          <cx:pt idx="5326">0.61809342511345911</cx:pt>
          <cx:pt idx="5327">0.85229061621217284</cx:pt>
          <cx:pt idx="5328">0.960342183514314</cx:pt>
          <cx:pt idx="5329">0.69779480618669221</cx:pt>
          <cx:pt idx="5330">0.7355742544695858</cx:pt>
          <cx:pt idx="5331">0.77134858424148534</cx:pt>
          <cx:pt idx="5332">0.82796917711837548</cx:pt>
          <cx:pt idx="5333">0.92070964961651136</cx:pt>
          <cx:pt idx="5334">0.80660587078972845</cx:pt>
          <cx:pt idx="5335">0.68631287085495352</cx:pt>
          <cx:pt idx="5336">0.88662210200101099</cx:pt>
          <cx:pt idx="5337">0.9739572126827708</cx:pt>
          <cx:pt idx="5338">0.67715581140807302</cx:pt>
          <cx:pt idx="5339">0.88868738692460181</cx:pt>
          <cx:pt idx="5340">0.54905477582916529</cx:pt>
          <cx:pt idx="5341">0.82600956360375122</cx:pt>
          <cx:pt idx="5342">0.81245846061932481</cx:pt>
          <cx:pt idx="5343">0.9515783149971998</cx:pt>
          <cx:pt idx="5344">1.0128785042152728</cx:pt>
          <cx:pt idx="5345">0.60869860378806484</cx:pt>
          <cx:pt idx="5346">0.96430884962156893</cx:pt>
          <cx:pt idx="5347">0.71173365874828454</cx:pt>
          <cx:pt idx="5348">0.75464361931075763</cx:pt>
          <cx:pt idx="5349">0.85113692663086471</cx:pt>
          <cx:pt idx="5350">0.58340566539598948</cx:pt>
          <cx:pt idx="5351">0.64528054944168223</cx:pt>
          <cx:pt idx="5352">0.66004823225745324</cx:pt>
          <cx:pt idx="5353">0.63171370074565525</cx:pt>
          <cx:pt idx="5354">0.85930833535588513</cx:pt>
          <cx:pt idx="5355">0.50109448037473714</cx:pt>
          <cx:pt idx="5356">0.68555020363784536</cx:pt>
          <cx:pt idx="5357">0.91491669135564724</cx:pt>
          <cx:pt idx="5358">0.83520643202500411</cx:pt>
          <cx:pt idx="5359">0.8246268919906905</cx:pt>
          <cx:pt idx="5360">0.57863396910498588</cx:pt>
          <cx:pt idx="5361">0.65554416060323328</cx:pt>
          <cx:pt idx="5362">0.73484727208184575</cx:pt>
          <cx:pt idx="5363">0.67137667858103978</cx:pt>
          <cx:pt idx="5364">0.60948674874188957</cx:pt>
          <cx:pt idx="5365">0.83726555083555865</cx:pt>
          <cx:pt idx="5366">0.70020098936255204</cx:pt>
          <cx:pt idx="5367">0.70823742942831069</cx:pt>
          <cx:pt idx="5368">1.0560472427189405</cx:pt>
          <cx:pt idx="5369">0.878990309473621</cx:pt>
          <cx:pt idx="5370">0.78871923476201178</cx:pt>
          <cx:pt idx="5371">0.55518686271966688</cx:pt>
          <cx:pt idx="5372">0.94181877249791712</cx:pt>
          <cx:pt idx="5373">0.49733761009830474</cx:pt>
          <cx:pt idx="5374">0.77390008642245867</cx:pt>
          <cx:pt idx="5375">0.65677064033243426</cx:pt>
          <cx:pt idx="5376">0.72602906481976837</cx:pt>
          <cx:pt idx="5377">0.68960048256360962</cx:pt>
          <cx:pt idx="5378">0.72184553703089416</cx:pt>
          <cx:pt idx="5379">0.64656019713218493</cx:pt>
          <cx:pt idx="5380">0.51145629178975927</cx:pt>
          <cx:pt idx="5381">0.61089373876993236</cx:pt>
          <cx:pt idx="5382">0.79301676930872689</cx:pt>
          <cx:pt idx="5383">0.85020992774900783</cx:pt>
          <cx:pt idx="5384">0.5579063723737312</cx:pt>
          <cx:pt idx="5385">0.69060532907898153</cx:pt>
          <cx:pt idx="5386">0.47591420411506652</cx:pt>
          <cx:pt idx="5387">0.81012404741238464</cx:pt>
          <cx:pt idx="5388">0.88947294150009026</cx:pt>
          <cx:pt idx="5389">0.64699736606493363</cx:pt>
          <cx:pt idx="5390">1.290066009609143</cx:pt>
          <cx:pt idx="5391">0.78040175338563911</cx:pt>
          <cx:pt idx="5392">1.0440673408521566</cx:pt>
          <cx:pt idx="5393">0.60635894058191731</cx:pt>
          <cx:pt idx="5394">0.6600389966567286</cx:pt>
          <cx:pt idx="5395">0.79886925692550492</cx:pt>
          <cx:pt idx="5396">1.0037448412435446</cx:pt>
          <cx:pt idx="5397">1.2263016877287236</cx:pt>
          <cx:pt idx="5398">0.56316448991233647</cx:pt>
          <cx:pt idx="5399">0.72796103662840506</cx:pt>
          <cx:pt idx="5400">0.58807084227281392</cx:pt>
          <cx:pt idx="5401">0.66980098526417431</cx:pt>
          <cx:pt idx="5402">0.84191662754498453</cx:pt>
          <cx:pt idx="5403">0.88787815724346197</cx:pt>
          <cx:pt idx="5404">0.55253689754713109</cx:pt>
          <cx:pt idx="5405">0.92729970649262894</cx:pt>
          <cx:pt idx="5406">0.88260486344512545</cx:pt>
          <cx:pt idx="5407">0.84288364897853618</cx:pt>
          <cx:pt idx="5408">0.84747873046064814</cx:pt>
          <cx:pt idx="5409">0.76673269182399595</cx:pt>
          <cx:pt idx="5410">0.6993489989039694</cx:pt>
          <cx:pt idx="5411">0.70968246118552658</cx:pt>
          <cx:pt idx="5412">0.63934631931645536</cx:pt>
          <cx:pt idx="5413">0.84652819672456459</cx:pt>
          <cx:pt idx="5414">0.87519553865369104</cx:pt>
          <cx:pt idx="5415">0.5127274551401233</cx:pt>
          <cx:pt idx="5416">0.83024517064197711</cx:pt>
          <cx:pt idx="5417">0.5495056586663053</cx:pt>
          <cx:pt idx="5418">1.1684111445932306</cx:pt>
          <cx:pt idx="5419">0.73112051114590582</cx:pt>
          <cx:pt idx="5420">0.7838139586081857</cx:pt>
          <cx:pt idx="5421">0.55013836159520169</cx:pt>
          <cx:pt idx="5422">0.61440593039479074</cx:pt>
          <cx:pt idx="5423">1.1760333307033413</cx:pt>
          <cx:pt idx="5424">0.90139065365784043</cx:pt>
          <cx:pt idx="5425">0.76399131192291725</cx:pt>
          <cx:pt idx="5426">0.71781022785369875</cx:pt>
          <cx:pt idx="5427">0.74196917052764255</cx:pt>
          <cx:pt idx="5428">0.67668826304593122</cx:pt>
          <cx:pt idx="5429">0.60671792624037446</cx:pt>
          <cx:pt idx="5430">0.9494362212152766</cx:pt>
          <cx:pt idx="5431">0.89776185458136903</cx:pt>
          <cx:pt idx="5432">1.0448856294352411</cx:pt>
          <cx:pt idx="5433">0.84307258620328573</cx:pt>
          <cx:pt idx="5434">0.602516042765045</cx:pt>
          <cx:pt idx="5435">0.5992320322403335</cx:pt>
          <cx:pt idx="5436">0.97841445426249096</cx:pt>
          <cx:pt idx="5437">0.83550346964700739</cx:pt>
          <cx:pt idx="5438">0.8796222027091114</cx:pt>
          <cx:pt idx="5439">0.68764018793852566</cx:pt>
          <cx:pt idx="5440">0.43752544240611896</cx:pt>
          <cx:pt idx="5441">1.034869201941079</cx:pt>
          <cx:pt idx="5442">0.76518627108925541</cx:pt>
          <cx:pt idx="5443">0.87366678537159603</cx:pt>
          <cx:pt idx="5444">0.83448379826403274</cx:pt>
          <cx:pt idx="5445">0.80061899998025554</cx:pt>
          <cx:pt idx="5446">0.95705129176942771</cx:pt>
          <cx:pt idx="5447">0.55935380859499506</cx:pt>
          <cx:pt idx="5448">0.45936122905286902</cx:pt>
          <cx:pt idx="5449">0.60133553871854195</cx:pt>
          <cx:pt idx="5450">0.77185984346617409</cx:pt>
          <cx:pt idx="5451">0.54506752131788783</cx:pt>
          <cx:pt idx="5452">0.69076952814600812</cx:pt>
          <cx:pt idx="5453">0.60511744024472292</cx:pt>
          <cx:pt idx="5454">0.85546076856863007</cx:pt>
          <cx:pt idx="5455">0.60540936652239374</cx:pt>
          <cx:pt idx="5456">0.8623723392988496</cx:pt>
          <cx:pt idx="5457">0.65265739863307992</cx:pt>
          <cx:pt idx="5458">0.66904678239189597</cx:pt>
          <cx:pt idx="5459">0.5859265980167575</cx:pt>
          <cx:pt idx="5460">0.74223327397855643</cx:pt>
          <cx:pt idx="5461">1.0343322829035044</cx:pt>
          <cx:pt idx="5462">0.71142666569278135</cx:pt>
          <cx:pt idx="5463">0.56224486606547519</cx:pt>
          <cx:pt idx="5464">0.68206518317751275</cx:pt>
          <cx:pt idx="5465">0.56895872588037999</cx:pt>
          <cx:pt idx="5466">0.86845260877663844</cx:pt>
          <cx:pt idx="5467">0.63118069549958122</cx:pt>
          <cx:pt idx="5468">0.43930970710101291</cx:pt>
          <cx:pt idx="5469">0.78745926907660291</cx:pt>
          <cx:pt idx="5470">0.73377062990561226</cx:pt>
          <cx:pt idx="5471">1.0440191454512222</cx:pt>
          <cx:pt idx="5472">1.0627451571695263</cx:pt>
          <cx:pt idx="5473">0.51159401362782386</cx:pt>
          <cx:pt idx="5474">0.84569392030655099</cx:pt>
          <cx:pt idx="5475">0.80399517025166511</cx:pt>
          <cx:pt idx="5476">0.94149037543747549</cx:pt>
          <cx:pt idx="5477">0.80718893629266053</cx:pt>
          <cx:pt idx="5478">0.84836155994718498</cx:pt>
          <cx:pt idx="5479">0.69027466555295447</cx:pt>
          <cx:pt idx="5480">0.7183236486102611</cx:pt>
          <cx:pt idx="5481">0.81723084445374694</cx:pt>
          <cx:pt idx="5482">0.57574472351939376</cx:pt>
          <cx:pt idx="5483">1.1709740421174255</cx:pt>
          <cx:pt idx="5484">0.69908981165910444</cx:pt>
          <cx:pt idx="5485">0.45907491443036075</cx:pt>
          <cx:pt idx="5486">0.76266438465709852</cx:pt>
          <cx:pt idx="5487">0.7870729490631192</cx:pt>
          <cx:pt idx="5488">0.85086060235015348</cx:pt>
          <cx:pt idx="5489">0.72111681152011753</cx:pt>
          <cx:pt idx="5490">0.63342002980814116</cx:pt>
          <cx:pt idx="5491">1.005340280032595</cx:pt>
          <cx:pt idx="5492">0.41775873947820658</cx:pt>
          <cx:pt idx="5493">0.66946718793569326</cx:pt>
          <cx:pt idx="5494">0.77652786414646369</cx:pt>
          <cx:pt idx="5495">0.69383369120409366</cx:pt>
          <cx:pt idx="5496">0.62441444731600515</cx:pt>
          <cx:pt idx="5497">0.81014615511142718</cx:pt>
          <cx:pt idx="5498">0.71943585767175278</cx:pt>
          <cx:pt idx="5499">0.83445348932142194</cx:pt>
          <cx:pt idx="5500">0.75135870301616992</cx:pt>
          <cx:pt idx="5501">0.69907207562457907</cx:pt>
          <cx:pt idx="5502">0.78276350878564482</cx:pt>
          <cx:pt idx="5503">1.027434655115826</cx:pt>
          <cx:pt idx="5504">0.74112870711880419</cx:pt>
          <cx:pt idx="5505">1.1033142445142312</cx:pt>
          <cx:pt idx="5506">0.78447009361055664</cx:pt>
          <cx:pt idx="5507">0.84582070855820923</cx:pt>
          <cx:pt idx="5508">0.69668530150390595</cx:pt>
          <cx:pt idx="5509">0.7507326298079009</cx:pt>
          <cx:pt idx="5510">0.79952553196993192</cx:pt>
          <cx:pt idx="5511">0.68174066960055724</cx:pt>
          <cx:pt idx="5512">0.69662610052912777</cx:pt>
          <cx:pt idx="5513">0.84438078184809096</cx:pt>
          <cx:pt idx="5514">1.107627050541603</cx:pt>
          <cx:pt idx="5515">0.57051862914530538</cx:pt>
          <cx:pt idx="5516">0.69994270587317298</cx:pt>
          <cx:pt idx="5517">0.6949065714884064</cx:pt>
          <cx:pt idx="5518">0.72679493559737518</cx:pt>
          <cx:pt idx="5519">0.781080712633344</cx:pt>
          <cx:pt idx="5520">0.58781662120347189</cx:pt>
          <cx:pt idx="5521">0.63911831320823564</cx:pt>
          <cx:pt idx="5522">0.73776894626006251</cx:pt>
          <cx:pt idx="5523">0.93860734470637441</cx:pt>
          <cx:pt idx="5524">0.72506670649863736</cx:pt>
          <cx:pt idx="5525">1.0036586355741923</cx:pt>
          <cx:pt idx="5526">0.64921037060774445</cx:pt>
          <cx:pt idx="5527">0.83348543920300389</cx:pt>
          <cx:pt idx="5528">0.67301855358223783</cx:pt>
          <cx:pt idx="5529">0.7108919192092128</cx:pt>
          <cx:pt idx="5530">0.73059655142456104</cx:pt>
          <cx:pt idx="5531">0.62115202772540512</cx:pt>
          <cx:pt idx="5532">0.65495543944491741</cx:pt>
          <cx:pt idx="5533">0.47372888330767821</cx:pt>
          <cx:pt idx="5534">0.65152213906847367</cx:pt>
          <cx:pt idx="5535">0.90421996002962113</cx:pt>
          <cx:pt idx="5536">1.1687111999640152</cx:pt>
          <cx:pt idx="5537">0.92506101249015027</cx:pt>
          <cx:pt idx="5538">0.83064779995181792</cx:pt>
          <cx:pt idx="5539">0.73746738123652256</cx:pt>
          <cx:pt idx="5540">0.99009832091904237</cx:pt>
          <cx:pt idx="5541">0.99401921508556423</cx:pt>
          <cx:pt idx="5542">0.5868341086958736</cx:pt>
          <cx:pt idx="5543">0.65099943847158082</cx:pt>
          <cx:pt idx="5544">0.52425353468097602</cx:pt>
          <cx:pt idx="5545">1.0670070959394897</cx:pt>
          <cx:pt idx="5546">0.84350419536393839</cx:pt>
          <cx:pt idx="5547">0.56180834426957615</cx:pt>
          <cx:pt idx="5548">0.83868028825274465</cx:pt>
          <cx:pt idx="5549">0.82044552000385851</cx:pt>
          <cx:pt idx="5550">0.70725645884176824</cx:pt>
          <cx:pt idx="5551">0.91195405971334365</cx:pt>
          <cx:pt idx="5552">0.87687502080717306</cx:pt>
          <cx:pt idx="5553">0.93763898027718617</cx:pt>
          <cx:pt idx="5554">0.47800560406809933</cx:pt>
          <cx:pt idx="5555">0.91750553758974962</cx:pt>
          <cx:pt idx="5556">0.69849361074565008</cx:pt>
          <cx:pt idx="5557">0.7634376495588342</cx:pt>
          <cx:pt idx="5558">0.76681796212623465</cx:pt>
          <cx:pt idx="5559">0.93466359474977567</cx:pt>
          <cx:pt idx="5560">0.45399391980948711</cx:pt>
          <cx:pt idx="5561">0.84078002377365924</cx:pt>
          <cx:pt idx="5562">1.0327910699967866</cx:pt>
          <cx:pt idx="5563">0.67045349814753918</cx:pt>
          <cx:pt idx="5564">1.152153036565813</cx:pt>
          <cx:pt idx="5565">0.53242949957529984</cx:pt>
          <cx:pt idx="5566">1.0875358117815839</cx:pt>
          <cx:pt idx="5567">0.75558125252698061</cx:pt>
          <cx:pt idx="5568">0.96449461004176928</cx:pt>
          <cx:pt idx="5569">0.85661006252704763</cx:pt>
          <cx:pt idx="5570">0.68783344491778609</cx:pt>
          <cx:pt idx="5571">0.74703373790966532</cx:pt>
          <cx:pt idx="5572">0.70466441599363272</cx:pt>
          <cx:pt idx="5573">0.64734815241239152</cx:pt>
          <cx:pt idx="5574">0.90958187494308296</cx:pt>
          <cx:pt idx="5575">0.6695143421847316</cx:pt>
          <cx:pt idx="5576">0.55149998637866426</cx:pt>
          <cx:pt idx="5577">0.70860179238150367</cx:pt>
          <cx:pt idx="5578">0.99108233630034936</cx:pt>
          <cx:pt idx="5579">0.57512187259705183</cx:pt>
          <cx:pt idx="5580">0.45994886431136489</cx:pt>
          <cx:pt idx="5581">0.62312786555010702</cx:pt>
          <cx:pt idx="5582">0.7333898008746722</cx:pt>
          <cx:pt idx="5583">1.1182524448862332</cx:pt>
          <cx:pt idx="5584">0.96115380065505829</cx:pt>
          <cx:pt idx="5585">0.61472763374021544</cx:pt>
          <cx:pt idx="5586">1.0298276517245291</cx:pt>
          <cx:pt idx="5587">0.62582119384272406</cx:pt>
          <cx:pt idx="5588">0.42213884688625913</cx:pt>
          <cx:pt idx="5589">0.7131368781026769</cx:pt>
          <cx:pt idx="5590">0.80257038787371626</cx:pt>
          <cx:pt idx="5591">0.75909870415039205</cx:pt>
          <cx:pt idx="5592">0.93583094512952258</cx:pt>
          <cx:pt idx="5593">0.89274808026115648</cx:pt>
          <cx:pt idx="5594">0.68832918124753872</cx:pt>
          <cx:pt idx="5595">0.62309572822706361</cx:pt>
          <cx:pt idx="5596">0.95043768741673462</cx:pt>
          <cx:pt idx="5597">0.81124008174444673</cx:pt>
          <cx:pt idx="5598">0.82151707696467557</cx:pt>
          <cx:pt idx="5599">0.88390482127295389</cx:pt>
          <cx:pt idx="5600">0.66679380735618055</cx:pt>
          <cx:pt idx="5601">1.0030157813977918</cx:pt>
          <cx:pt idx="5602">0.80907944465173098</cx:pt>
          <cx:pt idx="5603">0.69663644657172685</cx:pt>
          <cx:pt idx="5604">0.79592920985403337</cx:pt>
          <cx:pt idx="5605">1.0039486214940399</cx:pt>
          <cx:pt idx="5606">0.90263650195021627</cx:pt>
          <cx:pt idx="5607">0.73148521977124525</cx:pt>
          <cx:pt idx="5608">0.83439922159808966</cx:pt>
          <cx:pt idx="5609">1.0114510568148156</cx:pt>
          <cx:pt idx="5610">0.72912410775980829</cx:pt>
          <cx:pt idx="5611">0.55182753878077329</cx:pt>
          <cx:pt idx="5612">0.32106677907146558</cx:pt>
          <cx:pt idx="5613">0.84877440160953677</cx:pt>
          <cx:pt idx="5614">0.85328725128020155</cx:pt>
          <cx:pt idx="5615">0.71351585573284604</cx:pt>
          <cx:pt idx="5616">0.95272967952177645</cx:pt>
          <cx:pt idx="5617">0.89292755763542819</cx:pt>
          <cx:pt idx="5618">0.79796092559411191</cx:pt>
          <cx:pt idx="5619">0.77481981276898815</cx:pt>
          <cx:pt idx="5620">0.62127504844783521</cx:pt>
          <cx:pt idx="5621">0.58615064812111062</cx:pt>
          <cx:pt idx="5622">0.77219147421134449</cx:pt>
          <cx:pt idx="5623">0.46772578342111709</cx:pt>
          <cx:pt idx="5624">0.86937740384458251</cx:pt>
          <cx:pt idx="5625">1.1383935378046777</cx:pt>
          <cx:pt idx="5626">0.59767965253921396</cx:pt>
          <cx:pt idx="5627">0.82591522254802474</cx:pt>
          <cx:pt idx="5628">0.73581592824291409</cx:pt>
          <cx:pt idx="5629">0.84994722614904084</cx:pt>
          <cx:pt idx="5630">0.72712318691108091</cx:pt>
          <cx:pt idx="5631">0.78940116239675961</cx:pt>
          <cx:pt idx="5632">0.57045197140876525</cx:pt>
          <cx:pt idx="5633">0.84701660255372258</cx:pt>
          <cx:pt idx="5634">0.64773764306501258</cx:pt>
          <cx:pt idx="5635">0.59763425882087062</cx:pt>
          <cx:pt idx="5636">0.80914521882303792</cx:pt>
          <cx:pt idx="5637">0.58446946945991418</cx:pt>
          <cx:pt idx="5638">1.0514359553792056</cx:pt>
          <cx:pt idx="5639">0.90066860828431594</cx:pt>
          <cx:pt idx="5640">0.7103035797818128</cx:pt>
          <cx:pt idx="5641">1.0165630024250638</cx:pt>
          <cx:pt idx="5642">0.59786726280754221</cx:pt>
          <cx:pt idx="5643">1.0690592784253112</cx:pt>
          <cx:pt idx="5644">0.87049554182752298</cx:pt>
          <cx:pt idx="5645">0.64972308717868765</cx:pt>
          <cx:pt idx="5646">0.81370125740700505</cx:pt>
          <cx:pt idx="5647">0.57187953727933161</cx:pt>
          <cx:pt idx="5648">0.83759456629287377</cx:pt>
          <cx:pt idx="5649">0.89367699410241674</cx:pt>
          <cx:pt idx="5650">0.77687363085197125</cx:pt>
          <cx:pt idx="5651">0.83024455919652373</cx:pt>
          <cx:pt idx="5652">0.9009710323970187</cx:pt>
          <cx:pt idx="5653">1.0098946958435355</cx:pt>
          <cx:pt idx="5654">0.73075046568580004</cx:pt>
          <cx:pt idx="5655">0.52723058283230273</cx:pt>
          <cx:pt idx="5656">0.77116475071305668</cx:pt>
          <cx:pt idx="5657">0.65228672614386152</cx:pt>
          <cx:pt idx="5658">0.80980149611712682</cx:pt>
          <cx:pt idx="5659">1.0938189724968832</cx:pt>
          <cx:pt idx="5660">0.81662909435272568</cx:pt>
          <cx:pt idx="5661">0.459406001223162</cx:pt>
          <cx:pt idx="5662">0.75078573606817778</cx:pt>
          <cx:pt idx="5663">1.0228224875933913</cx:pt>
          <cx:pt idx="5664">0.71903570210007028</cx:pt>
          <cx:pt idx="5665">0.61244246116729273</cx:pt>
          <cx:pt idx="5666">1.0158364406011577</cx:pt>
          <cx:pt idx="5667">0.77638924409521537</cx:pt>
          <cx:pt idx="5668">0.78247818648591194</cx:pt>
          <cx:pt idx="5669">0.74061683606774309</cx:pt>
          <cx:pt idx="5670">0.83203185549930081</cx:pt>
          <cx:pt idx="5671">0.72231953211774036</cx:pt>
          <cx:pt idx="5672">0.83971426346981748</cx:pt>
          <cx:pt idx="5673">0.92751965372260814</cx:pt>
          <cx:pt idx="5674">0.67637310633816283</cx:pt>
          <cx:pt idx="5675">0.68123140721423592</cx:pt>
          <cx:pt idx="5676">0.69165248126607692</cx:pt>
          <cx:pt idx="5677">0.89504425995382697</cx:pt>
          <cx:pt idx="5678">0.46718711394205825</cx:pt>
          <cx:pt idx="5679">0.82611652488731135</cx:pt>
          <cx:pt idx="5680">0.69862658112324483</cx:pt>
          <cx:pt idx="5681">0.56912745002916454</cx:pt>
          <cx:pt idx="5682">0.96426902822151961</cx:pt>
          <cx:pt idx="5683">0.73331615973183861</cx:pt>
          <cx:pt idx="5684">0.49712759461101153</cx:pt>
          <cx:pt idx="5685">0.87746803389865269</cx:pt>
          <cx:pt idx="5686">0.97555755450475456</cx:pt>
          <cx:pt idx="5687">0.9144118858427035</cx:pt>
          <cx:pt idx="5688">0.8801861831943022</cx:pt>
          <cx:pt idx="5689">0.75154960327497933</cx:pt>
          <cx:pt idx="5690">0.72702977349847808</cx:pt>
          <cx:pt idx="5691">0.77034347729413166</cx:pt>
          <cx:pt idx="5692">0.87897185348409546</cx:pt>
          <cx:pt idx="5693">0.80759931613233549</cx:pt>
          <cx:pt idx="5694">0.61653490602427863</cx:pt>
          <cx:pt idx="5695">0.57118418609104726</cx:pt>
          <cx:pt idx="5696">0.85616360200685648</cx:pt>
          <cx:pt idx="5697">0.86359504531628084</cx:pt>
          <cx:pt idx="5698">0.58788691658199155</cx:pt>
          <cx:pt idx="5699">0.89548543046993812</cx:pt>
          <cx:pt idx="5700">0.47139149678251391</cx:pt>
          <cx:pt idx="5701">0.78667010566763385</cx:pt>
          <cx:pt idx="5702">0.78011001230647659</cx:pt>
          <cx:pt idx="5703">0.78560564960505996</cx:pt>
          <cx:pt idx="5704">0.74713941756833457</cx:pt>
          <cx:pt idx="5705">0.68765410831947693</cx:pt>
          <cx:pt idx="5706">0.56418158208635127</cx:pt>
          <cx:pt idx="5707">0.8663249613003241</cx:pt>
          <cx:pt idx="5708">1.0482998859648973</cx:pt>
          <cx:pt idx="5709">0.77026848206932785</cx:pt>
          <cx:pt idx="5710">1.0747391127561099</cx:pt>
          <cx:pt idx="5711">0.50425033863504864</cx:pt>
          <cx:pt idx="5712">0.66589338425131306</cx:pt>
          <cx:pt idx="5713">0.63379089801169808</cx:pt>
          <cx:pt idx="5714">0.9768319303744798</cx:pt>
          <cx:pt idx="5715">0.50811187380763101</cx:pt>
          <cx:pt idx="5716">0.77067341951045598</cx:pt>
          <cx:pt idx="5717">1.1022826799764662</cx:pt>
          <cx:pt idx="5718">1.029223755938091</cx:pt>
          <cx:pt idx="5719">0.68624134082383004</cx:pt>
          <cx:pt idx="5720">0.70608517106023505</cx:pt>
          <cx:pt idx="5721">0.7585490058846871</cx:pt>
          <cx:pt idx="5722">0.76540471593112547</cx:pt>
          <cx:pt idx="5723">0.72110408351765476</cx:pt>
          <cx:pt idx="5724">0.40500026070836265</cx:pt>
          <cx:pt idx="5725">0.81777849787475632</cx:pt>
          <cx:pt idx="5726">0.70864157529536764</cx:pt>
          <cx:pt idx="5727">0.62078011695592827</cx:pt>
          <cx:pt idx="5728">0.79447958789881068</cx:pt>
          <cx:pt idx="5729">0.61841412599591461</cx:pt>
          <cx:pt idx="5730">0.56882698681737875</cx:pt>
          <cx:pt idx="5731">0.77830170858096737</cx:pt>
          <cx:pt idx="5732">0.9623353172395902</cx:pt>
          <cx:pt idx="5733">0.64380076004329501</cx:pt>
          <cx:pt idx="5734">0.83797760469854055</cx:pt>
          <cx:pt idx="5735">0.62879916452002194</cx:pt>
          <cx:pt idx="5736">0.9749654688098387</cx:pt>
          <cx:pt idx="5737">1.0596314964696329</cx:pt>
          <cx:pt idx="5738">0.66467268228353615</cx:pt>
          <cx:pt idx="5739">0.63068579524328783</cx:pt>
          <cx:pt idx="5740">0.6372087045633632</cx:pt>
          <cx:pt idx="5741">0.82997284680458705</cx:pt>
          <cx:pt idx="5742">0.49886609124485498</cx:pt>
          <cx:pt idx="5743">0.75257998381543922</cx:pt>
          <cx:pt idx="5744">0.95072805022179341</cx:pt>
          <cx:pt idx="5745">0.92736210558199439</cx:pt>
          <cx:pt idx="5746">0.93930342272855527</cx:pt>
          <cx:pt idx="5747">0.70905572283916296</cx:pt>
          <cx:pt idx="5748">0.9567570825750803</cx:pt>
          <cx:pt idx="5749">0.9962074559965588</cx:pt>
          <cx:pt idx="5750">0.78903313359584926</cx:pt>
          <cx:pt idx="5751">0.88191199434466538</cx:pt>
          <cx:pt idx="5752">0.8460595823124657</cx:pt>
          <cx:pt idx="5753">0.59444128220714376</cx:pt>
          <cx:pt idx="5754">0.70470095866287563</cx:pt>
          <cx:pt idx="5755">0.69281535070934641</cx:pt>
          <cx:pt idx="5756">0.73353731375327613</cx:pt>
          <cx:pt idx="5757">0.68277509408836023</cx:pt>
          <cx:pt idx="5758">0.99478742274833087</cx:pt>
          <cx:pt idx="5759">0.98538721340770552</cx:pt>
          <cx:pt idx="5760">1.001918657529687</cx:pt>
          <cx:pt idx="5761">0.73329677011027172</cx:pt>
          <cx:pt idx="5762">0.67935376815884019</cx:pt>
          <cx:pt idx="5763">0.66222045402195095</cx:pt>
          <cx:pt idx="5764">0.72091956694062653</cx:pt>
          <cx:pt idx="5765">0.5574878188645368</cx:pt>
          <cx:pt idx="5766">0.51162503449839358</cx:pt>
          <cx:pt idx="5767">0.68288091745602675</cx:pt>
          <cx:pt idx="5768">0.57067822158420534</cx:pt>
          <cx:pt idx="5769">0.62911557630645487</cx:pt>
          <cx:pt idx="5770">0.73531438053927911</cx:pt>
          <cx:pt idx="5771">0.99071836634503607</cx:pt>
          <cx:pt idx="5772">0.67310251167017388</cx:pt>
          <cx:pt idx="5773">1.0061002446555898</cx:pt>
          <cx:pt idx="5774">0.85771682307142016</cx:pt>
          <cx:pt idx="5775">0.35473689350311183</cx:pt>
          <cx:pt idx="5776">0.92983340727221586</cx:pt>
          <cx:pt idx="5777">0.52418760166801992</cx:pt>
          <cx:pt idx="5778">0.71706601868882525</cx:pt>
          <cx:pt idx="5779">0.71780880851841011</cx:pt>
          <cx:pt idx="5780">1.0637144824275393</cx:pt>
          <cx:pt idx="5781">0.99871713851451238</cx:pt>
          <cx:pt idx="5782">0.62735365587003511</cx:pt>
          <cx:pt idx="5783">0.92576839821414114</cx:pt>
          <cx:pt idx="5784">0.64810358129399248</cx:pt>
          <cx:pt idx="5785">1.1110676008372968</cx:pt>
          <cx:pt idx="5786">0.64812178312698265</cx:pt>
          <cx:pt idx="5787">0.97650196285446444</cx:pt>
          <cx:pt idx="5788">0.92170208779548879</cx:pt>
          <cx:pt idx="5789">0.92313404952222466</cx:pt>
          <cx:pt idx="5790">0.66285488895867162</cx:pt>
          <cx:pt idx="5791">0.71717796053818084</cx:pt>
          <cx:pt idx="5792">1.1009437251470713</cx:pt>
          <cx:pt idx="5793">0.65018502329346028</cx:pt>
          <cx:pt idx="5794">0.51217648835022622</cx:pt>
          <cx:pt idx="5795">0.99527560302428419</cx:pt>
          <cx:pt idx="5796">0.5683721039694698</cx:pt>
          <cx:pt idx="5797">0.72462164242956562</cx:pt>
          <cx:pt idx="5798">0.62726239853546395</cx:pt>
          <cx:pt idx="5799">0.95056265949756769</cx:pt>
          <cx:pt idx="5800">0.65062857977004085</cx:pt>
          <cx:pt idx="5801">0.7726208103113168</cx:pt>
          <cx:pt idx="5802">0.88270206494519876</cx:pt>
          <cx:pt idx="5803">0.68054763386484796</cx:pt>
          <cx:pt idx="5804">0.85432806250422744</cx:pt>
          <cx:pt idx="5805">0.91752663722494299</cx:pt>
          <cx:pt idx="5806">0.69934593029782088</cx:pt>
          <cx:pt idx="5807">0.73768739377749248</cx:pt>
          <cx:pt idx="5808">1.0081219946391899</cx:pt>
          <cx:pt idx="5809">0.70624481717696441</cx:pt>
          <cx:pt idx="5810">0.36769965819685763</cx:pt>
          <cx:pt idx="5811">0.78865072239246048</cx:pt>
          <cx:pt idx="5812">0.83174499148992875</cx:pt>
          <cx:pt idx="5813">0.86194365314040566</cx:pt>
          <cx:pt idx="5814">0.85795734142198887</cx:pt>
          <cx:pt idx="5815">0.80567407785831335</cx:pt>
          <cx:pt idx="5816">0.70830824284658034</cx:pt>
          <cx:pt idx="5817">0.89405885416978093</cx:pt>
          <cx:pt idx="5818">0.71854781144298574</cx:pt>
          <cx:pt idx="5819">0.61566052186889364</cx:pt>
          <cx:pt idx="5820">1.0623249262344787</cx:pt>
          <cx:pt idx="5821">0.8049902564018655</cx:pt>
          <cx:pt idx="5822">0.85453293678560527</cx:pt>
          <cx:pt idx="5823">0.48297506915693483</cx:pt>
          <cx:pt idx="5824">0.82030548100510892</cx:pt>
          <cx:pt idx="5825">0.91868499844967133</cx:pt>
          <cx:pt idx="5826">0.86621358523276726</cx:pt>
          <cx:pt idx="5827">0.83031161978592716</cx:pt>
          <cx:pt idx="5828">0.45939442955109416</cx:pt>
          <cx:pt idx="5829">0.54415679068129508</cx:pt>
          <cx:pt idx="5830">0.71785735824387609</cx:pt>
          <cx:pt idx="5831">0.83627122065789816</cx:pt>
          <cx:pt idx="5832">0.69498051121904358</cx:pt>
          <cx:pt idx="5833">0.80657297679460038</cx:pt>
          <cx:pt idx="5834">0.73959887655372847</cx:pt>
          <cx:pt idx="5835">0.78309287083364854</cx:pt>
          <cx:pt idx="5836">1.0045367196205588</cx:pt>
          <cx:pt idx="5837">0.88755738494908176</cx:pt>
          <cx:pt idx="5838">0.84958241093421194</cx:pt>
          <cx:pt idx="5839">0.94253435334719371</cx:pt>
          <cx:pt idx="5840">0.39097406406168805</cx:pt>
          <cx:pt idx="5841">1.0921255898585898</cx:pt>
          <cx:pt idx="5842">0.85404077556886082</cx:pt>
          <cx:pt idx="5843">0.7316354229400881</cx:pt>
          <cx:pt idx="5844">0.68506353032836353</cx:pt>
          <cx:pt idx="5845">0.70103282384338839</cx:pt>
          <cx:pt idx="5846">0.77446415409158775</cx:pt>
          <cx:pt idx="5847">0.78785955592882806</cx:pt>
          <cx:pt idx="5848">0.70364426880894493</cx:pt>
          <cx:pt idx="5849">0.7730085432257412</cx:pt>
          <cx:pt idx="5850">0.71140837256048906</cx:pt>
          <cx:pt idx="5851">0.5978346005781523</cx:pt>
          <cx:pt idx="5852">0.84689733716659887</cx:pt>
          <cx:pt idx="5853">0.82362990047492546</cx:pt>
          <cx:pt idx="5854">0.78309141254802284</cx:pt>
          <cx:pt idx="5855">0.54533244712728457</cx:pt>
          <cx:pt idx="5856">1.1630798535971287</cx:pt>
          <cx:pt idx="5857">0.75158334243799119</cx:pt>
          <cx:pt idx="5858">0.85593181448476285</cx:pt>
          <cx:pt idx="5859">0.64523504767999651</cx:pt>
          <cx:pt idx="5860">0.66812805613379589</cx:pt>
          <cx:pt idx="5861">0.55143494386977787</cx:pt>
          <cx:pt idx="5862">1.0244244441075236</cx:pt>
          <cx:pt idx="5863">0.77226264097098862</cx:pt>
          <cx:pt idx="5864">0.71550286254297679</cx:pt>
          <cx:pt idx="5865">0.79984478368065215</cx:pt>
          <cx:pt idx="5866">0.66832303557829942</cx:pt>
          <cx:pt idx="5867">0.44010180363520784</cx:pt>
          <cx:pt idx="5868">0.686705288538762</cx:pt>
          <cx:pt idx="5869">0.69224238722815157</cx:pt>
          <cx:pt idx="5870">1.1313511833336303</cx:pt>
          <cx:pt idx="5871">0.80144624176655355</cx:pt>
          <cx:pt idx="5872">0.88711580398318379</cx:pt>
          <cx:pt idx="5873">0.63380766717774417</cx:pt>
          <cx:pt idx="5874">0.85456097930551711</cx:pt>
          <cx:pt idx="5875">0.65468412463325343</cx:pt>
          <cx:pt idx="5876">0.60494780136141857</cx:pt>
          <cx:pt idx="5877">0.59433480236812009</cx:pt>
          <cx:pt idx="5878">1.3543015549333757</cx:pt>
          <cx:pt idx="5879">0.70501358838895634</cx:pt>
          <cx:pt idx="5880">0.68718425247501658</cx:pt>
          <cx:pt idx="5881">1.0078041844847954</cx:pt>
          <cx:pt idx="5882">0.65011758766981209</cx:pt>
          <cx:pt idx="5883">0.60908365541782616</cx:pt>
          <cx:pt idx="5884">1.0769099946158047</cx:pt>
          <cx:pt idx="5885">0.47308530833719087</cx:pt>
          <cx:pt idx="5886">0.82939450137207704</cx:pt>
          <cx:pt idx="5887">0.70136634887105498</cx:pt>
          <cx:pt idx="5888">0.81245357301667742</cx:pt>
          <cx:pt idx="5889">0.68875864682271659</cx:pt>
          <cx:pt idx="5890">0.38480432162667672</cx:pt>
          <cx:pt idx="5891">0.80542843077472603</cx:pt>
          <cx:pt idx="5892">0.69234901068313437</cx:pt>
          <cx:pt idx="5893">1.122365295710213</cx:pt>
          <cx:pt idx="5894">0.69300636046071118</cx:pt>
          <cx:pt idx="5895">0.84475549869375399</cx:pt>
          <cx:pt idx="5896">0.78691363167466288</cx:pt>
          <cx:pt idx="5897">0.68926740753785976</cx:pt>
          <cx:pt idx="5898">0.90463838652005824</cx:pt>
          <cx:pt idx="5899">0.81717467134413857</cx:pt>
          <cx:pt idx="5900">0.8446450111221141</cx:pt>
          <cx:pt idx="5901">0.78634738805707616</cx:pt>
          <cx:pt idx="5902">0.66856345183159582</cx:pt>
          <cx:pt idx="5903">0.66142358053958283</cx:pt>
          <cx:pt idx="5904">0.86657821971084048</cx:pt>
          <cx:pt idx="5905">1.0175851663660864</cx:pt>
          <cx:pt idx="5906">0.84099126400281321</cx:pt>
          <cx:pt idx="5907">1.1351844708832532</cx:pt>
          <cx:pt idx="5908">0.81800077763864687</cx:pt>
          <cx:pt idx="5909">1.0649688320521933</cx:pt>
          <cx:pt idx="5910">0.51152926075280636</cx:pt>
          <cx:pt idx="5911">1.5626552139142682</cx:pt>
          <cx:pt idx="5912">0.72127112596763743</cx:pt>
          <cx:pt idx="5913">0.82187219299039282</cx:pt>
          <cx:pt idx="5914">0.7898428008588867</cx:pt>
          <cx:pt idx="5915">0.881843766742198</cx:pt>
          <cx:pt idx="5916">0.66422460034920505</cx:pt>
          <cx:pt idx="5917">0.84421364584752168</cx:pt>
          <cx:pt idx="5918">0.90499612580333433</cx:pt>
          <cx:pt idx="5919">1.0626453543528145</cx:pt>
          <cx:pt idx="5920">0.77156209103401341</cx:pt>
          <cx:pt idx="5921">0.75827735386490791</cx:pt>
          <cx:pt idx="5922">0.83851498036982686</cx:pt>
          <cx:pt idx="5923">0.73455281919655058</cx:pt>
          <cx:pt idx="5924">1.0218469963288432</cx:pt>
          <cx:pt idx="5925">0.68356454729842198</cx:pt>
          <cx:pt idx="5926">1.001999142141035</cx:pt>
          <cx:pt idx="5927">0.57653895613363015</cx:pt>
          <cx:pt idx="5928">0.628031398668774</cx:pt>
          <cx:pt idx="5929">1.0591781018077924</cx:pt>
          <cx:pt idx="5930">0.72023941685835291</cx:pt>
          <cx:pt idx="5931">1.1266844550047661</cx:pt>
          <cx:pt idx="5932">0.69919005859356276</cx:pt>
          <cx:pt idx="5933">0.90378342728210681</cx:pt>
          <cx:pt idx="5934">0.7603470755769608</cx:pt>
          <cx:pt idx="5935">0.68381205214427143</cx:pt>
          <cx:pt idx="5936">0.61866034297138628</cx:pt>
          <cx:pt idx="5937">0.73408006204470844</cx:pt>
          <cx:pt idx="5938">0.34415354859429759</cx:pt>
          <cx:pt idx="5939">0.60636785659674564</cx:pt>
          <cx:pt idx="5940">0.56440316272904656</cx:pt>
          <cx:pt idx="5941">0.7991089888445515</cx:pt>
          <cx:pt idx="5942">1.0236439573123961</cx:pt>
          <cx:pt idx="5943">0.90028908790235962</cx:pt>
          <cx:pt idx="5944">0.47275684056726486</cx:pt>
          <cx:pt idx="5945">1.11199699170709</cx:pt>
          <cx:pt idx="5946">0.76049840563651483</cx:pt>
          <cx:pt idx="5947">0.8733433790237034</cx:pt>
          <cx:pt idx="5948">1.2790521705941083</cx:pt>
          <cx:pt idx="5949">0.5424591697665494</cx:pt>
          <cx:pt idx="5950">0.6195226924994689</cx:pt>
          <cx:pt idx="5951">0.84493324502482736</cx:pt>
          <cx:pt idx="5952">0.980441661232621</cx:pt>
          <cx:pt idx="5953">0.77959793057001803</cx:pt>
          <cx:pt idx="5954">0.71866995397471289</cx:pt>
          <cx:pt idx="5955">0.61238627582222005</cx:pt>
          <cx:pt idx="5956">0.98537572877819579</cx:pt>
          <cx:pt idx="5957">0.79428252616396078</cx:pt>
          <cx:pt idx="5958">0.73743267005737878</cx:pt>
          <cx:pt idx="5959">0.75698119957347121</cx:pt>
          <cx:pt idx="5960">0.769499012610108</cx:pt>
          <cx:pt idx="5961">0.78424028235874066</cx:pt>
          <cx:pt idx="5962">0.96289084964807181</cx:pt>
          <cx:pt idx="5963">0.68889343472420717</cx:pt>
          <cx:pt idx="5964">0.75011908935389948</cx:pt>
          <cx:pt idx="5965">0.61863934285174393</cx:pt>
          <cx:pt idx="5966">0.81188011413442307</cx:pt>
          <cx:pt idx="5967">0.57295577490120531</cx:pt>
          <cx:pt idx="5968">0.53182401450973238</cx:pt>
          <cx:pt idx="5969">0.69144718048563703</cx:pt>
          <cx:pt idx="5970">0.97548060755261712</cx:pt>
          <cx:pt idx="5971">0.73185768053529898</cx:pt>
          <cx:pt idx="5972">0.61567707313262632</cx:pt>
          <cx:pt idx="5973">0.67948856268906221</cx:pt>
          <cx:pt idx="5974">1.0831597039388072</cx:pt>
          <cx:pt idx="5975">0.83438779879844027</cx:pt>
          <cx:pt idx="5976">0.77698366916385819</cx:pt>
          <cx:pt idx="5977">0.70840380451032914</cx:pt>
          <cx:pt idx="5978">0.71003895638026948</cx:pt>
          <cx:pt idx="5979">0.57453540564168215</cx:pt>
          <cx:pt idx="5980">0.68732177403178418</cx:pt>
          <cx:pt idx="5981">0.69027673619370034</cx:pt>
          <cx:pt idx="5982">0.67618769627139608</cx:pt>
          <cx:pt idx="5983">0.97746963484502969</cx:pt>
          <cx:pt idx="5984">0.70986387131108286</cx:pt>
          <cx:pt idx="5985">0.59228903694667223</cx:pt>
          <cx:pt idx="5986">0.62062563826890027</cx:pt>
          <cx:pt idx="5987">0.70940113438348318</cx:pt>
          <cx:pt idx="5988">0.69241485055771768</cx:pt>
          <cx:pt idx="5989">0.80360933127734147</cx:pt>
          <cx:pt idx="5990">0.81267104859173955</cx:pt>
          <cx:pt idx="5991">0.78004781197423934</cx:pt>
          <cx:pt idx="5992">0.73605244769074052</cx:pt>
          <cx:pt idx="5993">0.60599315462778636</cx:pt>
          <cx:pt idx="5994">0.83072925958688948</cx:pt>
          <cx:pt idx="5995">0.7421487722307335</cx:pt>
          <cx:pt idx="5996">0.56559184145782526</cx:pt>
          <cx:pt idx="5997">0.72441068029145284</cx:pt>
          <cx:pt idx="5998">0.57148245694181443</cx:pt>
          <cx:pt idx="5999">0.86169080209095472</cx:pt>
          <cx:pt idx="6000">0.80387542280974722</cx:pt>
          <cx:pt idx="6001">0.99290601547236801</cx:pt>
          <cx:pt idx="6002">0.69285700096333103</cx:pt>
          <cx:pt idx="6003">1.0955868066272336</cx:pt>
          <cx:pt idx="6004">0.7982065041166988</cx:pt>
          <cx:pt idx="6005">1.3225717931701524</cx:pt>
          <cx:pt idx="6006">0.74064534562586393</cx:pt>
          <cx:pt idx="6007">0.56241443616171238</cx:pt>
          <cx:pt idx="6008">0.55600167054979188</cx:pt>
          <cx:pt idx="6009">1.1080004767237872</cx:pt>
          <cx:pt idx="6010">0.89951825163728738</cx:pt>
          <cx:pt idx="6011">0.86109279768988234</cx:pt>
          <cx:pt idx="6012">0.5869644149435066</cx:pt>
          <cx:pt idx="6013">0.62971117511686292</cx:pt>
          <cx:pt idx="6014">1.3864072787408583</cx:pt>
          <cx:pt idx="6015">0.51602571771018113</cx:pt>
          <cx:pt idx="6016">0.82651665357336257</cx:pt>
          <cx:pt idx="6017">1.0259253710483194</cx:pt>
          <cx:pt idx="6018">0.58016748963679732</cx:pt>
          <cx:pt idx="6019">0.78041396692698073</cx:pt>
          <cx:pt idx="6020">0.6806495571763661</cx:pt>
          <cx:pt idx="6021">0.70504990655738242</cx:pt>
          <cx:pt idx="6022">0.93813522839825292</cx:pt>
          <cx:pt idx="6023">1.0393132185544658</cx:pt>
          <cx:pt idx="6024">0.95676124188674727</cx:pt>
          <cx:pt idx="6025">0.72657780979970465</cx:pt>
          <cx:pt idx="6026">0.54594400366413942</cx:pt>
          <cx:pt idx="6027">0.8421956018439779</cx:pt>
          <cx:pt idx="6028">0.6218609400668399</cx:pt>
          <cx:pt idx="6029">0.92442996322205084</cx:pt>
          <cx:pt idx="6030">0.98028155149520524</cx:pt>
          <cx:pt idx="6031">0.50602874126791608</cx:pt>
          <cx:pt idx="6032">1.0184368727174793</cx:pt>
          <cx:pt idx="6033">0.71817129787107881</cx:pt>
          <cx:pt idx="6034">0.73316088936449308</cx:pt>
          <cx:pt idx="6035">0.96003344251377354</cx:pt>
          <cx:pt idx="6036">0.6517711588500652</cx:pt>
          <cx:pt idx="6037">0.92536713151966721</cx:pt>
          <cx:pt idx="6038">0.70709440766185483</cx:pt>
          <cx:pt idx="6039">0.79318401848942488</cx:pt>
          <cx:pt idx="6040">0.95594959748825559</cx:pt>
          <cx:pt idx="6041">0.55771199652877923</cx:pt>
          <cx:pt idx="6042">0.99021509236398297</cx:pt>
          <cx:pt idx="6043">0.57504944603047803</cx:pt>
          <cx:pt idx="6044">0.93554573536988517</cx:pt>
          <cx:pt idx="6045">0.65032132721578118</cx:pt>
          <cx:pt idx="6046">0.94905106642742543</cx:pt>
          <cx:pt idx="6047">0.57637792624721518</cx:pt>
          <cx:pt idx="6048">0.62021427676431629</cx:pt>
          <cx:pt idx="6049">0.86404186920681958</cx:pt>
          <cx:pt idx="6050">0.89898574194153369</cx:pt>
          <cx:pt idx="6051">0.6868682742046941</cx:pt>
          <cx:pt idx="6052">0.82737618741103713</cx:pt>
          <cx:pt idx="6053">1.1360887542425162</cx:pt>
          <cx:pt idx="6054">1.2656778186552102</cx:pt>
          <cx:pt idx="6055">0.81372179640186537</cx:pt>
          <cx:pt idx="6056">0.91488014708121912</cx:pt>
          <cx:pt idx="6057">0.82292965865530721</cx:pt>
          <cx:pt idx="6058">0.88541643889145671</cx:pt>
          <cx:pt idx="6059">0.44797900016596326</cx:pt>
          <cx:pt idx="6060">1.0198064181249886</cx:pt>
          <cx:pt idx="6061">0.60604066927169531</cx:pt>
          <cx:pt idx="6062">0.74284286748106176</cx:pt>
          <cx:pt idx="6063">0.5241883358842625</cx:pt>
          <cx:pt idx="6064">0.70598820728970979</cx:pt>
          <cx:pt idx="6065">1.086475208187107</cx:pt>
          <cx:pt idx="6066">0.85823921445818163</cx:pt>
          <cx:pt idx="6067">0.8295306623830796</cx:pt>
          <cx:pt idx="6068">0.70717687771717375</cx:pt>
          <cx:pt idx="6069">0.69843980015242446</cx:pt>
          <cx:pt idx="6070">0.70457141029101411</cx:pt>
          <cx:pt idx="6071">0.77984043810248549</cx:pt>
          <cx:pt idx="6072">0.83320014515985064</cx:pt>
          <cx:pt idx="6073">0.80419417441879992</cx:pt>
          <cx:pt idx="6074">0.478851978599797</cx:pt>
          <cx:pt idx="6075">0.86745796668737774</cx:pt>
          <cx:pt idx="6076">0.45654121181751611</cx:pt>
          <cx:pt idx="6077">0.63128458158392853</cx:pt>
          <cx:pt idx="6078">0.92497552717386267</cx:pt>
          <cx:pt idx="6079">0.60548772092963554</cx:pt>
          <cx:pt idx="6080">0.79098479950009837</cx:pt>
          <cx:pt idx="6081">0.88218809379036567</cx:pt>
          <cx:pt idx="6082">0.96727411625321225</cx:pt>
          <cx:pt idx="6083">0.66085514413123314</cx:pt>
          <cx:pt idx="6084">0.56326465997563036</cx:pt>
          <cx:pt idx="6085">0.83695937833672285</cx:pt>
          <cx:pt idx="6086">0.72216401674422115</cx:pt>
          <cx:pt idx="6087">1.0900519879333412</cx:pt>
          <cx:pt idx="6088">0.69092174501131909</cx:pt>
          <cx:pt idx="6089">0.75531656954793802</cx:pt>
          <cx:pt idx="6090">0.62311538564130331</cx:pt>
          <cx:pt idx="6091">0.92309603472286639</cx:pt>
          <cx:pt idx="6092">0.91826725620280314</cx:pt>
          <cx:pt idx="6093">0.83007435733803037</cx:pt>
          <cx:pt idx="6094">0.60693702419710382</cx:pt>
          <cx:pt idx="6095">0.67180704556584836</cx:pt>
          <cx:pt idx="6096">0.8806656052811439</cx:pt>
          <cx:pt idx="6097">0.64479599568741508</cx:pt>
          <cx:pt idx="6098">0.5818340097199044</cx:pt>
          <cx:pt idx="6099">0.64189037758745326</cx:pt>
          <cx:pt idx="6100">0.86679265489204649</cx:pt>
          <cx:pt idx="6101">0.59587582790101445</cx:pt>
          <cx:pt idx="6102">0.74849707865752169</cx:pt>
          <cx:pt idx="6103">0.76155293176118888</cx:pt>
          <cx:pt idx="6104">0.87936839158157687</cx:pt>
          <cx:pt idx="6105">0.74667717435903191</cx:pt>
          <cx:pt idx="6106">0.69082023772082746</cx:pt>
          <cx:pt idx="6107">0.67212449612485226</cx:pt>
          <cx:pt idx="6108">0.65558963685374771</cx:pt>
          <cx:pt idx="6109">0.6448762137437718</cx:pt>
          <cx:pt idx="6110">0.76053485630073181</cx:pt>
          <cx:pt idx="6111">0.64394991256846834</cx:pt>
          <cx:pt idx="6112">0.86688660946001417</cx:pt>
          <cx:pt idx="6113">0.78781783146782536</cx:pt>
          <cx:pt idx="6114">0.88848183129554847</cx:pt>
          <cx:pt idx="6115">0.69312184851773873</cx:pt>
          <cx:pt idx="6116">0.66732546143523763</cx:pt>
          <cx:pt idx="6117">0.91080121271066838</cx:pt>
          <cx:pt idx="6118">0.8541579492750504</cx:pt>
          <cx:pt idx="6119">0.91587255050172944</cx:pt>
          <cx:pt idx="6120">0.76454180846927866</cx:pt>
          <cx:pt idx="6121">0.81119706836699179</cx:pt>
          <cx:pt idx="6122">0.83376807127056973</cx:pt>
          <cx:pt idx="6123">1.0691263012529471</cx:pt>
          <cx:pt idx="6124">0.82829842298011958</cx:pt>
          <cx:pt idx="6125">0.85610360237003491</cx:pt>
          <cx:pt idx="6126">0.73722352986882378</cx:pt>
          <cx:pt idx="6127">0.88396706684517801</cx:pt>
          <cx:pt idx="6128">0.72538915869080312</cx:pt>
          <cx:pt idx="6129">0.54135659336873165</cx:pt>
          <cx:pt idx="6130">0.780904528621153</cx:pt>
          <cx:pt idx="6131">1.209361242637903</cx:pt>
          <cx:pt idx="6132">0.72335018835426634</cx:pt>
          <cx:pt idx="6133">0.90806656183183498</cx:pt>
          <cx:pt idx="6134">0.67786261738971065</cx:pt>
          <cx:pt idx="6135">0.8734382526618526</cx:pt>
          <cx:pt idx="6136">0.72261749873763392</cx:pt>
          <cx:pt idx="6137">0.93892940222073928</cx:pt>
          <cx:pt idx="6138">0.77940316974417079</cx:pt>
          <cx:pt idx="6139">0.79810144290693119</cx:pt>
          <cx:pt idx="6140">0.50503138044714757</cx:pt>
          <cx:pt idx="6141">0.44517611881975894</cx:pt>
          <cx:pt idx="6142">0.69270963687808507</cx:pt>
          <cx:pt idx="6143">0.70793803417150114</cx:pt>
          <cx:pt idx="6144">1.0215102213040157</cx:pt>
          <cx:pt idx="6145">0.98526313018999356</cx:pt>
          <cx:pt idx="6146">0.56303265115759082</cx:pt>
          <cx:pt idx="6147">0.86146285365894393</cx:pt>
          <cx:pt idx="6148">0.74943844763697554</cx:pt>
          <cx:pt idx="6149">0.66781384833225044</cx:pt>
          <cx:pt idx="6150">0.71502425243247614</cx:pt>
          <cx:pt idx="6151">1.0995438760066225</cx:pt>
          <cx:pt idx="6152">0.67310534151773427</cx:pt>
          <cx:pt idx="6153">0.46538164647305547</cx:pt>
          <cx:pt idx="6154">0.70547428996133854</cx:pt>
          <cx:pt idx="6155">0.57086394549612074</cx:pt>
          <cx:pt idx="6156">0.72585028866111123</cx:pt>
          <cx:pt idx="6157">0.42124925018623399</cx:pt>
          <cx:pt idx="6158">0.74963882206766919</cx:pt>
          <cx:pt idx="6159">0.93963057849739651</cx:pt>
          <cx:pt idx="6160">0.82649450143133618</cx:pt>
          <cx:pt idx="6161">0.61871472884233825</cx:pt>
          <cx:pt idx="6162">0.71254062784103644</cx:pt>
          <cx:pt idx="6163">0.80798401789737928</cx:pt>
          <cx:pt idx="6164">0.9666414319477612</cx:pt>
          <cx:pt idx="6165">1.1992118648646184</cx:pt>
          <cx:pt idx="6166">0.77738497028401665</cx:pt>
          <cx:pt idx="6167">0.99416057289413551</cx:pt>
          <cx:pt idx="6168">0.58557413143166637</cx:pt>
          <cx:pt idx="6169">1.060803204354259</cx:pt>
          <cx:pt idx="6170">1.0498414020039368</cx:pt>
          <cx:pt idx="6171">0.996627087562453</cx:pt>
          <cx:pt idx="6172">0.65705641703051199</cx:pt>
          <cx:pt idx="6173">1.0032656460711593</cx:pt>
          <cx:pt idx="6174">0.50229566780411838</cx:pt>
          <cx:pt idx="6175">0.53371410115130158</cx:pt>
          <cx:pt idx="6176">0.88108493158540857</cx:pt>
          <cx:pt idx="6177">0.67789679433351413</cx:pt>
          <cx:pt idx="6178">1.249259757874073</cx:pt>
          <cx:pt idx="6179">0.86050246855316859</cx:pt>
          <cx:pt idx="6180">0.68922264773516639</cx:pt>
          <cx:pt idx="6181">0.78014129346831829</cx:pt>
          <cx:pt idx="6182">0.75582536075830353</cx:pt>
          <cx:pt idx="6183">0.76809180914634256</cx:pt>
          <cx:pt idx="6184">0.8792346615001696</cx:pt>
          <cx:pt idx="6185">0.47243335885792875</cx:pt>
          <cx:pt idx="6186">0.85869630408397513</cx:pt>
          <cx:pt idx="6187">0.7270105928206213</cx:pt>
          <cx:pt idx="6188">1.1437668100656126</cx:pt>
          <cx:pt idx="6189">0.48086585142442051</cx:pt>
          <cx:pt idx="6190">0.69166833646966419</cx:pt>
          <cx:pt idx="6191">0.65318217101120324</cx:pt>
          <cx:pt idx="6192">0.81368705134200792</cx:pt>
          <cx:pt idx="6193">0.76981654034567504</cx:pt>
          <cx:pt idx="6194">0.77949287781099119</cx:pt>
          <cx:pt idx="6195">0.68705526094854863</cx:pt>
          <cx:pt idx="6196">0.59905030786112889</cx:pt>
          <cx:pt idx="6197">0.67263526210430369</cx:pt>
          <cx:pt idx="6198">0.64730253600281273</cx:pt>
          <cx:pt idx="6199">1.0444825636145494</cx:pt>
          <cx:pt idx="6200">0.76304251720224481</cx:pt>
          <cx:pt idx="6201">0.80433039156937081</cx:pt>
          <cx:pt idx="6202">0.50976419391720962</cx:pt>
          <cx:pt idx="6203">1.0417248149984784</cx:pt>
          <cx:pt idx="6204">0.71274694724287646</cx:pt>
          <cx:pt idx="6205">0.85364902063836723</cx:pt>
          <cx:pt idx="6206">0.85787107253251504</cx:pt>
          <cx:pt idx="6207">0.78969430491818904</cx:pt>
          <cx:pt idx="6208">0.56142965401808054</cx:pt>
          <cx:pt idx="6209">0.87384896423738556</cx:pt>
          <cx:pt idx="6210">0.94986853638979818</cx:pt>
          <cx:pt idx="6211">0.65312945521770716</cx:pt>
          <cx:pt idx="6212">0.9741193435421337</cx:pt>
          <cx:pt idx="6213">0.72224879535462627</cx:pt>
          <cx:pt idx="6214">0.89264556317081545</cx:pt>
          <cx:pt idx="6215">0.75704890067383024</cx:pt>
          <cx:pt idx="6216">0.75487770760299433</cx:pt>
          <cx:pt idx="6217">0.52490667593865314</cx:pt>
          <cx:pt idx="6218">0.71803188957298669</cx:pt>
          <cx:pt idx="6219">0.8733544070357554</cx:pt>
          <cx:pt idx="6220">0.84077103560726163</cx:pt>
          <cx:pt idx="6221">0.76157847752767815</cx:pt>
          <cx:pt idx="6222">0.71560093521121548</cx:pt>
          <cx:pt idx="6223">0.83416749212628905</cx:pt>
          <cx:pt idx="6224">0.56329592160315867</cx:pt>
          <cx:pt idx="6225">0.48349313834728069</cx:pt>
          <cx:pt idx="6226">0.85927804257162377</cx:pt>
          <cx:pt idx="6227">0.76157554814701067</cx:pt>
          <cx:pt idx="6228">0.86250592418571526</cx:pt>
          <cx:pt idx="6229">0.80447890529748267</cx:pt>
          <cx:pt idx="6230">0.96998942667951238</cx:pt>
          <cx:pt idx="6231">0.71381195151508958</cx:pt>
          <cx:pt idx="6232">0.77560291386844959</cx:pt>
          <cx:pt idx="6233">0.89686678043197077</cx:pt>
          <cx:pt idx="6234">0.95903367077384349</cx:pt>
          <cx:pt idx="6235">0.82228511345667032</cx:pt>
          <cx:pt idx="6236">0.58008734902856207</cx:pt>
          <cx:pt idx="6237">0.75453470393837485</cx:pt>
          <cx:pt idx="6238">0.57767175016027006</cx:pt>
          <cx:pt idx="6239">0.98770314571626117</cx:pt>
          <cx:pt idx="6240">0.74603964669748646</cx:pt>
          <cx:pt idx="6241">0.83730095647183223</cx:pt>
          <cx:pt idx="6242">0.87063467133263583</cx:pt>
          <cx:pt idx="6243">0.85663076911356972</cx:pt>
          <cx:pt idx="6244">0.77537644541411754</cx:pt>
          <cx:pt idx="6245">0.61220926487942473</cx:pt>
          <cx:pt idx="6246">0.64267266995268713</cx:pt>
          <cx:pt idx="6247">0.96394111157189477</cx:pt>
          <cx:pt idx="6248">0.81274322765009344</cx:pt>
          <cx:pt idx="6249">0.95699278954386802</cx:pt>
          <cx:pt idx="6250">0.69931994230685579</cx:pt>
          <cx:pt idx="6251">0.82999766465122848</cx:pt>
          <cx:pt idx="6252">0.78247138715637166</cx:pt>
          <cx:pt idx="6253">0.74749255284232996</cx:pt>
          <cx:pt idx="6254">0.73638683941888061</cx:pt>
          <cx:pt idx="6255">0.81594225494018846</cx:pt>
          <cx:pt idx="6256">0.61398300932502203</cx:pt>
          <cx:pt idx="6257">1.2212767681246763</cx:pt>
          <cx:pt idx="6258">0.5938309388481765</cx:pt>
          <cx:pt idx="6259">0.92339889511028994</cx:pt>
          <cx:pt idx="6260">0.78110666176165811</cx:pt>
          <cx:pt idx="6261">1.3059385923158111</cx:pt>
          <cx:pt idx="6262">0.55312421721674487</cx:pt>
          <cx:pt idx="6263">0.50070092241552178</cx:pt>
          <cx:pt idx="6264">1.0165401422638523</cx:pt>
          <cx:pt idx="6265">0.83434495396891717</cx:pt>
          <cx:pt idx="6266">0.66925891480722688</cx:pt>
          <cx:pt idx="6267">1.0151326517167285</cx:pt>
          <cx:pt idx="6268">0.77228846943959761</cx:pt>
          <cx:pt idx="6269">0.60499177155380346</cx:pt>
          <cx:pt idx="6270">0.91240334663429312</cx:pt>
          <cx:pt idx="6271">0.83514516305950026</cx:pt>
          <cx:pt idx="6272">0.9962125687274046</cx:pt>
          <cx:pt idx="6273">0.73043034125785355</cx:pt>
          <cx:pt idx="6274">0.88355095339151291</cx:pt>
          <cx:pt idx="6275">0.90438674869177438</cx:pt>
          <cx:pt idx="6276">0.79915460667364679</cx:pt>
          <cx:pt idx="6277">0.8538970881206116</cx:pt>
          <cx:pt idx="6278">0.67911239166940152</cx:pt>
          <cx:pt idx="6279">0.75749383988666308</cx:pt>
          <cx:pt idx="6280">0.65738890901540747</cx:pt>
          <cx:pt idx="6281">0.79610534244547693</cx:pt>
          <cx:pt idx="6282">0.80352407689001026</cx:pt>
          <cx:pt idx="6283">0.48832488155971393</cx:pt>
          <cx:pt idx="6284">0.63355637943242527</cx:pt>
          <cx:pt idx="6285">0.86817235732959774</cx:pt>
          <cx:pt idx="6286">1.0292240956708811</cx:pt>
          <cx:pt idx="6287">1.1678870186357013</cx:pt>
          <cx:pt idx="6288">0.82305500999072723</cx:pt>
          <cx:pt idx="6289">0.81415869898554472</cx:pt>
          <cx:pt idx="6290">0.93353367725320302</cx:pt>
          <cx:pt idx="6291">0.42627633681377886</cx:pt>
          <cx:pt idx="6292">0.84519734114595291</cx:pt>
          <cx:pt idx="6293">1.0366357707166056</cx:pt>
          <cx:pt idx="6294">0.69187717183695197</cx:pt>
          <cx:pt idx="6295">0.8212363594761134</cx:pt>
          <cx:pt idx="6296">0.9378598468512942</cx:pt>
          <cx:pt idx="6297">0.83377080728867636</cx:pt>
          <cx:pt idx="6298">0.67120647893023033</cx:pt>
          <cx:pt idx="6299">0.32103425869264729</cx:pt>
          <cx:pt idx="6300">0.70737825319483816</cx:pt>
          <cx:pt idx="6301">0.62940343688422862</cx:pt>
          <cx:pt idx="6302">1.0228568683082881</cx:pt>
          <cx:pt idx="6303">0.92654399897254103</cx:pt>
          <cx:pt idx="6304">0.75884004831416263</cx:pt>
          <cx:pt idx="6305">0.75028952604288945</cx:pt>
          <cx:pt idx="6306">0.98251791000931943</cx:pt>
          <cx:pt idx="6307">0.75846169784397877</cx:pt>
          <cx:pt idx="6308">0.67778004486637999</cx:pt>
          <cx:pt idx="6309">0.72577326258921815</cx:pt>
          <cx:pt idx="6310">1.187857906597114</cx:pt>
          <cx:pt idx="6311">0.97649724885487243</cx:pt>
          <cx:pt idx="6312">0.89705166485217169</cx:pt>
          <cx:pt idx="6313">0.6972306047877076</cx:pt>
          <cx:pt idx="6314">0.9356204859679903</cx:pt>
          <cx:pt idx="6315">1.0675580338953419</cx:pt>
          <cx:pt idx="6316">0.69882733064010893</cx:pt>
          <cx:pt idx="6317">0.90900684227046802</cx:pt>
          <cx:pt idx="6318">0.58579248808927342</cx:pt>
          <cx:pt idx="6319">0.39423656852636646</cx:pt>
          <cx:pt idx="6320">0.61956763008340887</cx:pt>
          <cx:pt idx="6321">0.67388758694027506</cx:pt>
          <cx:pt idx="6322">0.78574888276016941</cx:pt>
          <cx:pt idx="6323">0.94284235101401737</cx:pt>
          <cx:pt idx="6324">1.0937044143937018</cx:pt>
          <cx:pt idx="6325">0.55857714181784512</cx:pt>
          <cx:pt idx="6326">0.48722592706962703</cx:pt>
          <cx:pt idx="6327">0.69790103773236689</cx:pt>
          <cx:pt idx="6328">0.46229975462122447</cx:pt>
          <cx:pt idx="6329">0.55704894666334737</cx:pt>
          <cx:pt idx="6330">0.82394173283341066</cx:pt>
          <cx:pt idx="6331">0.37762223981862258</cx:pt>
          <cx:pt idx="6332">0.79628979631917673</cx:pt>
          <cx:pt idx="6333">0.84388094274869319</cx:pt>
          <cx:pt idx="6334">0.73889124060783629</cx:pt>
          <cx:pt idx="6335">1.0028626587220892</cx:pt>
          <cx:pt idx="6336">0.59564536127026357</cx:pt>
          <cx:pt idx="6337">0.47821001256272627</cx:pt>
          <cx:pt idx="6338">0.69924771890216797</cx:pt>
          <cx:pt idx="6339">0.71127474731654039</cx:pt>
          <cx:pt idx="6340">0.82689918955613217</cx:pt>
          <cx:pt idx="6341">0.54211277583499451</cx:pt>
          <cx:pt idx="6342">1.0131105257453661</cx:pt>
          <cx:pt idx="6343">0.64521157761053516</cx:pt>
          <cx:pt idx="6344">0.76147301726368533</cx:pt>
          <cx:pt idx="6345">0.8101962996748997</cx:pt>
          <cx:pt idx="6346">0.83390985310739429</cx:pt>
          <cx:pt idx="6347">0.93100059284479009</cx:pt>
          <cx:pt idx="6348">0.77441287781609691</cx:pt>
          <cx:pt idx="6349">0.63605696072752838</cx:pt>
          <cx:pt idx="6350">0.66405123283642753</cx:pt>
          <cx:pt idx="6351">0.7351288388038103</cx:pt>
          <cx:pt idx="6352">0.67158860607799487</cx:pt>
          <cx:pt idx="6353">0.84613680460769214</cx:pt>
          <cx:pt idx="6354">0.58975824945733946</cx:pt>
          <cx:pt idx="6355">0.69893494325532546</cx:pt>
          <cx:pt idx="6356">0.97798950966074782</cx:pt>
          <cx:pt idx="6357">0.71808239345414548</cx:pt>
          <cx:pt idx="6358">0.77741998109522037</cx:pt>
          <cx:pt idx="6359">0.802493737446766</cx:pt>
          <cx:pt idx="6360">0.76315036134484571</cx:pt>
          <cx:pt idx="6361">0.77791923705919686</cx:pt>
          <cx:pt idx="6362">0.662116721899772</cx:pt>
          <cx:pt idx="6363">0.73215166974479307</cx:pt>
          <cx:pt idx="6364">1.0104934922664237</cx:pt>
          <cx:pt idx="6365">0.84999985870781081</cx:pt>
          <cx:pt idx="6366">0.90017445786829775</cx:pt>
          <cx:pt idx="6367">1.0324089057468477</cx:pt>
          <cx:pt idx="6368">0.9155986716012704</cx:pt>
          <cx:pt idx="6369">0.72059247620682498</cx:pt>
          <cx:pt idx="6370">0.69711082652740108</cx:pt>
          <cx:pt idx="6371">0.51128318668557882</cx:pt>
          <cx:pt idx="6372">0.95063707361978222</cx:pt>
          <cx:pt idx="6373">0.773190841795104</cx:pt>
          <cx:pt idx="6374">0.8950363530271418</cx:pt>
          <cx:pt idx="6375">0.80643263011056832</cx:pt>
          <cx:pt idx="6376">0.76703295286607354</cx:pt>
          <cx:pt idx="6377">0.63198186819050273</cx:pt>
          <cx:pt idx="6378">0.89435142558532499</cx:pt>
          <cx:pt idx="6379">0.52130506814448563</cx:pt>
          <cx:pt idx="6380">0.70014001867528275</cx:pt>
          <cx:pt idx="6381">0.74381835227874693</cx:pt>
          <cx:pt idx="6382">0.58502396899609443</cx:pt>
          <cx:pt idx="6383">1.3512502151370218</cx:pt>
          <cx:pt idx="6384">0.56284605195102744</cx:pt>
          <cx:pt idx="6385">0.7051465325606403</cx:pt>
          <cx:pt idx="6386">0.68752187870577086</cx:pt>
          <cx:pt idx="6387">0.9024145506041461</cx:pt>
          <cx:pt idx="6388">0.87164219087602068</cx:pt>
          <cx:pt idx="6389">0.96283640916709212</cx:pt>
          <cx:pt idx="6390">0.73376668324730421</cx:pt>
          <cx:pt idx="6391">1.0629038410745193</cx:pt>
          <cx:pt idx="6392">0.70189497287255709</cx:pt>
          <cx:pt idx="6393">0.88043381786832631</cx:pt>
          <cx:pt idx="6394">0.73581483849942986</cx:pt>
          <cx:pt idx="6395">0.92953232449032375</cx:pt>
          <cx:pt idx="6396">0.65936807996588032</cx:pt>
          <cx:pt idx="6397">1.0067472413589738</cx:pt>
          <cx:pt idx="6398">0.89500902939287563</cx:pt>
          <cx:pt idx="6399">0.67291756634738054</cx:pt>
          <cx:pt idx="6400">1.1510598279042989</cx:pt>
          <cx:pt idx="6401">0.84787500193938414</cx:pt>
          <cx:pt idx="6402">0.74623715982108307</cx:pt>
          <cx:pt idx="6403">0.82245897254042344</cx:pt>
          <cx:pt idx="6404">0.67301306720816745</cx:pt>
          <cx:pt idx="6405">0.80058957089424165</cx:pt>
          <cx:pt idx="6406">0.61184809539599705</cx:pt>
          <cx:pt idx="6407">0.73998228591326543</cx:pt>
          <cx:pt idx="6408">0.89595508922765887</cx:pt>
          <cx:pt idx="6409">0.82638440995350093</cx:pt>
          <cx:pt idx="6410">0.97164264600056205</cx:pt>
          <cx:pt idx="6411">0.73483228311176507</cx:pt>
          <cx:pt idx="6412">0.72603989744301445</cx:pt>
          <cx:pt idx="6413">0.78947323656518786</cx:pt>
          <cx:pt idx="6414">0.59846844007924993</cx:pt>
          <cx:pt idx="6415">1.1676757293258404</cx:pt>
          <cx:pt idx="6416">0.95470501523723061</cx:pt>
          <cx:pt idx="6417">0.88916275041490456</cx:pt>
          <cx:pt idx="6418">0.77829107831054989</cx:pt>
          <cx:pt idx="6419">0.59683660148719508</cx:pt>
          <cx:pt idx="6420">0.68578174749381049</cx:pt>
          <cx:pt idx="6421">0.65554920490026125</cx:pt>
          <cx:pt idx="6422">0.93078666076562544</cx:pt>
          <cx:pt idx="6423">0.61745091954404574</cx:pt>
          <cx:pt idx="6424">1.1846162121745656</cx:pt>
          <cx:pt idx="6425">0.63490292151553118</cx:pt>
          <cx:pt idx="6426">0.80156327764151925</cx:pt>
          <cx:pt idx="6427">1.0658609720966361</cx:pt>
          <cx:pt idx="6428">0.95188678916877745</cx:pt>
          <cx:pt idx="6429">0.65197622175952508</cx:pt>
          <cx:pt idx="6430">0.64771334510212275</cx:pt>
          <cx:pt idx="6431">0.68396689990701531</cx:pt>
          <cx:pt idx="6432">0.43242879478473129</cx:pt>
          <cx:pt idx="6433">0.75885966734298638</cx:pt>
          <cx:pt idx="6434">0.64344374451945896</cx:pt>
          <cx:pt idx="6435">0.62892136711004332</cx:pt>
          <cx:pt idx="6436">0.67973834183236237</cx:pt>
          <cx:pt idx="6437">0.93041036386453557</cx:pt>
          <cx:pt idx="6438">0.69517370043030213</cx:pt>
          <cx:pt idx="6439">0.66176814710688614</cx:pt>
          <cx:pt idx="6440">0.67925722978380532</cx:pt>
          <cx:pt idx="6441">0.67396771161705038</cx:pt>
          <cx:pt idx="6442">0.4698555324606617</cx:pt>
          <cx:pt idx="6443">0.73424081576268552</cx:pt>
          <cx:pt idx="6444">0.52166612894534781</cx:pt>
          <cx:pt idx="6445">0.87215553327740547</cx:pt>
          <cx:pt idx="6446">0.93986998788831488</cx:pt>
          <cx:pt idx="6447">0.98105074905611445</cx:pt>
          <cx:pt idx="6448">0.615418299993573</cx:pt>
          <cx:pt idx="6449">0.6193629760066176</cx:pt>
          <cx:pt idx="6450">1.1825313275306082</cx:pt>
          <cx:pt idx="6451">0.76556394218929635</cx:pt>
          <cx:pt idx="6452">0.73626631809432019</cx:pt>
          <cx:pt idx="6453">0.86801817085082766</cx:pt>
          <cx:pt idx="6454">0.54301204176596973</cx:pt>
          <cx:pt idx="6455">0.57149705528910044</cx:pt>
          <cx:pt idx="6456">0.68268479448589614</cx:pt>
          <cx:pt idx="6457">0.46060910637908031</cx:pt>
          <cx:pt idx="6458">1.1228284301113254</cx:pt>
          <cx:pt idx="6459">0.84588700506011927</cx:pt>
          <cx:pt idx="6460">0.5503732470505015</cx:pt>
          <cx:pt idx="6461">0.89258089910782479</cx:pt>
          <cx:pt idx="6462">0.60808426582028063</cx:pt>
          <cx:pt idx="6463">0.61328885386600185</cx:pt>
          <cx:pt idx="6464">0.81501017420745003</cx:pt>
          <cx:pt idx="6465">0.80421028446842591</cx:pt>
          <cx:pt idx="6466">0.92460767610363581</cx:pt>
          <cx:pt idx="6467">0.66725797652378327</cx:pt>
          <cx:pt idx="6468">0.41392911917606662</cx:pt>
          <cx:pt idx="6469">0.73318073626385194</cx:pt>
          <cx:pt idx="6470">0.60717270928187506</cx:pt>
          <cx:pt idx="6471">0.60156940925127833</cx:pt>
          <cx:pt idx="6472">0.85846363609145337</cx:pt>
          <cx:pt idx="6473">0.86805269522306694</cx:pt>
          <cx:pt idx="6474">1.0023913345529116</cx:pt>
          <cx:pt idx="6475">0.75441004278395629</cx:pt>
          <cx:pt idx="6476">0.73035932574341456</cx:pt>
          <cx:pt idx="6477">0.52877659786183462</cx:pt>
          <cx:pt idx="6478">0.7224304729028076</cx:pt>
          <cx:pt idx="6479">0.56830737983470636</cx:pt>
          <cx:pt idx="6480">0.39954463059127648</cx:pt>
          <cx:pt idx="6481">0.75837111850931926</cx:pt>
          <cx:pt idx="6482">0.67226727060863789</cx:pt>
          <cx:pt idx="6483">0.95886950055475695</cx:pt>
          <cx:pt idx="6484">0.83258245607760228</cx:pt>
          <cx:pt idx="6485">0.89007002283822267</cx:pt>
          <cx:pt idx="6486">1.0210781269678408</cx:pt>
          <cx:pt idx="6487">0.51562380902680371</cx:pt>
          <cx:pt idx="6488">0.74381606790395671</cx:pt>
          <cx:pt idx="6489">0.72248322177455659</cx:pt>
          <cx:pt idx="6490">0.86849877107904738</cx:pt>
          <cx:pt idx="6491">0.89890387162879215</cx:pt>
          <cx:pt idx="6492">0.92549512086742136</cx:pt>
          <cx:pt idx="6493">0.65982422149061093</cx:pt>
          <cx:pt idx="6494">0.63408805394664636</cx:pt>
          <cx:pt idx="6495">0.83275829619642683</cx:pt>
          <cx:pt idx="6496">1.0156164581387257</cx:pt>
          <cx:pt idx="6497">0.6730447563948746</cx:pt>
          <cx:pt idx="6498">0.77105417876477533</cx:pt>
          <cx:pt idx="6499">1.2155808198700651</cx:pt>
          <cx:pt idx="6500">0.53211772564068682</cx:pt>
          <cx:pt idx="6501">0.64864830675015683</cx:pt>
          <cx:pt idx="6502">0.83532795177727948</cx:pt>
          <cx:pt idx="6503">0.63820549320443642</cx:pt>
          <cx:pt idx="6504">0.65085604352238258</cx:pt>
          <cx:pt idx="6505">0.9534499604510831</cx:pt>
          <cx:pt idx="6506">0.78270906845931587</cx:pt>
          <cx:pt idx="6507">0.76226303498038783</cx:pt>
          <cx:pt idx="6508">0.69031685208709748</cx:pt>
          <cx:pt idx="6509">0.99078397328032686</cx:pt>
          <cx:pt idx="6510">0.47924212031067642</cx:pt>
          <cx:pt idx="6511">0.87255607056949669</cx:pt>
          <cx:pt idx="6512">0.62552862379118723</cx:pt>
          <cx:pt idx="6513">0.62040883343922815</cx:pt>
          <cx:pt idx="6514">0.76648482039992294</cx:pt>
          <cx:pt idx="6515">0.66920083353171955</cx:pt>
          <cx:pt idx="6516">1.2059668824737753</cx:pt>
          <cx:pt idx="6517">1.157419337382487</cx:pt>
          <cx:pt idx="6518">0.96017140450770311</cx:pt>
          <cx:pt idx="6519">0.82265922726901652</cx:pt>
          <cx:pt idx="6520">0.91521782703224941</cx:pt>
          <cx:pt idx="6521">0.78084945890101565</cx:pt>
          <cx:pt idx="6522">0.54229028094234888</cx:pt>
          <cx:pt idx="6523">0.6348526503039692</cx:pt>
          <cx:pt idx="6524">0.64921568175489053</cx:pt>
          <cx:pt idx="6525">0.74538706603923766</cx:pt>
          <cx:pt idx="6526">0.59620797625964639</cx:pt>
          <cx:pt idx="6527">0.70548446648633956</cx:pt>
          <cx:pt idx="6528">0.56646473593480795</cx:pt>
          <cx:pt idx="6529">0.97919459229510319</cx:pt>
          <cx:pt idx="6530">0.47765371767914322</cx:pt>
          <cx:pt idx="6531">0.89893283606402463</cx:pt>
          <cx:pt idx="6532">0.76431353952102199</cx:pt>
          <cx:pt idx="6533">0.64451487692962561</cx:pt>
          <cx:pt idx="6534">0.78303771539876632</cx:pt>
          <cx:pt idx="6535">0.58898659939116693</cx:pt>
          <cx:pt idx="6536">0.74649100696184112</cx:pt>
          <cx:pt idx="6537">0.83334586817713974</cx:pt>
          <cx:pt idx="6538">0.83999982769509285</cx:pt>
          <cx:pt idx="6539">0.63752743924444899</cx:pt>
          <cx:pt idx="6540">0.66039144446922182</cx:pt>
          <cx:pt idx="6541">0.63708718792556396</cx:pt>
          <cx:pt idx="6542">0.59121272986082074</cx:pt>
          <cx:pt idx="6543">0.6299193322720481</cx:pt>
          <cx:pt idx="6544">0.77312960447188428</cx:pt>
          <cx:pt idx="6545">1.1168880815093793</cx:pt>
          <cx:pt idx="6546">0.78296917099679642</cx:pt>
          <cx:pt idx="6547">0.98063406134415032</cx:pt>
          <cx:pt idx="6548">0.52693718902565723</cx:pt>
          <cx:pt idx="6549">1.0897259437790014</cx:pt>
          <cx:pt idx="6550">0.79298493388865088</cx:pt>
          <cx:pt idx="6551">0.72042946094655114</cx:pt>
          <cx:pt idx="6552">0.75208746164461227</cx:pt>
          <cx:pt idx="6553">0.84890891041611494</cx:pt>
          <cx:pt idx="6554">0.50286943781644</cx:pt>
          <cx:pt idx="6555">0.94162654360100451</cx:pt>
          <cx:pt idx="6556">0.87868154772287532</cx:pt>
          <cx:pt idx="6557">0.6921787067014773</cx:pt>
          <cx:pt idx="6558">0.74779806088476786</cx:pt>
          <cx:pt idx="6559">0.87172909790319508</cx:pt>
          <cx:pt idx="6560">0.65329164170976861</cx:pt>
          <cx:pt idx="6561">1.0064990348513578</cx:pt>
          <cx:pt idx="6562">1.2069492645204218</cx:pt>
          <cx:pt idx="6563">0.67981973985053901</cx:pt>
          <cx:pt idx="6564">0.75760644774930219</cx:pt>
          <cx:pt idx="6565">0.68298417447929294</cx:pt>
          <cx:pt idx="6566">0.81311878644062097</cx:pt>
          <cx:pt idx="6567">0.51602928401068893</cx:pt>
          <cx:pt idx="6568">0.86283798451807336</cx:pt>
          <cx:pt idx="6569">0.7042583973801736</cx:pt>
          <cx:pt idx="6570">0.92287406999781008</cx:pt>
          <cx:pt idx="6571">0.69852228411897099</cx:pt>
          <cx:pt idx="6572">0.7700641464767557</cx:pt>
          <cx:pt idx="6573">1.0492692449856154</cx:pt>
          <cx:pt idx="6574">0.83087411308538184</cx:pt>
          <cx:pt idx="6575">0.82464162422233145</cx:pt>
          <cx:pt idx="6576">0.8103187985092023</cx:pt>
          <cx:pt idx="6577">0.79233290383693089</cx:pt>
          <cx:pt idx="6578">0.61598978703148288</cx:pt>
          <cx:pt idx="6579">0.74275718158632187</cx:pt>
          <cx:pt idx="6580">0.65176332730904118</cx:pt>
          <cx:pt idx="6581">0.58943900780845959</cx:pt>
          <cx:pt idx="6582">0.83946969957692985</cx:pt>
          <cx:pt idx="6583">0.50274183925569871</cx:pt>
          <cx:pt idx="6584">0.7789663064412945</cx:pt>
          <cx:pt idx="6585">0.63698226778779721</cx:pt>
          <cx:pt idx="6586">0.81652228806654814</cx:pt>
          <cx:pt idx="6587">0.78991035664518394</cx:pt>
          <cx:pt idx="6588">0.91111394333678541</cx:pt>
          <cx:pt idx="6589">0.91665187799084635</cx:pt>
          <cx:pt idx="6590">0.87026840742134293</cx:pt>
          <cx:pt idx="6591">0.55043900538332602</cx:pt>
          <cx:pt idx="6592">0.56864584656303507</cx:pt>
          <cx:pt idx="6593">0.48239357062351362</cx:pt>
          <cx:pt idx="6594">0.91515452794441465</cx:pt>
          <cx:pt idx="6595">0.89586468811647013</cx:pt>
          <cx:pt idx="6596">0.76117834725423406</cx:pt>
          <cx:pt idx="6597">0.73561669274489938</cx:pt>
          <cx:pt idx="6598">0.76193437598005109</cx:pt>
          <cx:pt idx="6599">0.89980858984498513</cx:pt>
          <cx:pt idx="6600">0.64030859872766688</cx:pt>
          <cx:pt idx="6601">0.43615043840463025</cx:pt>
          <cx:pt idx="6602">0.75802539552514114</cx:pt>
          <cx:pt idx="6603">0.86559604671871682</cx:pt>
          <cx:pt idx="6604">0.67415204622421143</cx:pt>
          <cx:pt idx="6605">0.91203789863542228</cx:pt>
          <cx:pt idx="6606">0.89561868621666385</cx:pt>
          <cx:pt idx="6607">0.68618058235380019</cx:pt>
          <cx:pt idx="6608">0.43530560086785164</cx:pt>
          <cx:pt idx="6609">0.48107187680198532</cx:pt>
          <cx:pt idx="6610">0.70022773450967768</cx:pt>
          <cx:pt idx="6611">0.67154542509003023</cx:pt>
          <cx:pt idx="6612">0.73756463264553196</cx:pt>
          <cx:pt idx="6613">0.93749498271850895</cx:pt>
          <cx:pt idx="6614">0.95698231773628462</cx:pt>
          <cx:pt idx="6615">0.75682000669876137</cx:pt>
          <cx:pt idx="6616">0.91562102478975016</cx:pt>
          <cx:pt idx="6617">0.6471877962065774</cx:pt>
          <cx:pt idx="6618">0.78068026276818092</cx:pt>
          <cx:pt idx="6619">0.62531117924367496</cx:pt>
          <cx:pt idx="6620">0.95840052239571494</cx:pt>
          <cx:pt idx="6621">0.77341835734946784</cx:pt>
          <cx:pt idx="6622">0.92424388812451463</cx:pt>
          <cx:pt idx="6623">0.60243491578237307</cx:pt>
          <cx:pt idx="6624">1.2222982837714917</cx:pt>
          <cx:pt idx="6625">0.99200704357564551</cx:pt>
          <cx:pt idx="6626">0.58433404733009708</cx:pt>
          <cx:pt idx="6627">0.90277147700357274</cx:pt>
          <cx:pt idx="6628">0.89321700807819238</cx:pt>
          <cx:pt idx="6629">1.0891397128939411</cx:pt>
          <cx:pt idx="6630">0.79927459936553191</cx:pt>
          <cx:pt idx="6631">0.72997605548246303</cx:pt>
          <cx:pt idx="6632">0.63777637480323468</cx:pt>
          <cx:pt idx="6633">0.7282401708377908</cx:pt>
          <cx:pt idx="6634">0.73931436998617173</cx:pt>
          <cx:pt idx="6635">0.94413645036691374</cx:pt>
          <cx:pt idx="6636">0.74548811191568731</cx:pt>
          <cx:pt idx="6637">0.91678337491845119</cx:pt>
          <cx:pt idx="6638">0.76599750113714471</cx:pt>
          <cx:pt idx="6639">0.78011170043150146</cx:pt>
          <cx:pt idx="6640">1.1228859139677816</cx:pt>
          <cx:pt idx="6641">0.66411209412122896</cx:pt>
          <cx:pt idx="6642">0.89682313590223828</cx:pt>
          <cx:pt idx="6643">0.66595968002143768</cx:pt>
          <cx:pt idx="6644">0.67636831410086751</cx:pt>
          <cx:pt idx="6645">0.59683086717567613</cx:pt>
          <cx:pt idx="6646">0.81859033307187379</cx:pt>
          <cx:pt idx="6647">0.65306738342246362</cx:pt>
          <cx:pt idx="6648">0.60582365776204972</cx:pt>
          <cx:pt idx="6649">0.89336093395527172</cx:pt>
          <cx:pt idx="6650">0.66157506871673322</cx:pt>
          <cx:pt idx="6651">0.69283931494377327</cx:pt>
          <cx:pt idx="6652">0.73806456106937746</cx:pt>
          <cx:pt idx="6653">0.86557101325090779</cx:pt>
          <cx:pt idx="6654">0.86785051697516336</cx:pt>
          <cx:pt idx="6655">0.70019057968483012</cx:pt>
          <cx:pt idx="6656">0.54037826573733339</cx:pt>
          <cx:pt idx="6657">0.82367904227733613</cx:pt>
          <cx:pt idx="6658">0.89761928471949048</cx:pt>
          <cx:pt idx="6659">1.0867620424301989</cx:pt>
          <cx:pt idx="6660">0.58733147754496373</cx:pt>
          <cx:pt idx="6661">0.51784044986508726</cx:pt>
          <cx:pt idx="6662">0.7699530398687997</cx:pt>
          <cx:pt idx="6663">1.033673488876937</cx:pt>
          <cx:pt idx="6664">0.60004327044875261</cx:pt>
          <cx:pt idx="6665">0.86401462717335842</cx:pt>
          <cx:pt idx="6666">0.82484816627375079</cx:pt>
          <cx:pt idx="6667">0.88328746494255472</cx:pt>
          <cx:pt idx="6668">0.83093302880367448</cx:pt>
          <cx:pt idx="6669">0.62257663334122204</cx:pt>
          <cx:pt idx="6670">0.76900279718262443</cx:pt>
          <cx:pt idx="6671">0.75867195454291203</cx:pt>
          <cx:pt idx="6672">0.93746642184687712</cx:pt>
          <cx:pt idx="6673">0.81981837518727319</cx:pt>
          <cx:pt idx="6674">0.65434576530083133</cx:pt>
          <cx:pt idx="6675">0.84190283592406179</cx:pt>
          <cx:pt idx="6676">0.69348779895767099</cx:pt>
          <cx:pt idx="6677">0.52062157888380378</cx:pt>
          <cx:pt idx="6678">0.47532194715936915</cx:pt>
          <cx:pt idx="6679">0.46212099887730895</cx:pt>
          <cx:pt idx="6680">0.62877480879123981</cx:pt>
          <cx:pt idx="6681">0.72136639722371176</cx:pt>
          <cx:pt idx="6682">0.60483708912808876</cx:pt>
          <cx:pt idx="6683">0.88051550331379203</cx:pt>
          <cx:pt idx="6684">0.54482147687681648</cx:pt>
          <cx:pt idx="6685">0.99262365531857988</cx:pt>
          <cx:pt idx="6686">0.72053839925260077</cx:pt>
          <cx:pt idx="6687">0.51135089218059071</cx:pt>
          <cx:pt idx="6688">1.1984707951824498</cx:pt>
          <cx:pt idx="6689">0.6949601981128597</cx:pt>
          <cx:pt idx="6690">0.50082407705277454</cx:pt>
          <cx:pt idx="6691">0.68359996656565469</cx:pt>
          <cx:pt idx="6692">0.72830618060156571</cx:pt>
          <cx:pt idx="6693">0.64195924004121208</cx:pt>
          <cx:pt idx="6694">1.0720416222279581</cx:pt>
          <cx:pt idx="6695">0.61592137670148195</cx:pt>
          <cx:pt idx="6696">0.84331179218054364</cx:pt>
          <cx:pt idx="6697">0.77857238087553515</cx:pt>
          <cx:pt idx="6698">0.91725959553969383</cx:pt>
          <cx:pt idx="6699">0.67468788034171756</cx:pt>
          <cx:pt idx="6700">0.71023879394361344</cx:pt>
          <cx:pt idx="6701">0.60118805306509315</cx:pt>
          <cx:pt idx="6702">0.68787743122416767</cx:pt>
          <cx:pt idx="6703">0.78015532902461981</cx:pt>
          <cx:pt idx="6704">0.9448325639681403</cx:pt>
          <cx:pt idx="6705">0.66849787639631519</cx:pt>
          <cx:pt idx="6706">1.0312994931135024</cx:pt>
          <cx:pt idx="6707">0.62450985775262047</cx:pt>
          <cx:pt idx="6708">0.85737520014353363</cx:pt>
          <cx:pt idx="6709">0.81770297329727848</cx:pt>
          <cx:pt idx="6710">0.70850838635843205</cx:pt>
          <cx:pt idx="6711">0.87278706234769565</cx:pt>
          <cx:pt idx="6712">1.1976662403011318</cx:pt>
          <cx:pt idx="6713">1.1649639673652132</cx:pt>
          <cx:pt idx="6714">0.68472828612376013</cx:pt>
          <cx:pt idx="6715">0.85078318566773958</cx:pt>
          <cx:pt idx="6716">0.67237233666024343</cx:pt>
          <cx:pt idx="6717">0.72494159008442016</cx:pt>
          <cx:pt idx="6718">0.6965854988623954</cx:pt>
          <cx:pt idx="6719">0.41927962810173036</cx:pt>
          <cx:pt idx="6720">0.60453658671118915</cx:pt>
          <cx:pt idx="6721">0.55350285408984645</cx:pt>
          <cx:pt idx="6722">0.79631195614223227</cx:pt>
          <cx:pt idx="6723">0.85833554673441115</cx:pt>
          <cx:pt idx="6724">0.77184417618251433</cx:pt>
          <cx:pt idx="6725">0.81301276096368391</cx:pt>
          <cx:pt idx="6726">0.49049987305459453</cx:pt>
          <cx:pt idx="6727">0.91291128444067893</cx:pt>
          <cx:pt idx="6728">0.60489587285774882</cx:pt>
          <cx:pt idx="6729">0.78071489749670886</cx:pt>
          <cx:pt idx="6730">1.0455242984615931</cx:pt>
          <cx:pt idx="6731">0.51691475214027227</cx:pt>
          <cx:pt idx="6732">0.63293929886814693</cx:pt>
          <cx:pt idx="6733">0.65250043858166218</cx:pt>
          <cx:pt idx="6734">0.83766577902259642</cx:pt>
          <cx:pt idx="6735">0.62938308241348395</cx:pt>
          <cx:pt idx="6736">0.90801909453404395</cx:pt>
          <cx:pt idx="6737">0.62794800666573447</cx:pt>
          <cx:pt idx="6738">0.95244842291095599</cx:pt>
          <cx:pt idx="6739">0.67191441699279419</cx:pt>
          <cx:pt idx="6740">0.75676975709519767</cx:pt>
          <cx:pt idx="6741">0.66924952074258237</cx:pt>
          <cx:pt idx="6742">0.72618459583497996</cx:pt>
          <cx:pt idx="6743">0.79946897396430749</cx:pt>
          <cx:pt idx="6744">0.86293453147616273</cx:pt>
          <cx:pt idx="6745">0.68790450086720412</cx:pt>
          <cx:pt idx="6746">0.73924609964930443</cx:pt>
          <cx:pt idx="6747">0.48217725923295413</cx:pt>
          <cx:pt idx="6748">0.39054885115906612</cx:pt>
          <cx:pt idx="6749">0.7074625782769931</cx:pt>
          <cx:pt idx="6750">0.75431203483649012</cx:pt>
          <cx:pt idx="6751">0.78772441243529889</cx:pt>
          <cx:pt idx="6752">0.83761042357818205</cx:pt>
          <cx:pt idx="6753">0.67475651862872055</cx:pt>
          <cx:pt idx="6754">0.90269694489638452</cx:pt>
          <cx:pt idx="6755">0.89069874539452309</cx:pt>
          <cx:pt idx="6756">0.69167918271243545</cx:pt>
          <cx:pt idx="6757">0.57350788639586081</cx:pt>
          <cx:pt idx="6758">0.88656866578662008</cx:pt>
          <cx:pt idx="6759">1.0305191361220087</cx:pt>
          <cx:pt idx="6760">0.88361107916650083</cx:pt>
          <cx:pt idx="6761">0.56077659658302315</cx:pt>
          <cx:pt idx="6762">0.72228479667093837</cx:pt>
          <cx:pt idx="6763">0.9169569560703511</cx:pt>
          <cx:pt idx="6764">0.69097512354057655</cx:pt>
          <cx:pt idx="6765">0.63303748551611183</cx:pt>
          <cx:pt idx="6766">0.92870024982249544</cx:pt>
          <cx:pt idx="6767">0.58822322664428695</cx:pt>
          <cx:pt idx="6768">0.52416501007314864</cx:pt>
          <cx:pt idx="6769">0.67359944062952748</cx:pt>
          <cx:pt idx="6770">0.49266480652401523</cx:pt>
          <cx:pt idx="6771">0.8668572326086319</cx:pt>
          <cx:pt idx="6772">0.59448986685061722</cx:pt>
          <cx:pt idx="6773">0.66630468914932617</cx:pt>
          <cx:pt idx="6774">0.95402245463436353</cx:pt>
          <cx:pt idx="6775">1.0090124532905658</cx:pt>
          <cx:pt idx="6776">0.72867733754612163</cx:pt>
          <cx:pt idx="6777">0.84845258511391042</cx:pt>
          <cx:pt idx="6778">1.066219558616077</cx:pt>
          <cx:pt idx="6779">1.0074834961884669</cx:pt>
          <cx:pt idx="6780">0.57348220946067596</cx:pt>
          <cx:pt idx="6781">1.0336007821064501</cx:pt>
          <cx:pt idx="6782">1.1034097831516947</cx:pt>
          <cx:pt idx="6783">0.8783069452153065</cx:pt>
          <cx:pt idx="6784">0.71792509030593854</cx:pt>
          <cx:pt idx="6785">0.61396830328274987</cx:pt>
          <cx:pt idx="6786">0.53333846515241867</cx:pt>
          <cx:pt idx="6787">0.65009141749443999</cx:pt>
          <cx:pt idx="6788">0.83253061298216036</cx:pt>
          <cx:pt idx="6789">0.67840351840775204</cx:pt>
          <cx:pt idx="6790">0.97622657963753401</cx:pt>
          <cx:pt idx="6791">0.67654992958493954</cx:pt>
          <cx:pt idx="6792">0.5824037437693258</cx:pt>
          <cx:pt idx="6793">1.0702983726373327</cx:pt>
          <cx:pt idx="6794">0.99169461866828934</cx:pt>
          <cx:pt idx="6795">0.70413958304845026</cx:pt>
          <cx:pt idx="6796">0.38079457425659863</cx:pt>
          <cx:pt idx="6797">0.60030966344120651</cx:pt>
          <cx:pt idx="6798">0.78178554691037194</cx:pt>
          <cx:pt idx="6799">0.81039439442562577</cx:pt>
          <cx:pt idx="6800">0.81227265951555749</cx:pt>
          <cx:pt idx="6801">0.73843379256857922</cx:pt>
          <cx:pt idx="6802">1.0493465362523957</cx:pt>
          <cx:pt idx="6803">0.7252220101259268</cx:pt>
          <cx:pt idx="6804">0.51339363238305769</cx:pt>
          <cx:pt idx="6805">0.76535883403445859</cx:pt>
          <cx:pt idx="6806">0.76795727661176971</cx:pt>
          <cx:pt idx="6807">0.64184955858546078</cx:pt>
          <cx:pt idx="6808">0.74483241350620477</cx:pt>
          <cx:pt idx="6809">0.75076000044375091</cx:pt>
          <cx:pt idx="6810">0.83632934931862313</cx:pt>
          <cx:pt idx="6811">0.6319832795536674</cx:pt>
          <cx:pt idx="6812">0.60243205045057535</cx:pt>
          <cx:pt idx="6813">0.74035678789238157</cx:pt>
          <cx:pt idx="6814">0.68475360658662254</cx:pt>
          <cx:pt idx="6815">0.67933101048644851</cx:pt>
          <cx:pt idx="6816">0.76090368183520063</cx:pt>
          <cx:pt idx="6817">0.90585298226255795</cx:pt>
          <cx:pt idx="6818">0.67241789216804848</cx:pt>
          <cx:pt idx="6819">0.77447083053472809</cx:pt>
          <cx:pt idx="6820">0.47357549563053469</cx:pt>
          <cx:pt idx="6821">1.0734914766505217</cx:pt>
          <cx:pt idx="6822">0.64069646810663461</cx:pt>
          <cx:pt idx="6823">0.76577481909172118</cx:pt>
          <cx:pt idx="6824">1.675407269802784</cx:pt>
          <cx:pt idx="6825">0.56814267065451141</cx:pt>
          <cx:pt idx="6826">0.56850062559396952</cx:pt>
          <cx:pt idx="6827">0.74750782973126906</cx:pt>
          <cx:pt idx="6828">0.74541570205287233</cx:pt>
          <cx:pt idx="6829">1.0488871025309698</cx:pt>
          <cx:pt idx="6830">0.76179455639456484</cx:pt>
          <cx:pt idx="6831">0.90829191909031493</cx:pt>
          <cx:pt idx="6832">0.6580109280341081</cx:pt>
          <cx:pt idx="6833">0.67920678545616342</cx:pt>
          <cx:pt idx="6834">0.81589564047646623</cx:pt>
          <cx:pt idx="6835">0.56769991019670141</cx:pt>
          <cx:pt idx="6836">0.84650832927964226</cx:pt>
          <cx:pt idx="6837">0.71730618970536275</cx:pt>
          <cx:pt idx="6838">1.0303065096448831</cx:pt>
          <cx:pt idx="6839">0.55991891067367827</cx:pt>
          <cx:pt idx="6840">0.69764989507143105</cx:pt>
          <cx:pt idx="6841">0.65247356352491248</cx:pt>
          <cx:pt idx="6842">1.221759175747025</cx:pt>
          <cx:pt idx="6843">0.77234257644414239</cx:pt>
          <cx:pt idx="6844">1.0136040882198489</cx:pt>
          <cx:pt idx="6845">1.0013457586656009</cx:pt>
          <cx:pt idx="6846">0.82977154125998798</cx:pt>
          <cx:pt idx="6847">0.88269913509353271</cx:pt>
          <cx:pt idx="6848">1.0301515592070154</cx:pt>
          <cx:pt idx="6849">0.87363108808632062</cx:pt>
          <cx:pt idx="6850">0.74239943011075493</cx:pt>
          <cx:pt idx="6851">0.7521014217005606</cx:pt>
          <cx:pt idx="6852">1.0852822856325932</cx:pt>
          <cx:pt idx="6853">0.5909539625180702</cx:pt>
          <cx:pt idx="6854">0.74342897357859317</cx:pt>
          <cx:pt idx="6855">0.70856093670986842</cx:pt>
          <cx:pt idx="6856">0.71354377814014081</cx:pt>
          <cx:pt idx="6857">0.59759615309871261</cx:pt>
          <cx:pt idx="6858">1.0223355268845165</cx:pt>
          <cx:pt idx="6859">1.0652568454274554</cx:pt>
          <cx:pt idx="6860">0.72443667865286687</cx:pt>
          <cx:pt idx="6861">0.82199943819660359</cx:pt>
          <cx:pt idx="6862">0.85167793585584206</cx:pt>
          <cx:pt idx="6863">0.82989130145548273</cx:pt>
          <cx:pt idx="6864">0.83635670427934095</cx:pt>
          <cx:pt idx="6865">0.588262691501515</cx:pt>
          <cx:pt idx="6866">0.62996839704350038</cx:pt>
          <cx:pt idx="6867">0.73944454981850294</cx:pt>
          <cx:pt idx="6868">0.5708274309885607</cx:pt>
          <cx:pt idx="6869">0.61426083809462184</cx:pt>
          <cx:pt idx="6870">0.87747033678949149</cx:pt>
          <cx:pt idx="6871">0.9106936095705177</cx:pt>
          <cx:pt idx="6872">0.66227193581031563</cx:pt>
          <cx:pt idx="6873">0.76254071839817972</cx:pt>
          <cx:pt idx="6874">0.72204569420701126</cx:pt>
          <cx:pt idx="6875">0.9086305392923355</cx:pt>
          <cx:pt idx="6876">1.0761761516216433</cx:pt>
          <cx:pt idx="6877">0.44012801775809046</cx:pt>
          <cx:pt idx="6878">0.53156903796944621</cx:pt>
          <cx:pt idx="6879">0.61648680740143524</cx:pt>
          <cx:pt idx="6880">0.93076138288771071</cx:pt>
          <cx:pt idx="6881">0.60783704162261298</cx:pt>
          <cx:pt idx="6882">0.67527760506248058</cx:pt>
          <cx:pt idx="6883">0.68908750389963269</cx:pt>
          <cx:pt idx="6884">0.6443100355001119</cx:pt>
          <cx:pt idx="6885">0.77351352385642447</cx:pt>
          <cx:pt idx="6886">0.60453820768186162</cx:pt>
          <cx:pt idx="6887">0.89114414526505348</cx:pt>
          <cx:pt idx="6888">0.80730369378282707</cx:pt>
          <cx:pt idx="6889">0.49989428892647159</cx:pt>
          <cx:pt idx="6890">0.47512782174816254</cx:pt>
          <cx:pt idx="6891">0.46731979528765516</cx:pt>
          <cx:pt idx="6892">0.72122707201280145</cx:pt>
          <cx:pt idx="6893">0.5995634499563548</cx:pt>
          <cx:pt idx="6894">0.76028467519069887</cx:pt>
          <cx:pt idx="6895">0.76628742793348903</cx:pt>
          <cx:pt idx="6896">0.98089640458785265</cx:pt>
          <cx:pt idx="6897">0.64348704079315755</cx:pt>
          <cx:pt idx="6898">0.61684831169812293</cx:pt>
          <cx:pt idx="6899">0.89423044760186743</cx:pt>
          <cx:pt idx="6900">0.61429019990202571</cx:pt>
          <cx:pt idx="6901">0.86103812112744527</cx:pt>
          <cx:pt idx="6902">0.58699573870986144</cx:pt>
          <cx:pt idx="6903">0.6972754435456826</cx:pt>
          <cx:pt idx="6904">0.96070596520468843</cx:pt>
          <cx:pt idx="6905">0.98968054446499343</cx:pt>
          <cx:pt idx="6906">0.69331525812869321</cx:pt>
          <cx:pt idx="6907">0.51039883666051544</cx:pt>
          <cx:pt idx="6908">0.79032251007389143</cx:pt>
          <cx:pt idx="6909">0.78955911228207643</cx:pt>
          <cx:pt idx="6910">0.74764494192578834</cx:pt>
          <cx:pt idx="6911">0.77502358377707614</cx:pt>
          <cx:pt idx="6912">0.68813385909080194</cx:pt>
          <cx:pt idx="6913">0.75854688428158534</cx:pt>
          <cx:pt idx="6914">0.77776512517680074</cx:pt>
          <cx:pt idx="6915">0.55420329661420797</cx:pt>
          <cx:pt idx="6916">0.89537441185681055</cx:pt>
          <cx:pt idx="6917">0.60249664515535717</cx:pt>
          <cx:pt idx="6918">0.58704669383709585</cx:pt>
          <cx:pt idx="6919">0.56038101656216988</cx:pt>
          <cx:pt idx="6920">1.016983191362679</cx:pt>
          <cx:pt idx="6921">0.92019660312776586</cx:pt>
          <cx:pt idx="6922">0.81502133026483892</cx:pt>
          <cx:pt idx="6923">0.61261578999161714</cx:pt>
          <cx:pt idx="6924">0.40265373238506336</cx:pt>
          <cx:pt idx="6925">0.62170505208105875</cx:pt>
          <cx:pt idx="6926">0.729053130042155</cx:pt>
          <cx:pt idx="6927">0.66146495792525828</cx:pt>
          <cx:pt idx="6928">0.64167650935407217</cx:pt>
          <cx:pt idx="6929">0.73977166109882631</cx:pt>
          <cx:pt idx="6930">0.4737411711614713</cx:pt>
          <cx:pt idx="6931">0.72729336720646742</cx:pt>
          <cx:pt idx="6932">0.74595578213490421</cx:pt>
          <cx:pt idx="6933">0.91098890297363466</cx:pt>
          <cx:pt idx="6934">0.89435855246459561</cx:pt>
          <cx:pt idx="6935">0.51848892802192226</cx:pt>
          <cx:pt idx="6936">1.165925151505901</cx:pt>
          <cx:pt idx="6937">0.69236795682399377</cx:pt>
          <cx:pt idx="6938">0.82582009848063409</cx:pt>
          <cx:pt idx="6939">0.4785235889555628</cx:pt>
          <cx:pt idx="6940">0.59589503593296267</cx:pt>
          <cx:pt idx="6941">0.84249374356776152</cx:pt>
          <cx:pt idx="6942">0.69127837087998201</cx:pt>
          <cx:pt idx="6943">0.98334363825433879</cx:pt>
          <cx:pt idx="6944">0.68350021003995576</cx:pt>
          <cx:pt idx="6945">0.67998702159707525</cx:pt>
          <cx:pt idx="6946">0.72425487173507919</cx:pt>
          <cx:pt idx="6947">0.77810651212822513</cx:pt>
          <cx:pt idx="6948">0.75597503766942276</cx:pt>
          <cx:pt idx="6949">0.78930342946652199</cx:pt>
          <cx:pt idx="6950">0.59989333264753975</cx:pt>
          <cx:pt idx="6951">0.67607669946682325</cx:pt>
          <cx:pt idx="6952">0.62368600626573523</cx:pt>
          <cx:pt idx="6953">0.84690137354342554</cx:pt>
          <cx:pt idx="6954">0.80334836654148745</cx:pt>
          <cx:pt idx="6955">0.92965014665899093</cx:pt>
          <cx:pt idx="6956">0.52035712412026069</cx:pt>
          <cx:pt idx="6957">0.62431356449827913</cx:pt>
          <cx:pt idx="6958">0.59457579909260982</cx:pt>
          <cx:pt idx="6959">0.57446565841917852</cx:pt>
          <cx:pt idx="6960">0.88524031387763713</cx:pt>
          <cx:pt idx="6961">0.84629536326861421</cx:pt>
          <cx:pt idx="6962">1.0893004664466175</cx:pt>
          <cx:pt idx="6963">1.0003749794152981</cx:pt>
          <cx:pt idx="6964">0.45378322711794677</cx:pt>
          <cx:pt idx="6965">0.96602039455870181</cx:pt>
          <cx:pt idx="6966">0.82863763302983495</cx:pt>
          <cx:pt idx="6967">0.75675885995706726</cx:pt>
          <cx:pt idx="6968">0.89507541777066368</cx:pt>
          <cx:pt idx="6969">0.59331738244093213</cx:pt>
          <cx:pt idx="6970">0.44134803239742693</cx:pt>
          <cx:pt idx="6971">0.82440487783301419</cx:pt>
          <cx:pt idx="6972">0.6604957915600318</cx:pt>
          <cx:pt idx="6973">0.43185927655183071</cx:pt>
          <cx:pt idx="6974">0.68592870705507103</cx:pt>
          <cx:pt idx="6975">0.89526350358254192</cx:pt>
          <cx:pt idx="6976">0.69652829763462265</cx:pt>
          <cx:pt idx="6977">0.90387795538420512</cx:pt>
          <cx:pt idx="6978">0.61461978035959353</cx:pt>
          <cx:pt idx="6979">0.85663748006767437</cx:pt>
          <cx:pt idx="6980">0.93292543213129475</cx:pt>
          <cx:pt idx="6981">0.60745462255313409</cx:pt>
          <cx:pt idx="6982">0.60483808547193607</cx:pt>
          <cx:pt idx="6983">0.88345809098970296</cx:pt>
          <cx:pt idx="6984">1.06638194304933</cx:pt>
          <cx:pt idx="6985">0.78460451506215523</cx:pt>
          <cx:pt idx="6986">0.89007480048967524</cx:pt>
          <cx:pt idx="6987">0.69447268301798859</cx:pt>
          <cx:pt idx="6988">0.72969471992559998</cx:pt>
          <cx:pt idx="6989">0.63166584191304298</cx:pt>
          <cx:pt idx="6990">0.94164965925498978</cx:pt>
          <cx:pt idx="6991">0.65514685147607143</cx:pt>
          <cx:pt idx="6992">1.0649478710036813</cx:pt>
          <cx:pt idx="6993">0.60519739864237099</cx:pt>
          <cx:pt idx="6994">0.61520679120977428</cx:pt>
          <cx:pt idx="6995">0.78572528869900704</cx:pt>
          <cx:pt idx="6996">0.84065903568990552</cx:pt>
          <cx:pt idx="6997">0.80682525298589036</cx:pt>
          <cx:pt idx="6998">0.50790988506244539</cx:pt>
          <cx:pt idx="6999">0.78763639771726357</cx:pt>
          <cx:pt idx="7000">0.75899483354069897</cx:pt>
          <cx:pt idx="7001">0.55504316999625403</cx:pt>
          <cx:pt idx="7002">1.0032967503222687</cx:pt>
          <cx:pt idx="7003">0.56726065547717497</cx:pt>
          <cx:pt idx="7004">1.0005601390196937</cx:pt>
          <cx:pt idx="7005">0.86020500513992615</cx:pt>
          <cx:pt idx="7006">0.81556737045867278</cx:pt>
          <cx:pt idx="7007">0.68809566317337933</cx:pt>
          <cx:pt idx="7008">0.52148078203595938</cx:pt>
          <cx:pt idx="7009">1.0286497251400888</cx:pt>
          <cx:pt idx="7010">0.69728868737616401</cx:pt>
          <cx:pt idx="7011">0.9800775733499737</cx:pt>
          <cx:pt idx="7012">0.67340267107410379</cx:pt>
          <cx:pt idx="7013">0.52013627107881999</cx:pt>
          <cx:pt idx="7014">0.94266127380449805</cx:pt>
          <cx:pt idx="7015">0.68389145095925308</cx:pt>
          <cx:pt idx="7016">0.5071871064940433</cx:pt>
          <cx:pt idx="7017">0.50779768060102126</cx:pt>
          <cx:pt idx="7018">0.59478614261727369</cx:pt>
          <cx:pt idx="7019">0.66054333659577846</cx:pt>
          <cx:pt idx="7020">0.89685489602213586</cx:pt>
          <cx:pt idx="7021">0.92663601811976393</cx:pt>
          <cx:pt idx="7022">0.57298568218348589</cx:pt>
          <cx:pt idx="7023">0.94902695005609172</cx:pt>
          <cx:pt idx="7024">0.92153933834817003</cx:pt>
          <cx:pt idx="7025">0.54100628085517743</cx:pt>
          <cx:pt idx="7026">0.75251480899119727</cx:pt>
          <cx:pt idx="7027">0.64857136658703407</cx:pt>
          <cx:pt idx="7028">0.72982401810032083</cx:pt>
          <cx:pt idx="7029">0.75594060282602316</cx:pt>
          <cx:pt idx="7030">0.67014249450008301</cx:pt>
          <cx:pt idx="7031">0.61571430739909838</cx:pt>
          <cx:pt idx="7032">0.67358221411153485</cx:pt>
          <cx:pt idx="7033">0.65205379934179342</cx:pt>
          <cx:pt idx="7034">1.0363145069023834</cx:pt>
          <cx:pt idx="7035">0.766237376954226</cx:pt>
          <cx:pt idx="7036">0.59405121675713357</cx:pt>
          <cx:pt idx="7037">0.55826118112846324</cx:pt>
          <cx:pt idx="7038">0.61080529711806864</cx:pt>
          <cx:pt idx="7039">0.51767668057853489</cx:pt>
          <cx:pt idx="7040">1.1083071111134479</cx:pt>
          <cx:pt idx="7041">0.68174939302013637</cx:pt>
          <cx:pt idx="7042">0.76878271977495127</cx:pt>
          <cx:pt idx="7043">0.83199569977106658</cx:pt>
          <cx:pt idx="7044">0.71570057654134256</cx:pt>
          <cx:pt idx="7045">0.87641337543881193</cx:pt>
          <cx:pt idx="7046">0.65263221866750631</cx:pt>
          <cx:pt idx="7047">0.90633342335638789</cx:pt>
          <cx:pt idx="7048">0.74185563615427652</cx:pt>
          <cx:pt idx="7049">0.85112037853728806</cx:pt>
          <cx:pt idx="7050">0.6541565077297975</cx:pt>
          <cx:pt idx="7051">0.79252047498665046</cx:pt>
          <cx:pt idx="7052">0.94064613301571964</cx:pt>
          <cx:pt idx="7053">0.73302806557300448</cx:pt>
          <cx:pt idx="7054">0.53753978746644082</cx:pt>
          <cx:pt idx="7055">0.46784279530659939</cx:pt>
          <cx:pt idx="7056">1.0526602066795463</cx:pt>
          <cx:pt idx="7057">0.88143483590282623</cx:pt>
          <cx:pt idx="7058">0.8813788215300149</cx:pt>
          <cx:pt idx="7059">0.8690783222256836</cx:pt>
          <cx:pt idx="7060">0.80704211654153035</cx:pt>
          <cx:pt idx="7061">0.98959538360506893</cx:pt>
          <cx:pt idx="7062">1.0479498243876753</cx:pt>
          <cx:pt idx="7063">0.76538769189603861</cx:pt>
          <cx:pt idx="7064">0.51776077494963824</cx:pt>
          <cx:pt idx="7065">0.84360130459118177</cx:pt>
          <cx:pt idx="7066">0.58465974644955032</cx:pt>
          <cx:pt idx="7067">0.63657136642845136</cx:pt>
          <cx:pt idx="7068">0.66175555305853229</cx:pt>
          <cx:pt idx="7069">0.48339384800549479</cx:pt>
          <cx:pt idx="7070">1.0694529126896279</cx:pt>
          <cx:pt idx="7071">0.6627307786078519</cx:pt>
          <cx:pt idx="7072">0.81700672517913697</cx:pt>
          <cx:pt idx="7073">0.44409342302100474</cx:pt>
          <cx:pt idx="7074">0.885608203407242</cx:pt>
          <cx:pt idx="7075">0.59518626451619694</cx:pt>
          <cx:pt idx="7076">0.46795902282899843</cx:pt>
          <cx:pt idx="7077">0.59224808118834393</cx:pt>
          <cx:pt idx="7078">0.73850435491322564</cx:pt>
          <cx:pt idx="7079">0.69710426503334344</cx:pt>
          <cx:pt idx="7080">0.71110685424396458</cx:pt>
          <cx:pt idx="7081">0.74886622650112611</cx:pt>
          <cx:pt idx="7082">0.81452473314525753</cx:pt>
          <cx:pt idx="7083">0.80487148045685442</cx:pt>
          <cx:pt idx="7084">0.95532342489180722</cx:pt>
          <cx:pt idx="7085">0.63255205129321468</cx:pt>
          <cx:pt idx="7086">1.0638449520438709</cx:pt>
          <cx:pt idx="7087">0.2603365175137729</cx:pt>
          <cx:pt idx="7088">0.97398987279783522</cx:pt>
          <cx:pt idx="7089">0.65628926278665622</cx:pt>
          <cx:pt idx="7090">1.0358188798523367</cx:pt>
          <cx:pt idx="7091">0.90211783094807996</cx:pt>
          <cx:pt idx="7092">0.95728304741314607</cx:pt>
          <cx:pt idx="7093">0.61366718617548077</cx:pt>
          <cx:pt idx="7094">0.84320036406243304</cx:pt>
          <cx:pt idx="7095">0.70890814816206094</cx:pt>
          <cx:pt idx="7096">0.57641661435585279</cx:pt>
          <cx:pt idx="7097">0.72096831827249053</cx:pt>
          <cx:pt idx="7098">0.69007472398081815</cx:pt>
          <cx:pt idx="7099">0.73181269551686845</cx:pt>
          <cx:pt idx="7100">0.85866963888822589</cx:pt>
          <cx:pt idx="7101">0.99662256931573256</cx:pt>
          <cx:pt idx="7102">0.61113965813844551</cx:pt>
          <cx:pt idx="7103">0.68880934016915119</cx:pt>
          <cx:pt idx="7104">0.4426749787004392</cx:pt>
          <cx:pt idx="7105">0.86152362495886703</cx:pt>
          <cx:pt idx="7106">0.71964782016507656</cx:pt>
          <cx:pt idx="7107">0.57392058685862268</cx:pt>
          <cx:pt idx="7108">0.82450077041400793</cx:pt>
          <cx:pt idx="7109">0.77151641095014678</cx:pt>
          <cx:pt idx="7110">1.0939293987711907</cx:pt>
          <cx:pt idx="7111">0.73345916065160299</cx:pt>
          <cx:pt idx="7112">0.62892274079500277</cx:pt>
          <cx:pt idx="7113">1.0915371865511554</cx:pt>
          <cx:pt idx="7114">0.67325926623811216</cx:pt>
          <cx:pt idx="7115">0.76733488200975264</cx:pt>
          <cx:pt idx="7116">1.0564883036634336</cx:pt>
          <cx:pt idx="7117">0.55974422772451415</cx:pt>
          <cx:pt idx="7118">0.78550785637597553</cx:pt>
          <cx:pt idx="7119">0.60788925950991735</cx:pt>
          <cx:pt idx="7120">0.5468903238148648</cx:pt>
          <cx:pt idx="7121">0.79916444468516268</cx:pt>
          <cx:pt idx="7122">0.95673456690235814</cx:pt>
          <cx:pt idx="7123">0.64035599271843935</cx:pt>
          <cx:pt idx="7124">0.58159544888461734</cx:pt>
          <cx:pt idx="7125">0.73003132330036913</cx:pt>
          <cx:pt idx="7126">0.72859066600900224</cx:pt>
          <cx:pt idx="7127">0.91509306084366671</cx:pt>
          <cx:pt idx="7128">0.99360285493986344</cx:pt>
          <cx:pt idx="7129">0.70959122620365933</cx:pt>
          <cx:pt idx="7130">0.81004822007737387</cx:pt>
          <cx:pt idx="7131">0.64881394513595803</cx:pt>
          <cx:pt idx="7132">0.90816432501668876</cx:pt>
          <cx:pt idx="7133">0.55757483088316173</cx:pt>
          <cx:pt idx="7134">0.70847731364700461</cx:pt>
          <cx:pt idx="7135">1.0391379055522125</cx:pt>
          <cx:pt idx="7136">0.87543105148705502</cx:pt>
          <cx:pt idx="7137">0.7777933627662742</cx:pt>
          <cx:pt idx="7138">0.9395223808578318</cx:pt>
          <cx:pt idx="7139">0.65589238452445919</cx:pt>
          <cx:pt idx="7140">0.8300941218755421</cx:pt>
          <cx:pt idx="7141">0.76653083052753856</cx:pt>
          <cx:pt idx="7142">0.5549026575999968</cx:pt>
          <cx:pt idx="7143">0.93308848604893413</cx:pt>
          <cx:pt idx="7144">0.49868421778513966</cx:pt>
          <cx:pt idx="7145">0.8701037831393349</cx:pt>
          <cx:pt idx="7146">0.86635969266969881</cx:pt>
          <cx:pt idx="7147">0.74154840074870298</cx:pt>
          <cx:pt idx="7148">0.55382313302613495</cx:pt>
          <cx:pt idx="7149">0.93826667596634639</cx:pt>
          <cx:pt idx="7150">0.4522543210957366</cx:pt>
          <cx:pt idx="7151">0.60716667940054303</cx:pt>
          <cx:pt idx="7152">0.74151694222878295</cx:pt>
          <cx:pt idx="7153">0.73910289717986688</cx:pt>
          <cx:pt idx="7154">0.97916680392563793</cx:pt>
          <cx:pt idx="7155">0.69718961225327913</cx:pt>
          <cx:pt idx="7156">0.59975913928796942</cx:pt>
          <cx:pt idx="7157">0.53838413065796786</cx:pt>
          <cx:pt idx="7158">0.52780887765667139</cx:pt>
          <cx:pt idx="7159">0.7972297775443643</cx:pt>
          <cx:pt idx="7160">0.85303981504848148</cx:pt>
          <cx:pt idx="7161">0.60265059577724456</cx:pt>
          <cx:pt idx="7162">0.87714908817367399</cx:pt>
          <cx:pt idx="7163">1.0305533963647699</cx:pt>
          <cx:pt idx="7164">0.59892501646536944</cx:pt>
          <cx:pt idx="7165">1.0834293626712275</cx:pt>
          <cx:pt idx="7166">0.75847393612434533</cx:pt>
          <cx:pt idx="7167">0.48886774130823119</cx:pt>
          <cx:pt idx="7168">0.86836194425765856</cx:pt>
          <cx:pt idx="7169">0.70410994805997429</cx:pt>
          <cx:pt idx="7170">0.56695596016210714</cx:pt>
          <cx:pt idx="7171">0.90445892893561586</cx:pt>
          <cx:pt idx="7172">1.0198315860975558</cx:pt>
          <cx:pt idx="7173">0.37343023061612279</cx:pt>
          <cx:pt idx="7174">0.68466328384772568</cx:pt>
          <cx:pt idx="7175">0.94910261529244722</cx:pt>
          <cx:pt idx="7176">0.79482596238182401</cx:pt>
          <cx:pt idx="7177">1.2021465986497117</cx:pt>
          <cx:pt idx="7178">1.1447205315464217</cx:pt>
          <cx:pt idx="7179">0.60203215381844322</cx:pt>
          <cx:pt idx="7180">0.73858173809093441</cx:pt>
          <cx:pt idx="7181">0.68679272844524286</cx:pt>
          <cx:pt idx="7182">0.68814066606423119</cx:pt>
          <cx:pt idx="7183">0.68188717047415226</cx:pt>
          <cx:pt idx="7184">0.5601818352645469</cx:pt>
          <cx:pt idx="7185">1.0364350942828007</cx:pt>
          <cx:pt idx="7186">0.77391945494697822</cx:pt>
          <cx:pt idx="7187">0.7185972378886919</cx:pt>
          <cx:pt idx="7188">0.92509652852306434</cx:pt>
          <cx:pt idx="7189">0.7654022658047992</cx:pt>
          <cx:pt idx="7190">0.63912738472127872</cx:pt>
          <cx:pt idx="7191">0.70263509411643887</cx:pt>
          <cx:pt idx="7192">0.79348189083956167</cx:pt>
          <cx:pt idx="7193">0.64796058822187674</cx:pt>
          <cx:pt idx="7194">0.60912809303889404</cx:pt>
          <cx:pt idx="7195">0.69715511938031394</cx:pt>
          <cx:pt idx="7196">0.81872763886952338</cx:pt>
          <cx:pt idx="7197">0.40078411881589782</cx:pt>
          <cx:pt idx="7198">0.69908248795802552</cx:pt>
          <cx:pt idx="7199">1.0451644202526695</cx:pt>
          <cx:pt idx="7200">0.71656971744469333</cx:pt>
          <cx:pt idx="7201">0.619915194167035</cx:pt>
          <cx:pt idx="7202">0.53257992817184396</cx:pt>
          <cx:pt idx="7203">0.68789784988014768</cx:pt>
          <cx:pt idx="7204">0.85299582624555914</cx:pt>
          <cx:pt idx="7205">0.65503475824783086</cx:pt>
          <cx:pt idx="7206">0.84682097936346545</cx:pt>
          <cx:pt idx="7207">0.8957040468528854</cx:pt>
          <cx:pt idx="7208">0.84362522690680697</cx:pt>
          <cx:pt idx="7209">0.56347184634422365</cx:pt>
          <cx:pt idx="7210">0.75712577971970307</cx:pt>
          <cx:pt idx="7211">1.0386173815563322</cx:pt>
          <cx:pt idx="7212">0.68755568336778616</cx:pt>
          <cx:pt idx="7213">0.84706782688504301</cx:pt>
          <cx:pt idx="7214">0.81410125225773966</cx:pt>
          <cx:pt idx="7215">0.61238510000886626</cx:pt>
          <cx:pt idx="7216">0.66666990046427244</cx:pt>
          <cx:pt idx="7217">0.66803378313516215</cx:pt>
          <cx:pt idx="7218">0.52747825448402652</cx:pt>
          <cx:pt idx="7219">0.73466325655206921</cx:pt>
          <cx:pt idx="7220">0.80299720826762055</cx:pt>
          <cx:pt idx="7221">0.76512643056272056</cx:pt>
          <cx:pt idx="7222">0.87481059916640802</cx:pt>
          <cx:pt idx="7223">0.88604974039869011</cx:pt>
          <cx:pt idx="7224">0.88895255419307284</cx:pt>
          <cx:pt idx="7225">0.73903478811147727</cx:pt>
          <cx:pt idx="7226">0.80224852265396207</cx:pt>
          <cx:pt idx="7227">0.81511127813076245</cx:pt>
          <cx:pt idx="7228">0.62535886033455035</cx:pt>
          <cx:pt idx="7229">0.80091384641339591</cx:pt>
          <cx:pt idx="7230">0.87643536923146692</cx:pt>
          <cx:pt idx="7231">0.87211958801916656</cx:pt>
          <cx:pt idx="7232">0.62927900055456421</cx:pt>
          <cx:pt idx="7233">1.0374008298126116</cx:pt>
          <cx:pt idx="7234">0.44770730522952612</cx:pt>
          <cx:pt idx="7235">0.7824420402331026</cx:pt>
          <cx:pt idx="7236">0.44498748669863847</cx:pt>
          <cx:pt idx="7237">0.86309762204724338</cx:pt>
          <cx:pt idx="7238">0.6740792787578469</cx:pt>
          <cx:pt idx="7239">0.88499693061873719</cx:pt>
          <cx:pt idx="7240">1.0414375076437614</cx:pt>
          <cx:pt idx="7241">0.87194416044668221</cx:pt>
          <cx:pt idx="7242">0.64246749204379672</cx:pt>
          <cx:pt idx="7243">0.83030703357899838</cx:pt>
          <cx:pt idx="7244">0.61655385775483462</cx:pt>
          <cx:pt idx="7245">0.68725698790183243</cx:pt>
          <cx:pt idx="7246">0.64613599463648741</cx:pt>
          <cx:pt idx="7247">0.70826293787760108</cx:pt>
          <cx:pt idx="7248">0.87623287857743504</cx:pt>
          <cx:pt idx="7249">0.71059793244768943</cx:pt>
          <cx:pt idx="7250">0.61179527613804752</cx:pt>
          <cx:pt idx="7251">0.52632576880048743</cx:pt>
          <cx:pt idx="7252">0.61381839986281495</cx:pt>
          <cx:pt idx="7253">0.49712432161914177</cx:pt>
          <cx:pt idx="7254">0.72704248853828191</cx:pt>
          <cx:pt idx="7255">0.86527528073657234</cx:pt>
          <cx:pt idx="7256">0.77489740273366137</cx:pt>
          <cx:pt idx="7257">0.66554143925244635</cx:pt>
          <cx:pt idx="7258">0.66911024006664666</cx:pt>
          <cx:pt idx="7259">0.86511477632190825</cx:pt>
          <cx:pt idx="7260">0.66809896550321224</cx:pt>
          <cx:pt idx="7261">0.54649670045104348</cx:pt>
          <cx:pt idx="7262">0.825872559346708</cx:pt>
          <cx:pt idx="7263">0.69584603237805331</cx:pt>
          <cx:pt idx="7264">0.95460016415139404</cx:pt>
          <cx:pt idx="7265">0.83828401646307094</cx:pt>
          <cx:pt idx="7266">0.79639273984348291</cx:pt>
          <cx:pt idx="7267">0.51036914275105616</cx:pt>
          <cx:pt idx="7268">0.66023872895150648</cx:pt>
          <cx:pt idx="7269">0.8150358479176264</cx:pt>
          <cx:pt idx="7270">0.68725569075553261</cx:pt>
          <cx:pt idx="7271">1.0449060518705025</cx:pt>
          <cx:pt idx="7272">0.88894001701123415</cx:pt>
          <cx:pt idx="7273">0.46082941443106018</cx:pt>
          <cx:pt idx="7274">0.68279212007567935</cx:pt>
          <cx:pt idx="7275">0.8987605483940696</cx:pt>
          <cx:pt idx="7276">0.45055086664777549</cx:pt>
          <cx:pt idx="7277">0.71781945049370854</cx:pt>
          <cx:pt idx="7278">0.64390982242735872</cx:pt>
          <cx:pt idx="7279">0.67017758835918573</cx:pt>
          <cx:pt idx="7280">0.81842162288421894</cx:pt>
          <cx:pt idx="7281">0.81020465163476041</cx:pt>
          <cx:pt idx="7282">0.75882737747126783</cx:pt>
          <cx:pt idx="7283">0.72751529010199156</cx:pt>
          <cx:pt idx="7284">0.8884883672541517</cx:pt>
          <cx:pt idx="7285">0.5301270829239737</cx:pt>
          <cx:pt idx="7286">0.79668296724473953</cx:pt>
          <cx:pt idx="7287">0.78789445135987823</cx:pt>
          <cx:pt idx="7288">0.58010447437842405</cx:pt>
          <cx:pt idx="7289">0.73911435652980151</cx:pt>
          <cx:pt idx="7290">0.71118975275230778</cx:pt>
          <cx:pt idx="7291">0.52867913852155946</cx:pt>
          <cx:pt idx="7292">0.76973341837941867</cx:pt>
          <cx:pt idx="7293">1.0380669678041587</cx:pt>
          <cx:pt idx="7294">0.64479774892049624</cx:pt>
          <cx:pt idx="7295">0.887698113516871</cx:pt>
          <cx:pt idx="7296">1.14470480405423</cx:pt>
          <cx:pt idx="7297">0.60183043533696257</cx:pt>
          <cx:pt idx="7298">0.5974061919607202</cx:pt>
          <cx:pt idx="7299">0.47567557444118347</cx:pt>
          <cx:pt idx="7300">0.97006053393856695</cx:pt>
          <cx:pt idx="7301">0.98065760455659856</cx:pt>
          <cx:pt idx="7302">0.83005869297209389</cx:pt>
          <cx:pt idx="7303">0.86070314131741799</cx:pt>
          <cx:pt idx="7304">0.65390676501657241</cx:pt>
          <cx:pt idx="7305">0.9599974554365992</cx:pt>
          <cx:pt idx="7306">0.92029587801427915</cx:pt>
          <cx:pt idx="7307">0.81748987988843569</cx:pt>
          <cx:pt idx="7308">0.94539809727026225</cx:pt>
          <cx:pt idx="7309">0.42850482981962401</cx:pt>
          <cx:pt idx="7310">1.0070821736436522</cx:pt>
          <cx:pt idx="7311">0.7852642246383571</cx:pt>
          <cx:pt idx="7312">0.75758007963328999</cx:pt>
          <cx:pt idx="7313">0.60919164647607404</cx:pt>
          <cx:pt idx="7314">0.7528145715654021</cx:pt>
          <cx:pt idx="7315">0.83145502130615923</cx:pt>
          <cx:pt idx="7316">0.82053472393903892</cx:pt>
          <cx:pt idx="7317">0.66232783224930836</cx:pt>
          <cx:pt idx="7318">0.82742517776648672</cx:pt>
          <cx:pt idx="7319">0.84113845811192178</cx:pt>
          <cx:pt idx="7320">0.61297597155255046</cx:pt>
          <cx:pt idx="7321">0.67577038290952751</cx:pt>
          <cx:pt idx="7322">0.81556605992796072</cx:pt>
          <cx:pt idx="7323">0.72212964701464577</cx:pt>
          <cx:pt idx="7324">0.5651433908994975</cx:pt>
          <cx:pt idx="7325">0.60766960572459183</cx:pt>
          <cx:pt idx="7326">0.55286973486840252</cx:pt>
          <cx:pt idx="7327">0.7157020232195741</cx:pt>
          <cx:pt idx="7328">0.7276083581683368</cx:pt>
          <cx:pt idx="7329">0.93654857791276969</cx:pt>
          <cx:pt idx="7330">0.68495042162247999</cx:pt>
          <cx:pt idx="7331">0.91259898527806482</cx:pt>
          <cx:pt idx="7332">0.7019083306087055</cx:pt>
          <cx:pt idx="7333">0.59903925967967042</cx:pt>
          <cx:pt idx="7334">0.95883588279511955</cx:pt>
          <cx:pt idx="7335">0.90987919751356694</cx:pt>
          <cx:pt idx="7336">0.61274200822770553</cx:pt>
          <cx:pt idx="7337">0.70933540106742854</cx:pt>
          <cx:pt idx="7338">0.58189085345279734</cx:pt>
          <cx:pt idx="7339">0.54620533850161279</cx:pt>
          <cx:pt idx="7340">0.63829471687800621</cx:pt>
          <cx:pt idx="7341">0.75259776522777322</cx:pt>
          <cx:pt idx="7342">0.53716412643122546</cx:pt>
          <cx:pt idx="7343">0.67229260802951896</cx:pt>
          <cx:pt idx="7344">0.67455319727783503</cx:pt>
          <cx:pt idx="7345">0.76312523640264751</cx:pt>
          <cx:pt idx="7346">0.53237600024352416</cx:pt>
          <cx:pt idx="7347">1.0075786678213561</cx:pt>
          <cx:pt idx="7348">0.758220958563118</cx:pt>
          <cx:pt idx="7349">0.77921556367425082</cx:pt>
          <cx:pt idx="7350">0.68760609594826316</cx:pt>
          <cx:pt idx="7351">0.76438478600209259</cx:pt>
          <cx:pt idx="7352">1.0191158429818827</cx:pt>
          <cx:pt idx="7353">0.69334132652657476</cx:pt>
          <cx:pt idx="7354">0.8756556721915788</cx:pt>
          <cx:pt idx="7355">0.63166287426604573</cx:pt>
          <cx:pt idx="7356">0.63444278879641525</cx:pt>
          <cx:pt idx="7357">0.86721143711274262</cx:pt>
          <cx:pt idx="7358">0.79289314384188925</cx:pt>
          <cx:pt idx="7359">0.90818933954083603</cx:pt>
          <cx:pt idx="7360">0.71099686736296586</cx:pt>
          <cx:pt idx="7361">0.8373337320291111</cx:pt>
          <cx:pt idx="7362">0.97225023525897414</cx:pt>
          <cx:pt idx="7363">0.50975477596671248</cx:pt>
          <cx:pt idx="7364">0.61686855595280199</cx:pt>
          <cx:pt idx="7365">0.76925382053940983</cx:pt>
          <cx:pt idx="7366">0.65401486197340086</cx:pt>
          <cx:pt idx="7367">0.7718296620600541</cx:pt>
          <cx:pt idx="7368">0.92975177308862322</cx:pt>
          <cx:pt idx="7369">0.82976825545120414</cx:pt>
          <cx:pt idx="7370">0.60194739649456952</cx:pt>
          <cx:pt idx="7371">1.0006944284864425</cx:pt>
          <cx:pt idx="7372">0.71506460163888941</cx:pt>
          <cx:pt idx="7373">0.75651539187401284</cx:pt>
          <cx:pt idx="7374">0.57444292501567495</cx:pt>
          <cx:pt idx="7375">0.86777931349606174</cx:pt>
          <cx:pt idx="7376">0.76017469169679863</cx:pt>
          <cx:pt idx="7377">0.56386583809299151</cx:pt>
          <cx:pt idx="7378">0.74972949827141833</cx:pt>
          <cx:pt idx="7379">0.91476618250199171</cx:pt>
          <cx:pt idx="7380">0.72394761018435494</cx:pt>
          <cx:pt idx="7381">0.66315842436626016</cx:pt>
          <cx:pt idx="7382">0.69051396918795049</cx:pt>
          <cx:pt idx="7383">0.52640517625817107</cx:pt>
          <cx:pt idx="7384">0.7173421308117145</cx:pt>
          <cx:pt idx="7385">0.58432270016563237</cx:pt>
          <cx:pt idx="7386">0.79477630288324719</cx:pt>
          <cx:pt idx="7387">0.62676705293576451</cx:pt>
          <cx:pt idx="7388">0.60461192473389092</cx:pt>
          <cx:pt idx="7389">0.45686575468823776</cx:pt>
          <cx:pt idx="7390">0.73813712384283348</cx:pt>
          <cx:pt idx="7391">0.89333343044802382</cx:pt>
          <cx:pt idx="7392">0.73305128196420644</cx:pt>
          <cx:pt idx="7393">0.72576922883344874</cx:pt>
          <cx:pt idx="7394">0.65118429290477631</cx:pt>
          <cx:pt idx="7395">0.71294293054155344</cx:pt>
          <cx:pt idx="7396">0.93452743173566943</cx:pt>
          <cx:pt idx="7397">0.76557673401518012</cx:pt>
          <cx:pt idx="7398">0.6648858152432493</cx:pt>
          <cx:pt idx="7399">0.72396580713674108</cx:pt>
          <cx:pt idx="7400">0.72092773120693998</cx:pt>
          <cx:pt idx="7401">0.70430826459705143</cx:pt>
          <cx:pt idx="7402">0.71638436471875155</cx:pt>
          <cx:pt idx="7403">0.62264493196995108</cx:pt>
          <cx:pt idx="7404">0.80043509314901762</cx:pt>
          <cx:pt idx="7405">0.54302752464991444</cx:pt>
          <cx:pt idx="7406">0.62260168625655965</cx:pt>
          <cx:pt idx="7407">0.8051161180408295</cx:pt>
          <cx:pt idx="7408">0.71327462988892643</cx:pt>
          <cx:pt idx="7409">0.79525418703094364</cx:pt>
          <cx:pt idx="7410">0.93844741262841824</cx:pt>
          <cx:pt idx="7411">0.70695342652024773</cx:pt>
          <cx:pt idx="7412">0.75475902294317732</cx:pt>
          <cx:pt idx="7413">0.81407118827989633</cx:pt>
          <cx:pt idx="7414">1.1115108758085204</cx:pt>
          <cx:pt idx="7415">0.59879254437322582</cx:pt>
          <cx:pt idx="7416">0.83496839367724429</cx:pt>
          <cx:pt idx="7417">0.69581800986427034</cx:pt>
          <cx:pt idx="7418">0.71506675471968206</cx:pt>
          <cx:pt idx="7419">0.89946439083215735</cx:pt>
          <cx:pt idx="7420">0.62742472607789312</cx:pt>
          <cx:pt idx="7421">0.69709472264151617</cx:pt>
          <cx:pt idx="7422">0.71627999234621509</cx:pt>
          <cx:pt idx="7423">0.57268761138669921</cx:pt>
          <cx:pt idx="7424">0.58370221328190286</cx:pt>
          <cx:pt idx="7425">0.76712739132549046</cx:pt>
          <cx:pt idx="7426">1.1660806937066095</cx:pt>
          <cx:pt idx="7427">0.94170163434951493</cx:pt>
          <cx:pt idx="7428">0.79840518079467082</cx:pt>
          <cx:pt idx="7429">0.90722774452158961</cx:pt>
          <cx:pt idx="7430">0.96455511251973103</cx:pt>
          <cx:pt idx="7431">0.72012094421184203</cx:pt>
          <cx:pt idx="7432">1.1340853317015895</cx:pt>
          <cx:pt idx="7433">0.96213877418283533</cx:pt>
          <cx:pt idx="7434">0.57995214803570028</cx:pt>
          <cx:pt idx="7435">0.85924432246021132</cx:pt>
          <cx:pt idx="7436">0.85066957414428346</cx:pt>
          <cx:pt idx="7437">0.61437051009008714</cx:pt>
          <cx:pt idx="7438">1.0278280264300088</cx:pt>
          <cx:pt idx="7439">0.61774564457651315</cx:pt>
          <cx:pt idx="7440">0.74172795308861927</cx:pt>
          <cx:pt idx="7441">1.0052888870914829</cx:pt>
          <cx:pt idx="7442">0.83059608796165574</cx:pt>
          <cx:pt idx="7443">0.93165577122166543</cx:pt>
          <cx:pt idx="7444">0.95268575602868866</cx:pt>
          <cx:pt idx="7445">0.60862306425372892</cx:pt>
          <cx:pt idx="7446">0.81961787647513917</cx:pt>
          <cx:pt idx="7447">0.73845970550698825</cx:pt>
          <cx:pt idx="7448">0.85494126892386668</cx:pt>
          <cx:pt idx="7449">0.86880253900862747</cx:pt>
          <cx:pt idx="7450">0.88983048021036404</cx:pt>
          <cx:pt idx="7451">0.6822858340181156</cx:pt>
          <cx:pt idx="7452">0.49350616492415528</cx:pt>
          <cx:pt idx="7453">0.6708094305210851</cx:pt>
          <cx:pt idx="7454">0.74703928446703249</cx:pt>
          <cx:pt idx="7455">0.60567387371305637</cx:pt>
          <cx:pt idx="7456">0.84340898680618104</cx:pt>
          <cx:pt idx="7457">0.70547129702953115</cx:pt>
          <cx:pt idx="7458">0.55953330565226544</cx:pt>
          <cx:pt idx="7459">0.50407682862523606</cx:pt>
          <cx:pt idx="7460">0.50576087358842836</cx:pt>
          <cx:pt idx="7461">0.81575622731066966</cx:pt>
          <cx:pt idx="7462">0.74198476244254874</cx:pt>
          <cx:pt idx="7463">0.71455082744103104</cx:pt>
          <cx:pt idx="7464">0.77630912670454011</cx:pt>
          <cx:pt idx="7465">0.94279294819562676</cx:pt>
          <cx:pt idx="7466">0.61535675885083341</cx:pt>
          <cx:pt idx="7467">0.6192453859473932</cx:pt>
          <cx:pt idx="7468">0.75629098647191173</cx:pt>
          <cx:pt idx="7469">0.93744225558669425</cx:pt>
          <cx:pt idx="7470">0.77042880951514547</cx:pt>
          <cx:pt idx="7471">0.74489202381510033</cx:pt>
          <cx:pt idx="7472">0.68495233657307031</cx:pt>
          <cx:pt idx="7473">0.87079014271820598</cx:pt>
          <cx:pt idx="7474">0.74205597200838436</cx:pt>
          <cx:pt idx="7475">0.75828444662762917</cx:pt>
          <cx:pt idx="7476">0.5924514247007695</cx:pt>
          <cx:pt idx="7477">0.71970133048238416</cx:pt>
          <cx:pt idx="7478">1.0198985926907078</cx:pt>
          <cx:pt idx="7479">0.59737011365727877</cx:pt>
          <cx:pt idx="7480">1.185966793755495</cx:pt>
          <cx:pt idx="7481">0.59995206218640784</cx:pt>
          <cx:pt idx="7482">0.77340792572130079</cx:pt>
          <cx:pt idx="7483">1.0706382337106475</cx:pt>
          <cx:pt idx="7484">0.69101412685530861</cx:pt>
          <cx:pt idx="7485">0.84036899934233833</cx:pt>
          <cx:pt idx="7486">0.82960755747763948</cx:pt>
          <cx:pt idx="7487">0.89414548820080375</cx:pt>
          <cx:pt idx="7488">0.79660567385560122</cx:pt>
          <cx:pt idx="7489">0.36148110745027562</cx:pt>
          <cx:pt idx="7490">1.0316203513380384</cx:pt>
          <cx:pt idx="7491">0.54734767513467841</cx:pt>
          <cx:pt idx="7492">0.99182517441610552</cx:pt>
          <cx:pt idx="7493">0.71163133475413964</cx:pt>
          <cx:pt idx="7494">0.76934673273320708</cx:pt>
          <cx:pt idx="7495">0.83198478622460781</cx:pt>
          <cx:pt idx="7496">0.3557399078653341</cx:pt>
          <cx:pt idx="7497">0.70813096589442437</cx:pt>
          <cx:pt idx="7498">0.77036728142270816</cx:pt>
          <cx:pt idx="7499">0.82001835777621401</cx:pt>
          <cx:pt idx="7500">0.41408869263755949</cx:pt>
          <cx:pt idx="7501">0.87298775330076683</cx:pt>
          <cx:pt idx="7502">0.71252127119659581</cx:pt>
          <cx:pt idx="7503">0.50359103946514494</cx:pt>
          <cx:pt idx="7504">1.4421993530954009</cx:pt>
          <cx:pt idx="7505">0.65908315240631432</cx:pt>
          <cx:pt idx="7506">0.74314180693175969</cx:pt>
          <cx:pt idx="7507">1.0692286341291788</cx:pt>
          <cx:pt idx="7508">0.99129470483049775</cx:pt>
          <cx:pt idx="7509">0.70706298443302185</cx:pt>
          <cx:pt idx="7510">0.83814615673918358</cx:pt>
          <cx:pt idx="7511">0.81384310462714571</cx:pt>
          <cx:pt idx="7512">0.67936637751754425</cx:pt>
          <cx:pt idx="7513">1.140223171524035</cx:pt>
          <cx:pt idx="7514">0.8729580157257566</cx:pt>
          <cx:pt idx="7515">0.860311837121286</cx:pt>
          <cx:pt idx="7516">0.75073545759062332</cx:pt>
          <cx:pt idx="7517">0.45789946985972357</cx:pt>
          <cx:pt idx="7518">0.73605068784818783</cx:pt>
          <cx:pt idx="7519">1.0747322905915491</cx:pt>
          <cx:pt idx="7520">0.87925081915392922</cx:pt>
          <cx:pt idx="7521">0.83938373217117013</cx:pt>
          <cx:pt idx="7522">0.83071866836228581</cx:pt>
          <cx:pt idx="7523">0.64712788582758829</cx:pt>
          <cx:pt idx="7524">0.97626192228130704</cx:pt>
          <cx:pt idx="7525">0.84630695655512833</cx:pt>
          <cx:pt idx="7526">0.83107064336805159</cx:pt>
          <cx:pt idx="7527">0.56597781298775607</cx:pt>
          <cx:pt idx="7528">0.69733273189046185</cx:pt>
          <cx:pt idx="7529">1.0390693553452186</cx:pt>
          <cx:pt idx="7530">0.64443396024837463</cx:pt>
          <cx:pt idx="7531">0.56983649770198419</cx:pt>
          <cx:pt idx="7532">0.66169762481111716</cx:pt>
          <cx:pt idx="7533">0.73105150802585372</cx:pt>
          <cx:pt idx="7534">0.73907877092168728</cx:pt>
          <cx:pt idx="7535">0.52016234383699178</cx:pt>
          <cx:pt idx="7536">0.8175467153178233</cx:pt>
          <cx:pt idx="7537">0.56263650717843805</cx:pt>
          <cx:pt idx="7538">1.0841167169334314</cx:pt>
          <cx:pt idx="7539">0.66769358871182516</cx:pt>
          <cx:pt idx="7540">0.77442333207542025</cx:pt>
          <cx:pt idx="7541">0.72911406936007894</cx:pt>
          <cx:pt idx="7542">0.74667809935972729</cx:pt>
          <cx:pt idx="7543">0.94738577268860946</cx:pt>
          <cx:pt idx="7544">0.85688183185251432</cx:pt>
          <cx:pt idx="7545">0.48487360232945281</cx:pt>
          <cx:pt idx="7546">1.2055830045297526</cx:pt>
          <cx:pt idx="7547">0.55551836532407428</cx:pt>
          <cx:pt idx="7548">0.68097034076287277</cx:pt>
          <cx:pt idx="7549">0.67893434255678597</cx:pt>
          <cx:pt idx="7550">0.90545515666887699</cx:pt>
          <cx:pt idx="7551">0.90279327982217183</cx:pt>
          <cx:pt idx="7552">0.62790792184884336</cx:pt>
          <cx:pt idx="7553">0.79734699672751952</cx:pt>
          <cx:pt idx="7554">0.93966029761548764</cx:pt>
          <cx:pt idx="7555">0.85734888096643913</cx:pt>
          <cx:pt idx="7556">0.45614630249655141</cx:pt>
          <cx:pt idx="7557">0.90216567177181095</cx:pt>
          <cx:pt idx="7558">0.93488208433168274</cx:pt>
          <cx:pt idx="7559">0.96897243254773413</cx:pt>
          <cx:pt idx="7560">0.92356691274872271</cx:pt>
          <cx:pt idx="7561">0.75816765690694554</cx:pt>
          <cx:pt idx="7562">0.76488566726616558</cx:pt>
          <cx:pt idx="7563">0.91819678842042096</cx:pt>
          <cx:pt idx="7564">0.73057940918590702</cx:pt>
          <cx:pt idx="7565">0.75440630490810101</cx:pt>
          <cx:pt idx="7566">0.60623058203942926</cx:pt>
          <cx:pt idx="7567">1.169579820133537</cx:pt>
          <cx:pt idx="7568">0.86851138639039505</cx:pt>
          <cx:pt idx="7569">0.65909040423234444</cx:pt>
          <cx:pt idx="7570">0.69326891653855893</cx:pt>
          <cx:pt idx="7571">0.73992755021469681</cx:pt>
          <cx:pt idx="7572">0.77449722756773742</cx:pt>
          <cx:pt idx="7573">0.71451668273581914</cx:pt>
          <cx:pt idx="7574">0.75039514840735966</cx:pt>
          <cx:pt idx="7575">0.87830276517269057</cx:pt>
          <cx:pt idx="7576">0.68368228280209298</cx:pt>
          <cx:pt idx="7577">0.47456179920377262</cx:pt>
          <cx:pt idx="7578">1.0020882811555598</cx:pt>
          <cx:pt idx="7579">0.59718523605874929</cx:pt>
          <cx:pt idx="7580">0.7332985090375399</cx:pt>
          <cx:pt idx="7581">0.75016849986792</cx:pt>
          <cx:pt idx="7582">0.71965658167603885</cx:pt>
          <cx:pt idx="7583">0.64878358197032904</cx:pt>
          <cx:pt idx="7584">0.59078657154826997</cx:pt>
          <cx:pt idx="7585">0.68242177757533617</cx:pt>
          <cx:pt idx="7586">0.73836369018633075</cx:pt>
          <cx:pt idx="7587">0.69651410485918086</cx:pt>
          <cx:pt idx="7588">0.76842755716719846</cx:pt>
          <cx:pt idx="7589">0.71090505555004124</cx:pt>
          <cx:pt idx="7590">0.668850350615531</cx:pt>
          <cx:pt idx="7591">0.71178938950716075</cx:pt>
          <cx:pt idx="7592">0.72611686928870989</cx:pt>
          <cx:pt idx="7593">0.62794319170277402</cx:pt>
          <cx:pt idx="7594">0.77383265879918628</cx:pt>
          <cx:pt idx="7595">0.96376575470264114</cx:pt>
          <cx:pt idx="7596">0.52928612634972583</cx:pt>
          <cx:pt idx="7597">0.78319148032507857</cx:pt>
          <cx:pt idx="7598">0.80312624983774028</cx:pt>
          <cx:pt idx="7599">0.58229509767041299</cx:pt>
          <cx:pt idx="7600">0.65455190464324531</cx:pt>
          <cx:pt idx="7601">0.81495266685012135</cx:pt>
          <cx:pt idx="7602">0.7595408030250127</cx:pt>
          <cx:pt idx="7603">1.0240170924332235</cx:pt>
          <cx:pt idx="7604">0.87311967287303194</cx:pt>
          <cx:pt idx="7605">0.73626592642160593</cx:pt>
          <cx:pt idx="7606">0.98086000698004272</cx:pt>
          <cx:pt idx="7607">0.91150777051164733</cx:pt>
          <cx:pt idx="7608">0.72907405782130064</cx:pt>
          <cx:pt idx="7609">0.65304666506378051</cx:pt>
          <cx:pt idx="7610">0.88563541873414187</cx:pt>
          <cx:pt idx="7611">0.77398528593150362</cx:pt>
          <cx:pt idx="7612">0.75318618558494621</cx:pt>
          <cx:pt idx="7613">0.58093083558803471</cx:pt>
          <cx:pt idx="7614">0.68929635596836669</cx:pt>
          <cx:pt idx="7615">0.71417546918411923</cx:pt>
          <cx:pt idx="7616">0.43579427801527948</cx:pt>
          <cx:pt idx="7617">0.74497598409274057</cx:pt>
          <cx:pt idx="7618">0.7970362943457362</cx:pt>
          <cx:pt idx="7619">0.78400969588785818</cx:pt>
          <cx:pt idx="7620">0.43810264877619615</cx:pt>
          <cx:pt idx="7621">0.74941270128343784</cx:pt>
          <cx:pt idx="7622">0.77168256709933325</cx:pt>
          <cx:pt idx="7623">0.62156177225843234</cx:pt>
          <cx:pt idx="7624">0.90556461902609642</cx:pt>
          <cx:pt idx="7625">0.69283068555454375</cx:pt>
          <cx:pt idx="7626">0.55126567559697404</cx:pt>
          <cx:pt idx="7627">0.94378574453296438</cx:pt>
          <cx:pt idx="7628">0.67275842602990443</cx:pt>
          <cx:pt idx="7629">0.75863717763045058</cx:pt>
          <cx:pt idx="7630">0.80848184892366604</cx:pt>
          <cx:pt idx="7631">0.78967096793247726</cx:pt>
          <cx:pt idx="7632">1.1373450465267707</cx:pt>
          <cx:pt idx="7633">0.63392610289891071</cx:pt>
          <cx:pt idx="7634">0.71258501608147384</cx:pt>
          <cx:pt idx="7635">0.74912789762502729</cx:pt>
          <cx:pt idx="7636">0.767630197552713</cx:pt>
          <cx:pt idx="7637">1.4028564231390905</cx:pt>
          <cx:pt idx="7638">0.59781442842173416</cx:pt>
          <cx:pt idx="7639">0.72899724611841221</cx:pt>
          <cx:pt idx="7640">0.63870976988616834</cx:pt>
          <cx:pt idx="7641">1.0559627165333376</cx:pt>
          <cx:pt idx="7642">0.67842430241764107</cx:pt>
          <cx:pt idx="7643">0.47039580216791249</cx:pt>
          <cx:pt idx="7644">0.80092655753558617</cx:pt>
          <cx:pt idx="7645">0.86934113671933944</cx:pt>
          <cx:pt idx="7646">0.9198258489252884</cx:pt>
          <cx:pt idx="7647">0.59918227939707758</cx:pt>
          <cx:pt idx="7648">0.57428487284411833</cx:pt>
          <cx:pt idx="7649">0.7009339115943225</cx:pt>
          <cx:pt idx="7650">0.78633688320911876</cx:pt>
          <cx:pt idx="7651">0.61850552244053036</cx:pt>
          <cx:pt idx="7652">0.77322348093261861</cx:pt>
          <cx:pt idx="7653">0.82986410943483002</cx:pt>
          <cx:pt idx="7654">0.75095080851078455</cx:pt>
          <cx:pt idx="7655">0.61249852110806824</cx:pt>
          <cx:pt idx="7656">0.8139226362117078</cx:pt>
          <cx:pt idx="7657">0.80298344511282338</cx:pt>
          <cx:pt idx="7658">0.76908580237514379</cx:pt>
          <cx:pt idx="7659">0.63517797282391031</cx:pt>
          <cx:pt idx="7660">0.91685714126911377</cx:pt>
          <cx:pt idx="7661">0.58904020855551986</cx:pt>
          <cx:pt idx="7662">0.93355108492260963</cx:pt>
          <cx:pt idx="7663">0.89589797383886272</cx:pt>
          <cx:pt idx="7664">0.6832921539192619</cx:pt>
          <cx:pt idx="7665">0.82698119629096278</cx:pt>
          <cx:pt idx="7666">0.6987322381780865</cx:pt>
          <cx:pt idx="7667">0.57891204758874781</cx:pt>
          <cx:pt idx="7668">0.51362371120327033</cx:pt>
          <cx:pt idx="7669">0.79921055521281326</cx:pt>
          <cx:pt idx="7670">0.76545312653242958</cx:pt>
          <cx:pt idx="7671">0.71658167295309405</cx:pt>
          <cx:pt idx="7672">0.48259045050127947</cx:pt>
          <cx:pt idx="7673">0.91986463827329024</cx:pt>
          <cx:pt idx="7674">1.1140571791110516</cx:pt>
          <cx:pt idx="7675">0.74649351963055155</cx:pt>
          <cx:pt idx="7676">1.0799495335582248</cx:pt>
          <cx:pt idx="7677">0.62319880874391342</cx:pt>
          <cx:pt idx="7678">0.75579728253680967</cx:pt>
          <cx:pt idx="7679">0.67496910838923518</cx:pt>
          <cx:pt idx="7680">0.81600710154268363</cx:pt>
          <cx:pt idx="7681">0.66590075236226043</cx:pt>
          <cx:pt idx="7682">0.91906860390526202</cx:pt>
          <cx:pt idx="7683">0.93811166843775695</cx:pt>
          <cx:pt idx="7684">1.1392020772723672</cx:pt>
          <cx:pt idx="7685">0.59557086128949033</cx:pt>
          <cx:pt idx="7686">0.89014330892591254</cx:pt>
          <cx:pt idx="7687">0.99900176638076499</cx:pt>
          <cx:pt idx="7688">0.85148261990371144</cx:pt>
          <cx:pt idx="7689">0.70057646796406037</cx:pt>
          <cx:pt idx="7690">0.75791778098296392</cx:pt>
          <cx:pt idx="7691">0.94320672291598284</cx:pt>
          <cx:pt idx="7692">1.044085743409604</cx:pt>
          <cx:pt idx="7693">0.56790520687925339</cx:pt>
          <cx:pt idx="7694">0.84242259661170349</cx:pt>
          <cx:pt idx="7695">0.90431698670531757</cx:pt>
          <cx:pt idx="7696">0.74768117460115791</cx:pt>
          <cx:pt idx="7697">0.82670196860612977</cx:pt>
          <cx:pt idx="7698">1.0494893196736215</cx:pt>
          <cx:pt idx="7699">1.0602730363076511</cx:pt>
          <cx:pt idx="7700">0.53041121792811496</cx:pt>
          <cx:pt idx="7701">0.9974684711684968</cx:pt>
          <cx:pt idx="7702">0.85687486150474745</cx:pt>
          <cx:pt idx="7703">0.82006909886070345</cx:pt>
          <cx:pt idx="7704">0.79452848061865089</cx:pt>
          <cx:pt idx="7705">0.62197998817382438</cx:pt>
          <cx:pt idx="7706">0.53620832045341882</cx:pt>
          <cx:pt idx="7707">0.5092579744995962</cx:pt>
          <cx:pt idx="7708">0.88546893225395951</cx:pt>
          <cx:pt idx="7709">0.82805524515974471</cx:pt>
          <cx:pt idx="7710">0.46496626249894818</cx:pt>
          <cx:pt idx="7711">1.0214297428205772</cx:pt>
          <cx:pt idx="7712">0.69278789038820321</cx:pt>
          <cx:pt idx="7713">1.0450400181939783</cx:pt>
          <cx:pt idx="7714">0.64623658183094534</cx:pt>
          <cx:pt idx="7715">0.76465196676113101</cx:pt>
          <cx:pt idx="7716">0.60817670757222264</cx:pt>
          <cx:pt idx="7717">0.77727997749777444</cx:pt>
          <cx:pt idx="7718">0.76472124101775196</cx:pt>
          <cx:pt idx="7719">1.0265305942089415</cx:pt>
          <cx:pt idx="7720">0.67498115224833377</cx:pt>
          <cx:pt idx="7721">0.74014789146981586</cx:pt>
          <cx:pt idx="7722">0.77324342470467988</cx:pt>
          <cx:pt idx="7723">1.0174982624490638</cx:pt>
          <cx:pt idx="7724">0.70673809185206604</cx:pt>
          <cx:pt idx="7725">0.74707531260210436</cx:pt>
          <cx:pt idx="7726">1.260256461372524</cx:pt>
          <cx:pt idx="7727">0.80111510519160489</cx:pt>
          <cx:pt idx="7728">0.94174309450650273</cx:pt>
          <cx:pt idx="7729">0.82606762100461284</cx:pt>
          <cx:pt idx="7730">0.80415205671726531</cx:pt>
          <cx:pt idx="7731">0.76697490434236504</cx:pt>
          <cx:pt idx="7732">0.87432854316784558</cx:pt>
          <cx:pt idx="7733">0.71922800785184626</cx:pt>
          <cx:pt idx="7734">0.94074439205427973</cx:pt>
          <cx:pt idx="7735">0.96644877904946536</cx:pt>
          <cx:pt idx="7736">0.94439078224205886</cx:pt>
          <cx:pt idx="7737">0.75372395225338129</cx:pt>
          <cx:pt idx="7738">0.65646009938368122</cx:pt>
          <cx:pt idx="7739">0.59188843580052564</cx:pt>
          <cx:pt idx="7740">0.65686519192805137</cx:pt>
          <cx:pt idx="7741">0.75632919287379208</cx:pt>
          <cx:pt idx="7742">0.53646422265957727</cx:pt>
          <cx:pt idx="7743">0.70521920614186129</cx:pt>
          <cx:pt idx="7744">0.64351926657371172</cx:pt>
          <cx:pt idx="7745">1.0192176145621155</cx:pt>
          <cx:pt idx="7746">0.80060367583879921</cx:pt>
          <cx:pt idx="7747">0.60185569808376493</cx:pt>
          <cx:pt idx="7748">0.79089914102157077</cx:pt>
          <cx:pt idx="7749">0.88961121908031693</cx:pt>
          <cx:pt idx="7750">0.88018199176872025</cx:pt>
          <cx:pt idx="7751">0.97300236893458936</cx:pt>
          <cx:pt idx="7752">0.73047488499667479</cx:pt>
          <cx:pt idx="7753">0.69405578803140988</cx:pt>
          <cx:pt idx="7754">0.71981796559332789</cx:pt>
          <cx:pt idx="7755">1.0097884378185296</cx:pt>
          <cx:pt idx="7756">0.72736243652552013</cx:pt>
          <cx:pt idx="7757">0.64052825555773008</cx:pt>
          <cx:pt idx="7758">0.79737640747347427</cx:pt>
          <cx:pt idx="7759">0.85272332744175228</cx:pt>
          <cx:pt idx="7760">0.73468009258643996</cx:pt>
          <cx:pt idx="7761">0.71862774408550745</cx:pt>
          <cx:pt idx="7762">0.78770767047810752</cx:pt>
          <cx:pt idx="7763">0.5847388323389997</cx:pt>
          <cx:pt idx="7764">0.76003432523293446</cx:pt>
          <cx:pt idx="7765">0.8271299400710761</cx:pt>
          <cx:pt idx="7766">1.0463582719456046</cx:pt>
          <cx:pt idx="7767">0.60693371530445861</cx:pt>
          <cx:pt idx="7768">0.98884482602410761</cx:pt>
          <cx:pt idx="7769">0.70283685241858695</cx:pt>
          <cx:pt idx="7770">1.0350551150295371</cx:pt>
          <cx:pt idx="7771">0.7505741734096667</cx:pt>
          <cx:pt idx="7772">0.73919791810155167</cx:pt>
          <cx:pt idx="7773">1.3165745927325543</cx:pt>
          <cx:pt idx="7774">0.91512124477274881</cx:pt>
          <cx:pt idx="7775">0.58919087778650558</cx:pt>
          <cx:pt idx="7776">1.1610453852018647</cx:pt>
          <cx:pt idx="7777">0.7480087029691499</cx:pt>
          <cx:pt idx="7778">0.98640618880048969</cx:pt>
          <cx:pt idx="7779">0.68386445826990616</cx:pt>
          <cx:pt idx="7780">1.2208455242106633</cx:pt>
          <cx:pt idx="7781">0.73017294130721599</cx:pt>
          <cx:pt idx="7782">0.51768802016725157</cx:pt>
          <cx:pt idx="7783">0.80061605540432745</cx:pt>
          <cx:pt idx="7784">0.814502797450395</cx:pt>
          <cx:pt idx="7785">0.68294209351391066</cx:pt>
          <cx:pt idx="7786">0.43249714184941929</cx:pt>
          <cx:pt idx="7787">0.95702476979960871</cx:pt>
          <cx:pt idx="7788">0.70259133562921916</cx:pt>
          <cx:pt idx="7789">1.0682939130443569</cx:pt>
          <cx:pt idx="7790">0.77371037937155107</cx:pt>
          <cx:pt idx="7791">0.73427901463073597</cx:pt>
          <cx:pt idx="7792">0.55917478584400315</cx:pt>
          <cx:pt idx="7793">0.98195294322471871</cx:pt>
          <cx:pt idx="7794">0.75226889379628992</cx:pt>
          <cx:pt idx="7795">0.69843757836085563</cx:pt>
          <cx:pt idx="7796">0.79547424617512086</cx:pt>
          <cx:pt idx="7797">1.0411333923809567</cx:pt>
          <cx:pt idx="7798">0.55666038276162466</cx:pt>
          <cx:pt idx="7799">0.94873093185579116</cx:pt>
          <cx:pt idx="7800">0.77750820196674941</cx:pt>
          <cx:pt idx="7801">0.63869359279782578</cx:pt>
          <cx:pt idx="7802">0.9639779372628734</cx:pt>
          <cx:pt idx="7803">0.5584870557794398</cx:pt>
          <cx:pt idx="7804">0.77635283926375342</cx:pt>
          <cx:pt idx="7805">0.96254909894649288</cx:pt>
          <cx:pt idx="7806">0.61879480797815489</cx:pt>
          <cx:pt idx="7807">0.90683225155869718</cx:pt>
          <cx:pt idx="7808">0.99474403771525244</cx:pt>
          <cx:pt idx="7809">0.94432810675385825</cx:pt>
          <cx:pt idx="7810">0.6645995784902814</cx:pt>
          <cx:pt idx="7811">1.1694980803912447</cx:pt>
          <cx:pt idx="7812">0.63756826018926827</cx:pt>
          <cx:pt idx="7813">0.78622907670950837</cx:pt>
          <cx:pt idx="7814">0.68535097898430108</cx:pt>
          <cx:pt idx="7815">0.73279576394374268</cx:pt>
          <cx:pt idx="7816">0.7252208264880684</cx:pt>
          <cx:pt idx="7817">0.76161382911994646</cx:pt>
          <cx:pt idx="7818">0.66570621359409654</cx:pt>
          <cx:pt idx="7819">0.92061305482982991</cx:pt>
          <cx:pt idx="7820">1.1534402054529431</cx:pt>
          <cx:pt idx="7821">1.0317646921867967</cx:pt>
          <cx:pt idx="7822">0.71826719607436573</cx:pt>
          <cx:pt idx="7823">0.90142358350428275</cx:pt>
          <cx:pt idx="7824">0.57553043066139409</cx:pt>
          <cx:pt idx="7825">0.84834330191346308</cx:pt>
          <cx:pt idx="7826">0.96908619000041896</cx:pt>
          <cx:pt idx="7827">0.61271489021375225</cx:pt>
          <cx:pt idx="7828">0.39412820998934905</cx:pt>
          <cx:pt idx="7829">0.73137139279475716</cx:pt>
          <cx:pt idx="7830">0.77223136550895921</cx:pt>
          <cx:pt idx="7831">0.62400720972890489</cx:pt>
          <cx:pt idx="7832">1.2405328407317717</cx:pt>
          <cx:pt idx="7833">1.0846627314965573</cx:pt>
          <cx:pt idx="7834">0.62224592977603699</cx:pt>
          <cx:pt idx="7835">0.90539197281255168</cx:pt>
          <cx:pt idx="7836">0.77119838244659344</cx:pt>
          <cx:pt idx="7837">0.8129542117790457</cx:pt>
          <cx:pt idx="7838">0.6825794198232229</cx:pt>
          <cx:pt idx="7839">0.78323040684463152</cx:pt>
          <cx:pt idx="7840">1.1514170171404017</cx:pt>
          <cx:pt idx="7841">0.69267001643435644</cx:pt>
          <cx:pt idx="7842">0.63224103318941205</cx:pt>
          <cx:pt idx="7843">0.68581681006643469</cx:pt>
          <cx:pt idx="7844">1.0284849992055234</cx:pt>
          <cx:pt idx="7845">0.56530716170805317</cx:pt>
          <cx:pt idx="7846">0.66888817422723634</cx:pt>
          <cx:pt idx="7847">0.55216141367297045</cx:pt>
          <cx:pt idx="7848">0.88613518881686582</cx:pt>
          <cx:pt idx="7849">0.73632631394323422</cx:pt>
          <cx:pt idx="7850">0.93721706780359881</cx:pt>
          <cx:pt idx="7851">0.55335512976084811</cx:pt>
          <cx:pt idx="7852">0.82819745938170064</cx:pt>
          <cx:pt idx="7853">0.91075211811364754</cx:pt>
          <cx:pt idx="7854">0.70776230316299793</cx:pt>
          <cx:pt idx="7855">0.84034239314811576</cx:pt>
          <cx:pt idx="7856">0.90607152463399399</cx:pt>
          <cx:pt idx="7857">0.70174543838924708</cx:pt>
          <cx:pt idx="7858">0.56714089474428864</cx:pt>
          <cx:pt idx="7859">0.81580482640124696</cx:pt>
          <cx:pt idx="7860">0.86429891428328198</cx:pt>
          <cx:pt idx="7861">0.74713521867842125</cx:pt>
          <cx:pt idx="7862">0.5988510826935628</cx:pt>
          <cx:pt idx="7863">0.73565717282871246</cx:pt>
          <cx:pt idx="7864">0.53074875577689806</cx:pt>
          <cx:pt idx="7865">0.94290767976378453</cx:pt>
          <cx:pt idx="7866">0.83073593465425277</cx:pt>
          <cx:pt idx="7867">1.0049383971783166</cx:pt>
          <cx:pt idx="7868">0.91025191755526147</cx:pt>
          <cx:pt idx="7869">1.0191910089103127</cx:pt>
          <cx:pt idx="7870">0.79020132896646422</cx:pt>
          <cx:pt idx="7871">1.0108473291587725</cx:pt>
          <cx:pt idx="7872">0.8386838643596698</cx:pt>
          <cx:pt idx="7873">0.7474548373207317</cx:pt>
          <cx:pt idx="7874">0.79589384018979503</cx:pt>
          <cx:pt idx="7875">0.80347883944727105</cx:pt>
          <cx:pt idx="7876">1.1194817432228032</cx:pt>
          <cx:pt idx="7877">0.94193438508318839</cx:pt>
          <cx:pt idx="7878">0.69385390210912745</cx:pt>
          <cx:pt idx="7879">0.95173231657897717</cx:pt>
          <cx:pt idx="7880">0.74791198078314158</cx:pt>
          <cx:pt idx="7881">0.46175613374461127</cx:pt>
          <cx:pt idx="7882">0.82193264149696732</cx:pt>
          <cx:pt idx="7883">0.33680813719709524</cx:pt>
          <cx:pt idx="7884">0.64254294109379173</cx:pt>
          <cx:pt idx="7885">0.80332577706734554</cx:pt>
          <cx:pt idx="7886">0.51565467570344192</cx:pt>
          <cx:pt idx="7887">0.65245828195027067</cx:pt>
          <cx:pt idx="7888">0.7789526355913623</cx:pt>
          <cx:pt idx="7889">0.805017214870834</cx:pt>
          <cx:pt idx="7890">0.65261198343368931</cx:pt>
          <cx:pt idx="7891">1.0762187445486295</cx:pt>
          <cx:pt idx="7892">0.47306127188295749</cx:pt>
          <cx:pt idx="7893">1.0749196665484251</cx:pt>
          <cx:pt idx="7894">0.62561600291392716</cx:pt>
          <cx:pt idx="7895">0.93126058921837929</cx:pt>
          <cx:pt idx="7896">0.54224754287687826</cx:pt>
          <cx:pt idx="7897">0.46862128990201701</cx:pt>
          <cx:pt idx="7898">0.7320277142557734</cx:pt>
          <cx:pt idx="7899">0.71739354973098057</cx:pt>
          <cx:pt idx="7900">0.74620451563408563</cx:pt>
          <cx:pt idx="7901">0.69074396531925952</cx:pt>
          <cx:pt idx="7902">0.49911415575116602</cx:pt>
          <cx:pt idx="7903">0.8899150448326294</cx:pt>
          <cx:pt idx="7904">0.59074559769585844</cx:pt>
          <cx:pt idx="7905">0.69087985163405408</cx:pt>
          <cx:pt idx="7906">0.93445985021260314</cx:pt>
          <cx:pt idx="7907">0.75050628637615491</cx:pt>
          <cx:pt idx="7908">0.91130370767619095</cx:pt>
          <cx:pt idx="7909">0.70728484552280879</cx:pt>
          <cx:pt idx="7910">0.7772330703073419</cx:pt>
          <cx:pt idx="7911">0.68860187890391267</cx:pt>
          <cx:pt idx="7912">1.0749965274615991</cx:pt>
          <cx:pt idx="7913">0.67481109856951349</cx:pt>
          <cx:pt idx="7914">0.93852211930792362</cx:pt>
          <cx:pt idx="7915">0.61055254733041942</cx:pt>
          <cx:pt idx="7916">0.88582447924336771</cx:pt>
          <cx:pt idx="7917">0.84431343877355125</cx:pt>
          <cx:pt idx="7918">0.8160311601512501</cx:pt>
          <cx:pt idx="7919">0.67446958045023175</cx:pt>
          <cx:pt idx="7920">0.63801394134099843</cx:pt>
          <cx:pt idx="7921">0.54605447650253403</cx:pt>
          <cx:pt idx="7922">1.1859183893882372</cx:pt>
          <cx:pt idx="7923">0.91653531230582308</cx:pt>
          <cx:pt idx="7924">1.0915160092772846</cx:pt>
          <cx:pt idx="7925">0.56900921283132422</cx:pt>
          <cx:pt idx="7926">1.0235554006022474</cx:pt>
          <cx:pt idx="7927">0.68042489026549224</cx:pt>
          <cx:pt idx="7928">1.0978139391409916</cx:pt>
          <cx:pt idx="7929">0.72917215908667721</cx:pt>
          <cx:pt idx="7930">0.78693421782852513</cx:pt>
          <cx:pt idx="7931">0.72547127032027814</cx:pt>
          <cx:pt idx="7932">0.8090334216089281</cx:pt>
          <cx:pt idx="7933">0.78238171724758665</cx:pt>
          <cx:pt idx="7934">0.53794426504177484</cx:pt>
          <cx:pt idx="7935">0.48058434532204447</cx:pt>
          <cx:pt idx="7936">0.55864545130347876</cx:pt>
          <cx:pt idx="7937">0.73197339732019862</cx:pt>
          <cx:pt idx="7938">0.81810220907063735</cx:pt>
          <cx:pt idx="7939">0.73737973024669223</cx:pt>
          <cx:pt idx="7940">0.85183192284885612</cx:pt>
          <cx:pt idx="7941">0.8893439152019984</cx:pt>
          <cx:pt idx="7942">0.60022359884069432</cx:pt>
          <cx:pt idx="7943">0.61456846272441279</cx:pt>
          <cx:pt idx="7944">0.76429870659140897</cx:pt>
          <cx:pt idx="7945">0.75856829883897026</cx:pt>
          <cx:pt idx="7946">0.61192172943418854</cx:pt>
          <cx:pt idx="7947">0.75060593846649593</cx:pt>
          <cx:pt idx="7948">0.77144960689298048</cx:pt>
          <cx:pt idx="7949">0.78201338154321565</cx:pt>
          <cx:pt idx="7950">0.65049021390205408</cx:pt>
          <cx:pt idx="7951">0.6686400500005828</cx:pt>
          <cx:pt idx="7952">0.87650451613139579</cx:pt>
          <cx:pt idx="7953">0.81417384664817216</cx:pt>
          <cx:pt idx="7954">0.86972147585460746</cx:pt>
          <cx:pt idx="7955">0.44628320970495922</cx:pt>
          <cx:pt idx="7956">0.72372215884598601</cx:pt>
          <cx:pt idx="7957">0.71683945788970471</cx:pt>
          <cx:pt idx="7958">0.8795661927911731</cx:pt>
          <cx:pt idx="7959">0.83508817002162405</cx:pt>
          <cx:pt idx="7960">0.8013866139938286</cx:pt>
          <cx:pt idx="7961">0.83609588265983215</cx:pt>
          <cx:pt idx="7962">0.91691975341403897</cx:pt>
          <cx:pt idx="7963">0.65299802004451346</cx:pt>
          <cx:pt idx="7964">0.87914410656289854</cx:pt>
          <cx:pt idx="7965">0.78259057384763608</cx:pt>
          <cx:pt idx="7966">0.80566985719445083</cx:pt>
          <cx:pt idx="7967">0.88319570197911945</cx:pt>
          <cx:pt idx="7968">0.7604417162853051</cx:pt>
          <cx:pt idx="7969">0.76609063101073049</cx:pt>
          <cx:pt idx="7970">0.91879317482946854</cx:pt>
          <cx:pt idx="7971">0.76930851655543731</cx:pt>
          <cx:pt idx="7972">0.82023231307662992</cx:pt>
          <cx:pt idx="7973">1.3350762164279284</cx:pt>
          <cx:pt idx="7974">1.0023656280177766</cx:pt>
          <cx:pt idx="7975">0.58382860616095522</cx:pt>
          <cx:pt idx="7976">0.58863152509465744</cx:pt>
          <cx:pt idx="7977">0.65655605720189292</cx:pt>
          <cx:pt idx="7978">0.5829916826324234</cx:pt>
          <cx:pt idx="7979">0.52103079045058043</cx:pt>
          <cx:pt idx="7980">0.68574956671164022</cx:pt>
          <cx:pt idx="7981">0.67882568358932016</cx:pt>
          <cx:pt idx="7982">0.95330785120370964</cx:pt>
          <cx:pt idx="7983">0.93120243636399869</cx:pt>
          <cx:pt idx="7984">0.97036600964296715</cx:pt>
          <cx:pt idx="7985">0.84582728387383399</cx:pt>
          <cx:pt idx="7986">0.59558253937777073</cx:pt>
          <cx:pt idx="7987">0.85256142944565472</cx:pt>
          <cx:pt idx="7988">0.88110003697307981</cx:pt>
          <cx:pt idx="7989">0.90073963051719275</cx:pt>
          <cx:pt idx="7990">0.63912822665572266</cx:pt>
          <cx:pt idx="7991">1.1154619524013691</cx:pt>
          <cx:pt idx="7992">1.0742449929944542</cx:pt>
          <cx:pt idx="7993">0.52220144471890262</cx:pt>
          <cx:pt idx="7994">0.67934469990241331</cx:pt>
          <cx:pt idx="7995">0.92062597339781038</cx:pt>
          <cx:pt idx="7996">0.75307621954115611</cx:pt>
          <cx:pt idx="7997">0.92183770107464214</cx:pt>
          <cx:pt idx="7998">0.85518535918987248</cx:pt>
          <cx:pt idx="7999">0.76859625410972365</cx:pt>
          <cx:pt idx="8000">0.76772480092997852</cx:pt>
          <cx:pt idx="8001">0.64498197450011785</cx:pt>
          <cx:pt idx="8002">0.57038839181584122</cx:pt>
          <cx:pt idx="8003">0.4552973395787584</cx:pt>
          <cx:pt idx="8004">0.87725540869187291</cx:pt>
          <cx:pt idx="8005">0.72022496686449722</cx:pt>
          <cx:pt idx="8006">0.87578974250706498</cx:pt>
          <cx:pt idx="8007">0.91507678694820427</cx:pt>
          <cx:pt idx="8008">0.82097117564197175</cx:pt>
          <cx:pt idx="8009">0.91839155610266054</cx:pt>
          <cx:pt idx="8010">0.56378866440229169</cx:pt>
          <cx:pt idx="8011">0.78802708901334806</cx:pt>
          <cx:pt idx="8012">0.57560936161199927</cx:pt>
          <cx:pt idx="8013">1.3117727110517348</cx:pt>
          <cx:pt idx="8014">1.0021711145864276</cx:pt>
          <cx:pt idx="8015">1.0617550529036066</cx:pt>
          <cx:pt idx="8016">0.66260952544644214</cx:pt>
          <cx:pt idx="8017">0.69037977514374271</cx:pt>
          <cx:pt idx="8018">1.0251674411932934</cx:pt>
          <cx:pt idx="8019">0.6202794642174313</cx:pt>
          <cx:pt idx="8020">0.60205109584478489</cx:pt>
          <cx:pt idx="8021">0.62630291068392296</cx:pt>
          <cx:pt idx="8022">0.9697927483249793</cx:pt>
          <cx:pt idx="8023">0.7646445967244373</cx:pt>
          <cx:pt idx="8024">0.93547068846784198</cx:pt>
          <cx:pt idx="8025">0.73542886103774308</cx:pt>
          <cx:pt idx="8026">0.59083680966266605</cx:pt>
          <cx:pt idx="8027">0.84378164064700845</cx:pt>
          <cx:pt idx="8028">0.94380305514430418</cx:pt>
          <cx:pt idx="8029">0.81576394180958378</cx:pt>
          <cx:pt idx="8030">0.55169824415274449</cx:pt>
          <cx:pt idx="8031">0.69173404753409307</cx:pt>
          <cx:pt idx="8032">0.9552863374133701</cx:pt>
          <cx:pt idx="8033">0.8045114078964879</cx:pt>
          <cx:pt idx="8034">0.94633130629861606</cx:pt>
          <cx:pt idx="8035">0.82916614499649099</cx:pt>
          <cx:pt idx="8036">0.87702531440164999</cx:pt>
          <cx:pt idx="8037">0.89408715446680997</cx:pt>
          <cx:pt idx="8038">0.68802916952170823</cx:pt>
          <cx:pt idx="8039">0.6790525535944939</cx:pt>
          <cx:pt idx="8040">0.82563230305892554</cx:pt>
          <cx:pt idx="8041">1.0098051744489354</cx:pt>
          <cx:pt idx="8042">0.51683157110668643</cx:pt>
          <cx:pt idx="8043">0.53170502762849248</cx:pt>
          <cx:pt idx="8044">0.48013645245305975</cx:pt>
          <cx:pt idx="8045">0.8005426261026336</cx:pt>
          <cx:pt idx="8046">0.70609757844433119</cx:pt>
          <cx:pt idx="8047">1.0155094159818752</cx:pt>
          <cx:pt idx="8048">0.61573443141565309</cx:pt>
          <cx:pt idx="8049">0.8820232112568348</cx:pt>
          <cx:pt idx="8050">0.71338135159396043</cx:pt>
          <cx:pt idx="8051">0.95981077057650732</cx:pt>
          <cx:pt idx="8052">0.83861483996028385</cx:pt>
          <cx:pt idx="8053">0.91972098210709363</cx:pt>
          <cx:pt idx="8054">0.94982011594972038</cx:pt>
          <cx:pt idx="8055">0.94511959415093183</cx:pt>
          <cx:pt idx="8056">1.687147701136424</cx:pt>
          <cx:pt idx="8057">0.84930213326459103</cx:pt>
          <cx:pt idx="8058">0.89588698709586401</cx:pt>
          <cx:pt idx="8059">0.99002621197205065</cx:pt>
          <cx:pt idx="8060">0.65245618692573992</cx:pt>
          <cx:pt idx="8061">0.46881106651119137</cx:pt>
          <cx:pt idx="8062">0.99525361287908698</cx:pt>
          <cx:pt idx="8063">0.53941674486676705</cx:pt>
          <cx:pt idx="8064">0.62764390218009114</cx:pt>
          <cx:pt idx="8065">0.79134207778139865</cx:pt>
          <cx:pt idx="8066">0.78365944096317908</cx:pt>
          <cx:pt idx="8067">0.5976397173654342</cx:pt>
          <cx:pt idx="8068">0.80142003952304619</cx:pt>
          <cx:pt idx="8069">0.94743625296368617</cx:pt>
          <cx:pt idx="8070">0.81899264165292218</cx:pt>
          <cx:pt idx="8071">0.76875457796113988</cx:pt>
          <cx:pt idx="8072">0.70659333061179008</cx:pt>
          <cx:pt idx="8073">0.571293691496367</cx:pt>
          <cx:pt idx="8074">1.0835164152009895</cx:pt>
          <cx:pt idx="8075">0.70142394893955784</cx:pt>
          <cx:pt idx="8076">0.59341473497772002</cx:pt>
          <cx:pt idx="8077">0.86058577269989434</cx:pt>
          <cx:pt idx="8078">0.62265203557949778</cx:pt>
          <cx:pt idx="8079">1.1857149803510143</cx:pt>
          <cx:pt idx="8080">0.89333475205986179</cx:pt>
          <cx:pt idx="8081">0.65353041425128278</cx:pt>
          <cx:pt idx="8082">0.77661037872100991</cx:pt>
          <cx:pt idx="8083">0.84266813731190437</cx:pt>
          <cx:pt idx="8084">0.65904509833417957</cx:pt>
          <cx:pt idx="8085">0.69473769966770937</cx:pt>
          <cx:pt idx="8086">0.80790447686364664</cx:pt>
          <cx:pt idx="8087">0.62611376073537239</cx:pt>
          <cx:pt idx="8088">0.766461646370167</cx:pt>
          <cx:pt idx="8089">0.63719994345265762</cx:pt>
          <cx:pt idx="8090">0.86918445139811484</cx:pt>
          <cx:pt idx="8091">0.64223760141114405</cx:pt>
          <cx:pt idx="8092">0.58852004565313754</cx:pt>
          <cx:pt idx="8093">0.72302739497264834</cx:pt>
          <cx:pt idx="8094">0.91827365694328367</cx:pt>
          <cx:pt idx="8095">0.79955016885046348</cx:pt>
          <cx:pt idx="8096">0.85863515643999666</cx:pt>
          <cx:pt idx="8097">0.58238245692026924</cx:pt>
          <cx:pt idx="8098">0.65161091108245928</cx:pt>
          <cx:pt idx="8099">0.55451503742976904</cx:pt>
          <cx:pt idx="8100">0.75770342298995763</cx:pt>
          <cx:pt idx="8101">0.59588426226931479</cx:pt>
          <cx:pt idx="8102">0.57788225701912899</cx:pt>
          <cx:pt idx="8103">0.78292405619746919</cx:pt>
          <cx:pt idx="8104">0.87646808851888347</cx:pt>
          <cx:pt idx="8105">0.64187717841177028</cx:pt>
          <cx:pt idx="8106">0.72412560895145517</cx:pt>
          <cx:pt idx="8107">0.95724624929828594</cx:pt>
          <cx:pt idx="8108">0.67823944575377426</cx:pt>
          <cx:pt idx="8109">0.81512968346949277</cx:pt>
          <cx:pt idx="8110">0.83398114193359019</cx:pt>
          <cx:pt idx="8111">0.97803744034365447</cx:pt>
          <cx:pt idx="8112">0.62159574718790311</cx:pt>
          <cx:pt idx="8113">0.41600395334237156</cx:pt>
          <cx:pt idx="8114">1.0564351764558297</cx:pt>
          <cx:pt idx="8115">0.66157928804683297</cx:pt>
          <cx:pt idx="8116">0.97273498545422377</cx:pt>
          <cx:pt idx="8117">0.89713919088261096</cx:pt>
          <cx:pt idx="8118">0.54176789336249365</cx:pt>
          <cx:pt idx="8119">0.81394793461612036</cx:pt>
          <cx:pt idx="8120">0.69972700423198453</cx:pt>
          <cx:pt idx="8121">0.83452198850172932</cx:pt>
          <cx:pt idx="8122">0.74956324474845082</cx:pt>
          <cx:pt idx="8123">0.80100712062963597</cx:pt>
          <cx:pt idx="8124">1.0817657767822169</cx:pt>
          <cx:pt idx="8125">0.8726686808083578</cx:pt>
          <cx:pt idx="8126">0.53746396170981281</cx:pt>
          <cx:pt idx="8127">0.92404934170231312</cx:pt>
          <cx:pt idx="8128">0.80242685565793126</cx:pt>
          <cx:pt idx="8129">0.53623417200089407</cx:pt>
          <cx:pt idx="8130">0.58378665134056607</cx:pt>
          <cx:pt idx="8131">0.71518786942127022</cx:pt>
          <cx:pt idx="8132">0.75530745293442159</cx:pt>
          <cx:pt idx="8133">0.96003064006100247</cx:pt>
          <cx:pt idx="8134">0.71424762030395894</cx:pt>
          <cx:pt idx="8135">0.99484244512900843</cx:pt>
          <cx:pt idx="8136">0.53910419454495495</cx:pt>
          <cx:pt idx="8137">0.63509497177397023</cx:pt>
          <cx:pt idx="8138">1.1590052449885404</cx:pt>
          <cx:pt idx="8139">0.48243795059378947</cx:pt>
          <cx:pt idx="8140">0.97231489489082035</cx:pt>
          <cx:pt idx="8141">0.60749354336250672</cx:pt>
          <cx:pt idx="8142">0.81065172109921968</cx:pt>
          <cx:pt idx="8143">0.8035174570753052</cx:pt>
          <cx:pt idx="8144">1.1062750693210053</cx:pt>
          <cx:pt idx="8145">0.87285125376306816</cx:pt>
          <cx:pt idx="8146">0.84725031286192687</cx:pt>
          <cx:pt idx="8147">0.5718341815996526</cx:pt>
          <cx:pt idx="8148">0.8108496892754935</cx:pt>
          <cx:pt idx="8149">0.72588316045807433</cx:pt>
          <cx:pt idx="8150">0.92246707125534799</cx:pt>
          <cx:pt idx="8151">0.77410920553849594</cx:pt>
          <cx:pt idx="8152">0.68976045564709454</cx:pt>
          <cx:pt idx="8153">0.7931855150143825</cx:pt>
          <cx:pt idx="8154">0.3583744348266289</cx:pt>
          <cx:pt idx="8155">0.87090399711548916</cx:pt>
          <cx:pt idx="8156">0.82683290791824759</cx:pt>
          <cx:pt idx="8157">0.97231145895393944</cx:pt>
          <cx:pt idx="8158">0.64961960355285508</cx:pt>
          <cx:pt idx="8159">0.74528450776331623</cx:pt>
          <cx:pt idx="8160">0.76053439025478775</cx:pt>
          <cx:pt idx="8161">0.83836034416690286</cx:pt>
          <cx:pt idx="8162">1.0225655272982768</cx:pt>
          <cx:pt idx="8163">0.76804563384616231</cx:pt>
          <cx:pt idx="8164">0.78576728355588898</cx:pt>
          <cx:pt idx="8165">0.68933921888760952</cx:pt>
          <cx:pt idx="8166">0.57627191840462844</cx:pt>
          <cx:pt idx="8167">0.82855594795542642</cx:pt>
          <cx:pt idx="8168">0.74026857090725595</cx:pt>
          <cx:pt idx="8169">0.66001929044558927</cx:pt>
          <cx:pt idx="8170">0.75863992234036748</cx:pt>
          <cx:pt idx="8171">0.99992002320724505</cx:pt>
          <cx:pt idx="8172">0.6451955256405173</cx:pt>
          <cx:pt idx="8173">0.6721625927528021</cx:pt>
          <cx:pt idx="8174">0.72376318882187818</cx:pt>
          <cx:pt idx="8175">1.068481348295262</cx:pt>
          <cx:pt idx="8176">0.65846141667020885</cx:pt>
          <cx:pt idx="8177">0.93156814788841824</cx:pt>
          <cx:pt idx="8178">0.8992675131746255</cx:pt>
          <cx:pt idx="8179">0.88756263557135651</cx:pt>
          <cx:pt idx="8180">0.70338768129785179</cx:pt>
          <cx:pt idx="8181">1.0298082116822755</cx:pt>
          <cx:pt idx="8182">0.6659019124987412</cx:pt>
          <cx:pt idx="8183">1.4261982061942349</cx:pt>
          <cx:pt idx="8184">0.68492237693998959</cx:pt>
          <cx:pt idx="8185">0.65889958604655052</cx:pt>
          <cx:pt idx="8186">0.96045867663965323</cx:pt>
          <cx:pt idx="8187">0.39526015521252472</cx:pt>
          <cx:pt idx="8188">1.2516244585488954</cx:pt>
          <cx:pt idx="8189">0.96835976608895047</cx:pt>
          <cx:pt idx="8190">0.81364286995745339</cx:pt>
          <cx:pt idx="8191">1.0449499070461825</cx:pt>
          <cx:pt idx="8192">0.66649830886734773</cx:pt>
          <cx:pt idx="8193">0.6764263296557228</cx:pt>
          <cx:pt idx="8194">0.61718106464841216</cx:pt>
          <cx:pt idx="8195">1.0804086798798695</cx:pt>
          <cx:pt idx="8196">0.74161841895524871</cx:pt>
          <cx:pt idx="8197">0.91482829227656626</cx:pt>
          <cx:pt idx="8198">0.95259248351926684</cx:pt>
          <cx:pt idx="8199">0.96529333357597136</cx:pt>
          <cx:pt idx="8200">0.86932059542148798</cx:pt>
          <cx:pt idx="8201">0.90245049022018076</cx:pt>
          <cx:pt idx="8202">0.5837627038558526</cx:pt>
          <cx:pt idx="8203">0.91815416403399852</cx:pt>
          <cx:pt idx="8204">1.0470170498487756</cx:pt>
          <cx:pt idx="8205">0.61915730142130709</cx:pt>
          <cx:pt idx="8206">0.75489985063152232</cx:pt>
          <cx:pt idx="8207">0.70910388540725355</cx:pt>
          <cx:pt idx="8208">0.68272081521931416</cx:pt>
          <cx:pt idx="8209">0.87066651505320281</cx:pt>
          <cx:pt idx="8210">0.82760332767316913</cx:pt>
          <cx:pt idx="8211">0.70039554052236053</cx:pt>
          <cx:pt idx="8212">1.3279505796647282</cx:pt>
          <cx:pt idx="8213">0.6271558577303562</cx:pt>
          <cx:pt idx="8214">0.63722495278312241</cx:pt>
          <cx:pt idx="8215">0.63558475796992753</cx:pt>
          <cx:pt idx="8216">0.90273040121229231</cx:pt>
          <cx:pt idx="8217">0.84961029246067077</cx:pt>
          <cx:pt idx="8218">0.78816958012000293</cx:pt>
          <cx:pt idx="8219">0.57054073184295317</cx:pt>
          <cx:pt idx="8220">0.85905085537610415</cx:pt>
          <cx:pt idx="8221">0.9161681780670049</cx:pt>
          <cx:pt idx="8222">0.93923867109831027</cx:pt>
          <cx:pt idx="8223">0.88978669170607461</cx:pt>
          <cx:pt idx="8224">0.88242718162078138</cx:pt>
          <cx:pt idx="8225">0.66639274534684589</cx:pt>
          <cx:pt idx="8226">0.56958691339692413</cx:pt>
          <cx:pt idx="8227">0.78100170370797861</cx:pt>
          <cx:pt idx="8228">0.61451991790087368</cx:pt>
          <cx:pt idx="8229">0.84761480916425325</cx:pt>
          <cx:pt idx="8230">0.76386278286715736</cx:pt>
          <cx:pt idx="8231">0.85481970367941262</cx:pt>
          <cx:pt idx="8232">0.81500699364591167</cx:pt>
          <cx:pt idx="8233">1.0070123543869403</cx:pt>
          <cx:pt idx="8234">1.0071293072789245</cx:pt>
          <cx:pt idx="8235">0.99863145326608538</cx:pt>
          <cx:pt idx="8236">0.76559849137822478</cx:pt>
          <cx:pt idx="8237">0.98774970499795511</cx:pt>
          <cx:pt idx="8238">0.83687752013653383</cx:pt>
          <cx:pt idx="8239">0.67373976031215665</cx:pt>
          <cx:pt idx="8240">0.88429322879562189</cx:pt>
          <cx:pt idx="8241">0.73498060354383654</cx:pt>
          <cx:pt idx="8242">0.62614359474082637</cx:pt>
          <cx:pt idx="8243">0.75399898066360727</cx:pt>
          <cx:pt idx="8244">0.68300809327378209</cx:pt>
          <cx:pt idx="8245">0.80234328040386038</cx:pt>
          <cx:pt idx="8246">0.8136935763687464</cx:pt>
          <cx:pt idx="8247">0.63866647301028823</cx:pt>
          <cx:pt idx="8248">0.40351653393742026</cx:pt>
          <cx:pt idx="8249">0.61783628657769574</cx:pt>
          <cx:pt idx="8250">0.82309051829026347</cx:pt>
          <cx:pt idx="8251">0.76348985943919556</cx:pt>
          <cx:pt idx="8252">0.82662436492031233</cx:pt>
          <cx:pt idx="8253">0.61058128981797488</cx:pt>
          <cx:pt idx="8254">0.57248606258172796</cx:pt>
          <cx:pt idx="8255">0.73701218058569384</cx:pt>
          <cx:pt idx="8256">0.88073509394190541</cx:pt>
          <cx:pt idx="8257">0.80784439103756422</cx:pt>
          <cx:pt idx="8258">0.86664287622509051</cx:pt>
          <cx:pt idx="8259">0.89568467738031532</cx:pt>
          <cx:pt idx="8260">0.67726706850854224</cx:pt>
          <cx:pt idx="8261">0.89424197415131146</cx:pt>
          <cx:pt idx="8262">0.5607906432613593</cx:pt>
          <cx:pt idx="8263">0.69792006746724156</cx:pt>
          <cx:pt idx="8264">0.87506670483287274</cx:pt>
          <cx:pt idx="8265">0.49077426687572101</cx:pt>
          <cx:pt idx="8266">0.67191546781005662</cx:pt>
          <cx:pt idx="8267">0.62603012371545386</cx:pt>
          <cx:pt idx="8268">0.91637956974472656</cx:pt>
          <cx:pt idx="8269">0.87792369732824505</cx:pt>
          <cx:pt idx="8270">1.295879417538935</cx:pt>
          <cx:pt idx="8271">0.48589573057963897</cx:pt>
          <cx:pt idx="8272">0.51800708186265776</cx:pt>
          <cx:pt idx="8273">0.86709720328378559</cx:pt>
          <cx:pt idx="8274">0.86659724091318291</cx:pt>
          <cx:pt idx="8275">0.9572564850753007</cx:pt>
          <cx:pt idx="8276">0.46584789845007007</cx:pt>
          <cx:pt idx="8277">0.74305160174005858</cx:pt>
          <cx:pt idx="8278">0.70855498322976274</cx:pt>
          <cx:pt idx="8279">0.86485326340016255</cx:pt>
          <cx:pt idx="8280">1.1924564372157018</cx:pt>
          <cx:pt idx="8281">0.60994696764085787</cx:pt>
          <cx:pt idx="8282">0.9185024414414884</cx:pt>
          <cx:pt idx="8283">0.6523928325260745</cx:pt>
          <cx:pt idx="8284">0.68956968376654126</cx:pt>
          <cx:pt idx="8285">0.50622728688780683</cx:pt>
          <cx:pt idx="8286">0.70848383788892422</cx:pt>
          <cx:pt idx="8287">0.46681372236742358</cx:pt>
          <cx:pt idx="8288">0.7278970497537447</cx:pt>
          <cx:pt idx="8289">0.58127761738114603</cx:pt>
          <cx:pt idx="8290">0.57819608318545135</cx:pt>
          <cx:pt idx="8291">0.82722685858164891</cx:pt>
          <cx:pt idx="8292">0.84364281012908138</cx:pt>
          <cx:pt idx="8293">0.93053927466140707</cx:pt>
          <cx:pt idx="8294">0.39671327548546631</cx:pt>
          <cx:pt idx="8295">0.7358061567722437</cx:pt>
          <cx:pt idx="8296">1.2423352351462931</cx:pt>
          <cx:pt idx="8297">0.80637660741672723</cx:pt>
          <cx:pt idx="8298">0.77506913205669614</cx:pt>
          <cx:pt idx="8299">0.90635110167249788</cx:pt>
          <cx:pt idx="8300">0.8654357279015914</cx:pt>
          <cx:pt idx="8301">1.2143204590420882</cx:pt>
          <cx:pt idx="8302">0.34144457125651995</cx:pt>
          <cx:pt idx="8303">0.75351773961265467</cx:pt>
          <cx:pt idx="8304">0.78276562645253789</cx:pt>
          <cx:pt idx="8305">0.4066354758365216</cx:pt>
          <cx:pt idx="8306">0.80313435019834967</cx:pt>
          <cx:pt idx="8307">0.74276921316139999</cx:pt>
          <cx:pt idx="8308">0.77448406668915692</cx:pt>
          <cx:pt idx="8309">0.74816034299680256</cx:pt>
          <cx:pt idx="8310">0.5505440714715687</cx:pt>
          <cx:pt idx="8311">0.88717321253226633</cx:pt>
          <cx:pt idx="8312">0.8081579398374571</cx:pt>
          <cx:pt idx="8313">0.82092583675789943</cx:pt>
          <cx:pt idx="8314">0.66401129355213051</cx:pt>
          <cx:pt idx="8315">0.67526735861888187</cx:pt>
          <cx:pt idx="8316">0.75169734439527747</cx:pt>
          <cx:pt idx="8317">0.71985449168741833</cx:pt>
          <cx:pt idx="8318">0.71185520817093928</cx:pt>
          <cx:pt idx="8319">0.73489376772695958</cx:pt>
          <cx:pt idx="8320">0.94060178022321039</cx:pt>
          <cx:pt idx="8321">0.68563814852242266</cx:pt>
          <cx:pt idx="8322">0.65612028439352743</cx:pt>
          <cx:pt idx="8323">1.118552246796974</cx:pt>
          <cx:pt idx="8324">0.54191953539346149</cx:pt>
          <cx:pt idx="8325">0.71996746380298859</cx:pt>
          <cx:pt idx="8326">0.48855788051240934</cx:pt>
          <cx:pt idx="8327">0.68613733809011557</cx:pt>
          <cx:pt idx="8328">0.49694983250447938</cx:pt>
          <cx:pt idx="8329">0.51744567516520912</cx:pt>
          <cx:pt idx="8330">0.74371417471767864</cx:pt>
          <cx:pt idx="8331">0.71491712968066301</cx:pt>
          <cx:pt idx="8332">0.58167582570508258</cx:pt>
          <cx:pt idx="8333">0.67400645362375766</cx:pt>
          <cx:pt idx="8334">0.65629353910120891</cx:pt>
          <cx:pt idx="8335">0.87155062576068176</cx:pt>
          <cx:pt idx="8336">1.0516472356817672</cx:pt>
          <cx:pt idx="8337">0.43810979385936527</cx:pt>
          <cx:pt idx="8338">0.73078488264710006</cx:pt>
          <cx:pt idx="8339">0.77347714335713225</cx:pt>
          <cx:pt idx="8340">0.79536785807759935</cx:pt>
          <cx:pt idx="8341">0.90452826279236576</cx:pt>
          <cx:pt idx="8342">0.64082504063373491</cx:pt>
          <cx:pt idx="8343">0.59849805158602953</cx:pt>
          <cx:pt idx="8344">0.86048707405458857</cx:pt>
          <cx:pt idx="8345">1.4034809981767271</cx:pt>
          <cx:pt idx="8346">0.87407014402865912</cx:pt>
          <cx:pt idx="8347">0.84781644674337098</cx:pt>
          <cx:pt idx="8348">0.82276555274546315</cx:pt>
          <cx:pt idx="8349">0.89865302122946655</cx:pt>
          <cx:pt idx="8350">0.8544477877270229</cx:pt>
          <cx:pt idx="8351">0.57400485331949636</cx:pt>
          <cx:pt idx="8352">0.71226427469874753</cx:pt>
          <cx:pt idx="8353">0.75775191300074318</cx:pt>
          <cx:pt idx="8354">0.61598639921712628</cx:pt>
          <cx:pt idx="8355">0.77744310886623957</cx:pt>
          <cx:pt idx="8356">0.88468366843769464</cx:pt>
          <cx:pt idx="8357">0.72722616647870908</cx:pt>
          <cx:pt idx="8358">1.0632137238798423</cx:pt>
          <cx:pt idx="8359">0.9486677720419433</cx:pt>
          <cx:pt idx="8360">0.63032478687658788</cx:pt>
          <cx:pt idx="8361">0.74926360937451009</cx:pt>
          <cx:pt idx="8362">0.49190416661058722</cx:pt>
          <cx:pt idx="8363">0.76619713676676815</cx:pt>
          <cx:pt idx="8364">0.67488068974506976</cx:pt>
          <cx:pt idx="8365">0.59896211170791858</cx:pt>
          <cx:pt idx="8366">1.0846078372855461</cx:pt>
          <cx:pt idx="8367">0.68247940366559112</cx:pt>
          <cx:pt idx="8368">0.60983002941556974</cx:pt>
          <cx:pt idx="8369">0.64091725421662149</cx:pt>
          <cx:pt idx="8370">0.55700690272952391</cx:pt>
          <cx:pt idx="8371">0.60362260121130873</cx:pt>
          <cx:pt idx="8372">0.6798046674729219</cx:pt>
          <cx:pt idx="8373">0.96769519437591833</cx:pt>
          <cx:pt idx="8374">0.94264922263933004</cx:pt>
          <cx:pt idx="8375">0.88915120866562292</cx:pt>
          <cx:pt idx="8376">0.78315367710972483</cx:pt>
          <cx:pt idx="8377">0.54473273693530355</cx:pt>
          <cx:pt idx="8378">0.90641993802152321</cx:pt>
          <cx:pt idx="8379">0.86824906668239821</cx:pt>
          <cx:pt idx="8380">0.55979968175197947</cx:pt>
          <cx:pt idx="8381">0.70117402798459705</cx:pt>
          <cx:pt idx="8382">0.7408483603193331</cx:pt>
          <cx:pt idx="8383">0.96473923773455916</cx:pt>
          <cx:pt idx="8384">0.59262353227189757</cx:pt>
          <cx:pt idx="8385">0.77328167807489079</cx:pt>
          <cx:pt idx="8386">0.65174718273439269</cx:pt>
          <cx:pt idx="8387">0.71850350554626097</cx:pt>
          <cx:pt idx="8388">0.43872372684890854</cx:pt>
          <cx:pt idx="8389">0.83444847759289442</cx:pt>
          <cx:pt idx="8390">0.59909493896555255</cx:pt>
          <cx:pt idx="8391">0.89237464601934058</cx:pt>
          <cx:pt idx="8392">0.69885135587713654</cx:pt>
          <cx:pt idx="8393">0.72129139401306508</cx:pt>
          <cx:pt idx="8394">0.5917679816446505</cx:pt>
          <cx:pt idx="8395">0.64033127563113079</cx:pt>
          <cx:pt idx="8396">0.87793114755532464</cx:pt>
          <cx:pt idx="8397">0.71777676461479167</cx:pt>
          <cx:pt idx="8398">0.65476911759590017</cx:pt>
          <cx:pt idx="8399">0.99791301712888703</cx:pt>
          <cx:pt idx="8400">0.86932909426226967</cx:pt>
          <cx:pt idx="8401">0.80712570096333069</cx:pt>
          <cx:pt idx="8402">1.1553990629949504</cx:pt>
          <cx:pt idx="8403">1.2157238222615667</cx:pt>
          <cx:pt idx="8404">0.50874665134065966</cx:pt>
          <cx:pt idx="8405">0.92860477617496684</cx:pt>
          <cx:pt idx="8406">0.55378496290886337</cx:pt>
          <cx:pt idx="8407">1.3487985732716501</cx:pt>
          <cx:pt idx="8408">0.67376881069805872</cx:pt>
          <cx:pt idx="8409">0.72145114955284007</cx:pt>
          <cx:pt idx="8410">0.73093468428970487</cx:pt>
          <cx:pt idx="8411">0.77692885311506954</cx:pt>
          <cx:pt idx="8412">0.70328122593745712</cx:pt>
          <cx:pt idx="8413">0.6543015982637882</cx:pt>
          <cx:pt idx="8414">0.79669871310696416</cx:pt>
          <cx:pt idx="8415">0.48798003206593965</cx:pt>
          <cx:pt idx="8416">0.62361572974226698</cx:pt>
          <cx:pt idx="8417">0.68359746698831503</cx:pt>
          <cx:pt idx="8418">0.94493926858897714</cx:pt>
          <cx:pt idx="8419">0.78232662198113634</cx:pt>
          <cx:pt idx="8420">0.88750581933453465</cx:pt>
          <cx:pt idx="8421">0.83573983762524739</cx:pt>
          <cx:pt idx="8422">0.55180577530083241</cx:pt>
          <cx:pt idx="8423">0.62883164413863823</cx:pt>
          <cx:pt idx="8424">0.69358142360096542</cx:pt>
          <cx:pt idx="8425">0.93261210379542625</cx:pt>
          <cx:pt idx="8426">0.85148149722743527</cx:pt>
          <cx:pt idx="8427">0.86128471359881442</cx:pt>
          <cx:pt idx="8428">1.0900515928806336</cx:pt>
          <cx:pt idx="8429">0.6734975987260936</cx:pt>
          <cx:pt idx="8430">0.59493255541669876</cx:pt>
          <cx:pt idx="8431">0.63367803118183696</cx:pt>
          <cx:pt idx="8432">0.73865370767032756</cx:pt>
          <cx:pt idx="8433">0.72441778090095488</cx:pt>
          <cx:pt idx="8434">1.0284217848398405</cx:pt>
          <cx:pt idx="8435">0.93220079894441832</cx:pt>
          <cx:pt idx="8436">0.79558782873622791</cx:pt>
          <cx:pt idx="8437">0.87226595058718881</cx:pt>
          <cx:pt idx="8438">0.91022384261760014</cx:pt>
          <cx:pt idx="8439">0.65748103732823471</cx:pt>
          <cx:pt idx="8440">0.81230333634178509</cx:pt>
          <cx:pt idx="8441">0.8758367088320177</cx:pt>
          <cx:pt idx="8442">0.71418543432475756</cx:pt>
          <cx:pt idx="8443">0.65005451342550225</cx:pt>
          <cx:pt idx="8444">0.78771900885222634</cx:pt>
          <cx:pt idx="8445">0.6479053244087376</cx:pt>
          <cx:pt idx="8446">0.82001936913604678</cx:pt>
          <cx:pt idx="8447">0.53336162296650058</cx:pt>
          <cx:pt idx="8448">0.74330898487201436</cx:pt>
          <cx:pt idx="8449">0.76457392621994891</cx:pt>
          <cx:pt idx="8450">1.101075191733349</cx:pt>
          <cx:pt idx="8451">0.98547588293640842</cx:pt>
          <cx:pt idx="8452">0.78185507477141891</cx:pt>
          <cx:pt idx="8453">0.87932709090203287</cx:pt>
          <cx:pt idx="8454">1.0006744569595449</cx:pt>
          <cx:pt idx="8455">0.7428935296990794</cx:pt>
          <cx:pt idx="8456">0.96434792673291969</cx:pt>
          <cx:pt idx="8457">0.62841307299492433</cx:pt>
          <cx:pt idx="8458">0.44109483146613515</cx:pt>
          <cx:pt idx="8459">0.959167973970382</cx:pt>
          <cx:pt idx="8460">0.94821798476824393</cx:pt>
          <cx:pt idx="8461">0.62636840879731659</cx:pt>
          <cx:pt idx="8462">0.65123556942312044</cx:pt>
          <cx:pt idx="8463">0.91347506437018255</cx:pt>
          <cx:pt idx="8464">0.61254084872238213</cx:pt>
          <cx:pt idx="8465">1.0874574227003373</cx:pt>
          <cx:pt idx="8466">0.79372144407546585</cx:pt>
          <cx:pt idx="8467">0.84508521922698399</cx:pt>
          <cx:pt idx="8468">0.65735272811519951</cx:pt>
          <cx:pt idx="8469">0.54359837854252568</cx:pt>
          <cx:pt idx="8470">1.0428669876217891</cx:pt>
          <cx:pt idx="8471">0.59507187426316976</cx:pt>
          <cx:pt idx="8472">0.50209107117208485</cx:pt>
          <cx:pt idx="8473">0.93362571989921161</cx:pt>
          <cx:pt idx="8474">0.80428488991672864</cx:pt>
          <cx:pt idx="8475">0.59815976517805935</cx:pt>
          <cx:pt idx="8476">0.56731059197693912</cx:pt>
          <cx:pt idx="8477">0.50600790143452334</cx:pt>
          <cx:pt idx="8478">1.0329639515950475</cx:pt>
          <cx:pt idx="8479">0.85480524080532616</cx:pt>
          <cx:pt idx="8480">0.60032566219068961</cx:pt>
          <cx:pt idx="8481">0.87869771199592783</cx:pt>
          <cx:pt idx="8482">0.95119746304368324</cx:pt>
          <cx:pt idx="8483">1.1093551253684932</cx:pt>
          <cx:pt idx="8484">0.96371333606979659</cx:pt>
          <cx:pt idx="8485">0.67404667671391982</cx:pt>
          <cx:pt idx="8486">0.74549499881102799</cx:pt>
          <cx:pt idx="8487">0.63274267379093596</cx:pt>
          <cx:pt idx="8488">0.95926499792984465</cx:pt>
          <cx:pt idx="8489">0.93912273209193609</cx:pt>
          <cx:pt idx="8490">0.87973430931895713</cx:pt>
          <cx:pt idx="8491">0.84027167098265176</cx:pt>
          <cx:pt idx="8492">0.58815906938888052</cx:pt>
          <cx:pt idx="8493">0.46097196626081693</cx:pt>
          <cx:pt idx="8494">0.80226407646445852</cx:pt>
          <cx:pt idx="8495">0.69929260477781208</cx:pt>
          <cx:pt idx="8496">0.99950505250829191</cx:pt>
          <cx:pt idx="8497">0.43035939813132773</cx:pt>
          <cx:pt idx="8498">0.85422039386369208</cx:pt>
          <cx:pt idx="8499">0.71683030118297153</cx:pt>
          <cx:pt idx="8500">0.82250377395240781</cx:pt>
          <cx:pt idx="8501">0.8612833365175957</cx:pt>
          <cx:pt idx="8502">0.67476462782747315</cx:pt>
          <cx:pt idx="8503">0.72308396708982248</cx:pt>
          <cx:pt idx="8504">0.80099608564054459</cx:pt>
          <cx:pt idx="8505">0.7395237608379901</cx:pt>
          <cx:pt idx="8506">1.3345532022348119</cx:pt>
          <cx:pt idx="8507">0.63536299618004421</cx:pt>
          <cx:pt idx="8508">0.71600131294548619</cx:pt>
          <cx:pt idx="8509">0.75938319659299314</cx:pt>
          <cx:pt idx="8510">1.0784594019648057</cx:pt>
          <cx:pt idx="8511">0.62832295637490421</cx:pt>
          <cx:pt idx="8512">1.2658864191108268</cx:pt>
          <cx:pt idx="8513">0.66011169394595937</cx:pt>
          <cx:pt idx="8514">0.68047225872000905</cx:pt>
          <cx:pt idx="8515">1.0786903434643709</cx:pt>
          <cx:pt idx="8516">0.61775254061103313</cx:pt>
          <cx:pt idx="8517">1.1464852217255648</cx:pt>
          <cx:pt idx="8518">0.93848902280933333</cx:pt>
          <cx:pt idx="8519">1.334038487226368</cx:pt>
          <cx:pt idx="8520">0.75777321612571935</cx:pt>
          <cx:pt idx="8521">0.82260230640038157</cx:pt>
          <cx:pt idx="8522">0.64079551229645026</cx:pt>
          <cx:pt idx="8523">0.71473679882379437</cx:pt>
          <cx:pt idx="8524">1.0582695758295899</cx:pt>
          <cx:pt idx="8525">0.82071233464793669</cx:pt>
          <cx:pt idx="8526">0.80996504487515653</cx:pt>
          <cx:pt idx="8527">1.1036997908666999</cx:pt>
          <cx:pt idx="8528">0.84892230302650118</cx:pt>
          <cx:pt idx="8529">0.51496830612581657</cx:pt>
          <cx:pt idx="8530">0.37383882790127493</cx:pt>
          <cx:pt idx="8531">0.6577220237026401</cx:pt>
          <cx:pt idx="8532">0.42744812657489123</cx:pt>
          <cx:pt idx="8533">0.92179440119191891</cx:pt>
          <cx:pt idx="8534">0.76199266113601893</cx:pt>
          <cx:pt idx="8535">0.6439483374943159</cx:pt>
          <cx:pt idx="8536">0.66575279167495793</cx:pt>
          <cx:pt idx="8537">0.86082336144372529</cx:pt>
          <cx:pt idx="8538">0.79017253211790284</cx:pt>
          <cx:pt idx="8539">0.79892626110170151</cx:pt>
          <cx:pt idx="8540">0.63729371415048641</cx:pt>
          <cx:pt idx="8541">0.67666659498297921</cx:pt>
          <cx:pt idx="8542">0.78050617881824691</cx:pt>
          <cx:pt idx="8543">0.8570850406336743</cx:pt>
          <cx:pt idx="8544">0.6947772865687093</cx:pt>
          <cx:pt idx="8545">0.79373966203366908</cx:pt>
          <cx:pt idx="8546">0.72047443478528428</cx:pt>
          <cx:pt idx="8547">0.6049494718627404</cx:pt>
          <cx:pt idx="8548">0.59723442990105602</cx:pt>
          <cx:pt idx="8549">0.97035297038029</cx:pt>
          <cx:pt idx="8550">0.96229649044745924</cx:pt>
          <cx:pt idx="8551">0.64218743571899617</cx:pt>
          <cx:pt idx="8552">0.56394810227504066</cx:pt>
          <cx:pt idx="8553">1.1768400403016586</cx:pt>
          <cx:pt idx="8554">1.0192503138679139</cx:pt>
          <cx:pt idx="8555">0.54337058612469202</cx:pt>
          <cx:pt idx="8556">1.0204076461696785</cx:pt>
          <cx:pt idx="8557">0.81272483088194225</cx:pt>
          <cx:pt idx="8558">0.97698280934684012</cx:pt>
          <cx:pt idx="8559">0.87096062119660045</cx:pt>
          <cx:pt idx="8560">0.8334829068437053</cx:pt>
          <cx:pt idx="8561">0.69399901470110548</cx:pt>
          <cx:pt idx="8562">0.77688896209181491</cx:pt>
          <cx:pt idx="8563">0.80192494674283232</cx:pt>
          <cx:pt idx="8564">0.91123031688594003</cx:pt>
          <cx:pt idx="8565">0.62926874450428316</cx:pt>
          <cx:pt idx="8566">1.2451752589741518</cx:pt>
          <cx:pt idx="8567">0.6571176538849185</cx:pt>
          <cx:pt idx="8568">0.90400368251336849</cx:pt>
          <cx:pt idx="8569">0.94220101352021313</cx:pt>
          <cx:pt idx="8570">0.60436742086970641</cx:pt>
          <cx:pt idx="8571">0.97437069323142655</cx:pt>
          <cx:pt idx="8572">0.99086316727796431</cx:pt>
          <cx:pt idx="8573">0.74076574193930445</cx:pt>
          <cx:pt idx="8574">0.75572796592969993</cx:pt>
          <cx:pt idx="8575">0.85074889935104103</cx:pt>
          <cx:pt idx="8576">1.1238368783149262</cx:pt>
          <cx:pt idx="8577">0.58996043117362151</cx:pt>
          <cx:pt idx="8578">0.95465336527534006</cx:pt>
          <cx:pt idx="8579">0.81044083567150182</cx:pt>
          <cx:pt idx="8580">0.91471317685181108</cx:pt>
          <cx:pt idx="8581">0.86929921678801947</cx:pt>
          <cx:pt idx="8582">0.62999373991912977</cx:pt>
          <cx:pt idx="8583">0.59858484264450751</cx:pt>
          <cx:pt idx="8584">0.57243480552527626</cx:pt>
          <cx:pt idx="8585">0.92073788631556175</cx:pt>
          <cx:pt idx="8586">0.75056622722817867</cx:pt>
          <cx:pt idx="8587">0.81956867413192047</cx:pt>
          <cx:pt idx="8588">0.90681182400475324</cx:pt>
          <cx:pt idx="8589">0.45647108119741481</cx:pt>
          <cx:pt idx="8590">0.83817979578979596</cx:pt>
          <cx:pt idx="8591">0.94100952624771794</cx:pt>
          <cx:pt idx="8592">0.80528125768523562</cx:pt>
          <cx:pt idx="8593">0.65650360691728449</cx:pt>
          <cx:pt idx="8594">0.9996269976316422</cx:pt>
          <cx:pt idx="8595">0.76618776875639349</cx:pt>
          <cx:pt idx="8596">0.82160672775921462</cx:pt>
          <cx:pt idx="8597">0.77644722925759613</cx:pt>
          <cx:pt idx="8598">0.79014685308278676</cx:pt>
          <cx:pt idx="8599">0.87355571877629534</cx:pt>
          <cx:pt idx="8600">0.837167354518354</cx:pt>
          <cx:pt idx="8601">0.85884343900719617</cx:pt>
          <cx:pt idx="8602">0.58017967052633435</cx:pt>
          <cx:pt idx="8603">0.53114629777311739</cx:pt>
          <cx:pt idx="8604">0.80331964568185965</cx:pt>
          <cx:pt idx="8605">0.75452575545465284</cx:pt>
          <cx:pt idx="8606">0.67006558534289185</cx:pt>
          <cx:pt idx="8607">0.94145301922081648</cx:pt>
          <cx:pt idx="8608">1.0975048603575077</cx:pt>
          <cx:pt idx="8609">0.74910335210786616</cx:pt>
          <cx:pt idx="8610">0.70140176612298821</cx:pt>
          <cx:pt idx="8611">0.74173826296624967</cx:pt>
          <cx:pt idx="8612">0.58236234019283406</cx:pt>
          <cx:pt idx="8613">0.61899856657954755</cx:pt>
          <cx:pt idx="8614">0.86252251225378795</cx:pt>
          <cx:pt idx="8615">0.65380447320920676</cx:pt>
          <cx:pt idx="8616">0.74286297506675225</cx:pt>
          <cx:pt idx="8617">0.49186774677247891</cx:pt>
          <cx:pt idx="8618">1.1884266328286617</cx:pt>
          <cx:pt idx="8619">0.64548527978548909</cx:pt>
          <cx:pt idx="8620">0.93779590153702796</cx:pt>
          <cx:pt idx="8621">1.0582276140735363</cx:pt>
          <cx:pt idx="8622">0.90810141984470583</cx:pt>
          <cx:pt idx="8623">0.49186338965580872</cx:pt>
          <cx:pt idx="8624">0.76336670516013272</cx:pt>
          <cx:pt idx="8625">0.69443716402365818</cx:pt>
          <cx:pt idx="8626">0.75962579293618659</cx:pt>
          <cx:pt idx="8627">0.56959165984949556</cx:pt>
          <cx:pt idx="8628">0.56276846411197678</cx:pt>
          <cx:pt idx="8629">0.79827487120366714</cx:pt>
          <cx:pt idx="8630">0.97597136395740425</cx:pt>
          <cx:pt idx="8631">0.50852015521366656</cx:pt>
          <cx:pt idx="8632">1.017402457384504</cx:pt>
          <cx:pt idx="8633">1.0288961595974606</cx:pt>
          <cx:pt idx="8634">0.8288126924502236</cx:pt>
          <cx:pt idx="8635">0.94599773870487891</cx:pt>
          <cx:pt idx="8636">0.89261233759845449</cx:pt>
          <cx:pt idx="8637">0.89418160704026883</cx:pt>
          <cx:pt idx="8638">0.8551417776210184</cx:pt>
          <cx:pt idx="8639">0.96484928367581291</cx:pt>
          <cx:pt idx="8640">1.3160321074722676</cx:pt>
          <cx:pt idx="8641">0.89573488205732987</cx:pt>
          <cx:pt idx="8642">0.9489757767350635</cx:pt>
          <cx:pt idx="8643">0.79282756627747542</cx:pt>
          <cx:pt idx="8644">0.66367460276155044</cx:pt>
          <cx:pt idx="8645">0.77022451091637145</cx:pt>
          <cx:pt idx="8646">0.98480997026623651</cx:pt>
          <cx:pt idx="8647">0.65732119126450739</cx:pt>
          <cx:pt idx="8648">0.70559837437599593</cx:pt>
          <cx:pt idx="8649">0.84381657318156122</cx:pt>
          <cx:pt idx="8650">0.69346699944773049</cx:pt>
          <cx:pt idx="8651">0.68573357482962938</cx:pt>
          <cx:pt idx="8652">0.98445446660822711</cx:pt>
          <cx:pt idx="8653">0.51428993471984286</cx:pt>
          <cx:pt idx="8654">0.71803905040610105</cx:pt>
          <cx:pt idx="8655">0.80069171512499393</cx:pt>
          <cx:pt idx="8656">0.61837846843915556</cx:pt>
          <cx:pt idx="8657">0.97977014694422637</cx:pt>
          <cx:pt idx="8658">1.0604109099722976</cx:pt>
          <cx:pt idx="8659">0.69591292857024201</cx:pt>
          <cx:pt idx="8660">0.64697218808019874</cx:pt>
          <cx:pt idx="8661">0.57671271913202249</cx:pt>
          <cx:pt idx="8662">0.82102681336266559</cx:pt>
          <cx:pt idx="8663">0.64989458243153897</cx:pt>
          <cx:pt idx="8664">0.89657276300329836</cx:pt>
          <cx:pt idx="8665">0.90264077275675336</cx:pt>
          <cx:pt idx="8666">0.87411712651024953</cx:pt>
          <cx:pt idx="8667">0.63130146329109316</cx:pt>
          <cx:pt idx="8668">0.746525142181237</cx:pt>
          <cx:pt idx="8669">0.68614426758077407</cx:pt>
          <cx:pt idx="8670">0.64555760365592918</cx:pt>
          <cx:pt idx="8671">0.71640658749737529</cx:pt>
          <cx:pt idx="8672">1.0544993403951213</cx:pt>
          <cx:pt idx="8673">0.84456343750282048</cx:pt>
          <cx:pt idx="8674">1.0014259831708183</cx:pt>
          <cx:pt idx="8675">0.43089184704598804</cx:pt>
          <cx:pt idx="8676">0.90936997573316092</cx:pt>
          <cx:pt idx="8677">1.0934897031019859</cx:pt>
          <cx:pt idx="8678">0.84001546357079304</cx:pt>
          <cx:pt idx="8679">0.55891500807792116</cx:pt>
          <cx:pt idx="8680">0.79967131412937398</cx:pt>
          <cx:pt idx="8681">0.96250675865347413</cx:pt>
          <cx:pt idx="8682">0.74385259275465165</cx:pt>
          <cx:pt idx="8683">0.56894773261130061</cx:pt>
          <cx:pt idx="8684">0.77757118111684664</cx:pt>
          <cx:pt idx="8685">0.81989872891889504</cx:pt>
          <cx:pt idx="8686">0.90330147714807318</cx:pt>
          <cx:pt idx="8687">0.54358850537872894</cx:pt>
          <cx:pt idx="8688">0.95305013192023857</cx:pt>
          <cx:pt idx="8689">0.67812963125871484</cx:pt>
          <cx:pt idx="8690">0.46916291328543169</cx:pt>
          <cx:pt idx="8691">0.73707692207752218</cx:pt>
          <cx:pt idx="8692">0.54993511034369702</cx:pt>
          <cx:pt idx="8693">1.1364474673156302</cx:pt>
          <cx:pt idx="8694">1.1319007375233707</cx:pt>
          <cx:pt idx="8695">0.75649138911249569</cx:pt>
          <cx:pt idx="8696">0.94101814404394213</cx:pt>
          <cx:pt idx="8697">0.73303338729184064</cx:pt>
          <cx:pt idx="8698">0.85898606010287903</cx:pt>
          <cx:pt idx="8699">0.86818502323099445</cx:pt>
          <cx:pt idx="8700">0.94712028934629233</cx:pt>
          <cx:pt idx="8701">0.60076998179696772</cx:pt>
          <cx:pt idx="8702">0.64226164854905965</cx:pt>
          <cx:pt idx="8703">0.72757713160891979</cx:pt>
          <cx:pt idx="8704">0.66569407266982616</cx:pt>
          <cx:pt idx="8705">0.44673275779511917</cx:pt>
          <cx:pt idx="8706">1.0640942448651196</cx:pt>
          <cx:pt idx="8707">0.38799061138844199</cx:pt>
          <cx:pt idx="8708">0.74093687300581701</cx:pt>
          <cx:pt idx="8709">0.83288537172053678</cx:pt>
          <cx:pt idx="8710">0.94218953648081161</cx:pt>
          <cx:pt idx="8711">0.79026342188514298</cx:pt>
          <cx:pt idx="8712">0.9330068625605632</cx:pt>
          <cx:pt idx="8713">0.69493134357724573</cx:pt>
          <cx:pt idx="8714">0.76073658585197201</cx:pt>
          <cx:pt idx="8715">0.68120120209283819</cx:pt>
          <cx:pt idx="8716">0.77172806792553972</cx:pt>
          <cx:pt idx="8717">0.64952935980264226</cx:pt>
          <cx:pt idx="8718">0.49272706764132296</cx:pt>
          <cx:pt idx="8719">1.0031566426934031</cx:pt>
          <cx:pt idx="8720">0.59950054792566221</cx:pt>
          <cx:pt idx="8721">0.90662310523305811</cx:pt>
          <cx:pt idx="8722">0.74708089357038843</cx:pt>
          <cx:pt idx="8723">0.55589646275700322</cx:pt>
          <cx:pt idx="8724">0.68819246664803202</cx:pt>
          <cx:pt idx="8725">0.75749371248938424</cx:pt>
          <cx:pt idx="8726">0.58994597025606499</cx:pt>
          <cx:pt idx="8727">0.84243271966028122</cx:pt>
          <cx:pt idx="8728">0.78374735962875519</cx:pt>
          <cx:pt idx="8729">0.68149955856610911</cx:pt>
          <cx:pt idx="8730">0.9096918936414613</cx:pt>
          <cx:pt idx="8731">0.7781724220198738</cx:pt>
          <cx:pt idx="8732">0.51268514173284785</cx:pt>
          <cx:pt idx="8733">0.88173923417313771</cx:pt>
          <cx:pt idx="8734">0.73277303187935694</cx:pt>
          <cx:pt idx="8735">0.76282263108820803</cx:pt>
          <cx:pt idx="8736">0.90173390805308207</cx:pt>
          <cx:pt idx="8737">0.78845515568914926</cx:pt>
          <cx:pt idx="8738">0.85172519754491172</cx:pt>
          <cx:pt idx="8739">0.81994170631814245</cx:pt>
          <cx:pt idx="8740">0.89248402114137149</cx:pt>
          <cx:pt idx="8741">0.58946692578073123</cx:pt>
          <cx:pt idx="8742">0.98222117529208475</cx:pt>
          <cx:pt idx="8743">0.43001313540978958</cx:pt>
          <cx:pt idx="8744">0.43646690368116864</cx:pt>
          <cx:pt idx="8745">0.89022132883666605</cx:pt>
          <cx:pt idx="8746">0.68035285460825701</cx:pt>
          <cx:pt idx="8747">1.0421655674155619</cx:pt>
          <cx:pt idx="8748">0.48411031122769616</cx:pt>
          <cx:pt idx="8749">0.47160198431436468</cx:pt>
          <cx:pt idx="8750">0.43490069221659194</cx:pt>
          <cx:pt idx="8751">0.89328176036884277</cx:pt>
          <cx:pt idx="8752">0.82195695544961056</cx:pt>
          <cx:pt idx="8753">0.54934515238094761</cx:pt>
          <cx:pt idx="8754">0.98071760108868045</cx:pt>
          <cx:pt idx="8755">0.67369421957530629</cx:pt>
          <cx:pt idx="8756">0.89194272551564757</cx:pt>
          <cx:pt idx="8757">0.71604849257425696</cx:pt>
          <cx:pt idx="8758">0.75042092520352111</cx:pt>
          <cx:pt idx="8759">0.82267367849619855</cx:pt>
          <cx:pt idx="8760">0.84195245731942947</cx:pt>
          <cx:pt idx="8761">0.57989456172224663</cx:pt>
          <cx:pt idx="8762">0.73067151058180035</cx:pt>
          <cx:pt idx="8763">0.8028745473776302</cx:pt>
          <cx:pt idx="8764">0.54055184241364274</cx:pt>
          <cx:pt idx="8765">0.73966724360724256</cx:pt>
          <cx:pt idx="8766">0.81417162350296346</cx:pt>
          <cx:pt idx="8767">0.93879797476538862</cx:pt>
          <cx:pt idx="8768">1.3573688388084009</cx:pt>
          <cx:pt idx="8769">0.76191808589076482</cx:pt>
          <cx:pt idx="8770">0.70626095040418846</cx:pt>
          <cx:pt idx="8771">0.89993467849158704</cx:pt>
          <cx:pt idx="8772">0.65112226890131497</cx:pt>
          <cx:pt idx="8773">0.9110415175307861</cx:pt>
          <cx:pt idx="8774">0.58128979072617593</cx:pt>
          <cx:pt idx="8775">0.82254967250968436</cx:pt>
          <cx:pt idx="8776">0.46438637227173613</cx:pt>
          <cx:pt idx="8777">0.87657692643747309</cx:pt>
          <cx:pt idx="8778">0.62224616591762838</cx:pt>
          <cx:pt idx="8779">0.84160783097369052</cx:pt>
          <cx:pt idx="8780">0.84650218202394223</cx:pt>
          <cx:pt idx="8781">0.94719912329700973</cx:pt>
          <cx:pt idx="8782">0.76902332116210281</cx:pt>
          <cx:pt idx="8783">0.59056499230931148</cx:pt>
          <cx:pt idx="8784">0.68344223053658326</cx:pt>
          <cx:pt idx="8785">0.7120034890750474</cx:pt>
          <cx:pt idx="8786">0.64474905240620262</cx:pt>
          <cx:pt idx="8787">0.70433422107464849</cx:pt>
          <cx:pt idx="8788">0.55453176989019115</cx:pt>
          <cx:pt idx="8789">0.85474712970016109</cx:pt>
          <cx:pt idx="8790">0.72567414176236045</cx:pt>
          <cx:pt idx="8791">0.76292960323423498</cx:pt>
          <cx:pt idx="8792">0.74287956874039585</cx:pt>
          <cx:pt idx="8793">0.77292270634253935</cx:pt>
          <cx:pt idx="8794">0.53841875981538889</cx:pt>
          <cx:pt idx="8795">0.80148852007243176</cx:pt>
          <cx:pt idx="8796">1.0511755391351556</cx:pt>
          <cx:pt idx="8797">0.92638640372334158</cx:pt>
          <cx:pt idx="8798">0.77704294420977205</cx:pt>
          <cx:pt idx="8799">0.79201166379078025</cx:pt>
          <cx:pt idx="8800">0.47906044340690485</cx:pt>
          <cx:pt idx="8801">0.48853175007663757</cx:pt>
          <cx:pt idx="8802">0.99673044868588467</cx:pt>
          <cx:pt idx="8803">0.87125661691293443</cx:pt>
          <cx:pt idx="8804">0.65798971387080563</cx:pt>
          <cx:pt idx="8805">0.93872674588811322</cx:pt>
          <cx:pt idx="8806">0.90159718074599959</cx:pt>
          <cx:pt idx="8807">0.81814304861041942</cx:pt>
          <cx:pt idx="8808">1.0643161858726458</cx:pt>
          <cx:pt idx="8809">0.95057023507084315</cx:pt>
          <cx:pt idx="8810">0.81347895738568521</cx:pt>
          <cx:pt idx="8811">0.74652249983457142</cx:pt>
          <cx:pt idx="8812">0.73515829143055167</cx:pt>
          <cx:pt idx="8813">0.9304507661875091</cx:pt>
          <cx:pt idx="8814">0.47943689332312944</cx:pt>
          <cx:pt idx="8815">0.66623217013542513</cx:pt>
          <cx:pt idx="8816">0.6311114943001217</cx:pt>
          <cx:pt idx="8817">0.84410023711244087</cx:pt>
          <cx:pt idx="8818">1.0314499502254497</cx:pt>
          <cx:pt idx="8819">0.96720205865688658</cx:pt>
          <cx:pt idx="8820">0.7748769511508411</cx:pt>
          <cx:pt idx="8821">0.91137315729128388</cx:pt>
          <cx:pt idx="8822">0.48210736251502456</cx:pt>
          <cx:pt idx="8823">0.60610046692224395</cx:pt>
          <cx:pt idx="8824">1.0970831840328878</cx:pt>
          <cx:pt idx="8825">0.90326956346129805</cx:pt>
          <cx:pt idx="8826">0.91364309332416804</cx:pt>
          <cx:pt idx="8827">0.62548749662100589</cx:pt>
          <cx:pt idx="8828">0.55723085630712021</cx:pt>
          <cx:pt idx="8829">0.77800542240264636</cx:pt>
          <cx:pt idx="8830">0.95295503482317978</cx:pt>
          <cx:pt idx="8831">0.84983416505002973</cx:pt>
          <cx:pt idx="8832">0.74216583662891844</cx:pt>
          <cx:pt idx="8833">1.1032652788977988</cx:pt>
          <cx:pt idx="8834">0.76487634697047313</cx:pt>
          <cx:pt idx="8835">0.83804463582732414</cx:pt>
          <cx:pt idx="8836">1.0658828080787124</cx:pt>
          <cx:pt idx="8837">0.83422182568395764</cx:pt>
          <cx:pt idx="8838">0.83065525872493196</cx:pt>
          <cx:pt idx="8839">0.83231362383790608</cx:pt>
          <cx:pt idx="8840">0.84505542932912003</cx:pt>
          <cx:pt idx="8841">0.93265121499573711</cx:pt>
          <cx:pt idx="8842">0.62277363160384913</cx:pt>
          <cx:pt idx="8843">0.78506312532439848</cx:pt>
          <cx:pt idx="8844">0.80763817784544001</cx:pt>
          <cx:pt idx="8845">0.82980352138517388</cx:pt>
          <cx:pt idx="8846">1.0149413809894747</cx:pt>
          <cx:pt idx="8847">0.77986402154814549</cx:pt>
          <cx:pt idx="8848">0.69292204546686642</cx:pt>
          <cx:pt idx="8849">0.64148557682720087</cx:pt>
          <cx:pt idx="8850">0.87960250524231953</cx:pt>
          <cx:pt idx="8851">0.93171365205009837</cx:pt>
          <cx:pt idx="8852">0.87507990685715009</cx:pt>
          <cx:pt idx="8853">0.4790827294153191</cx:pt>
          <cx:pt idx="8854">0.81189796249600266</cx:pt>
          <cx:pt idx="8855">0.87648886283653116</cx:pt>
          <cx:pt idx="8856">0.74703897204448055</cx:pt>
          <cx:pt idx="8857">0.68168236947649674</cx:pt>
          <cx:pt idx="8858">0.59800453141974086</cx:pt>
          <cx:pt idx="8859">1.0066737663997092</cx:pt>
          <cx:pt idx="8860">0.84878952987679612</cx:pt>
          <cx:pt idx="8861">0.69571238886589792</cx:pt>
          <cx:pt idx="8862">0.55182724690150897</cx:pt>
          <cx:pt idx="8863">0.6644446939248817</cx:pt>
          <cx:pt idx="8864">1.0463518989758662</cx:pt>
          <cx:pt idx="8865">0.77690525242783404</cx:pt>
          <cx:pt idx="8866">0.51109794259880414</cx:pt>
          <cx:pt idx="8867">0.66040381012751503</cx:pt>
          <cx:pt idx="8868">0.99244712419970893</cx:pt>
          <cx:pt idx="8869">0.59603448267968751</cx:pt>
          <cx:pt idx="8870">0.98794599705425057</cx:pt>
          <cx:pt idx="8871">0.70522043290872138</cx:pt>
          <cx:pt idx="8872">0.86810965017470176</cx:pt>
          <cx:pt idx="8873">0.57634221693694276</cx:pt>
          <cx:pt idx="8874">0.46733889916544846</cx:pt>
          <cx:pt idx="8875">0.86258777203170001</cx:pt>
          <cx:pt idx="8876">0.68817326760273068</cx:pt>
          <cx:pt idx="8877">0.77131684695842073</cx:pt>
          <cx:pt idx="8878">1.1299290543915723</cx:pt>
          <cx:pt idx="8879">0.83367560021383347</cx:pt>
          <cx:pt idx="8880">0.74717449134129732</cx:pt>
          <cx:pt idx="8881">0.71725679857138436</cx:pt>
          <cx:pt idx="8882">0.60223062294280849</cx:pt>
          <cx:pt idx="8883">0.99173380096644459</cx:pt>
          <cx:pt idx="8884">0.59774667388744374</cx:pt>
          <cx:pt idx="8885">1.0933918169839796</cx:pt>
          <cx:pt idx="8886">0.76802872763984997</cx:pt>
          <cx:pt idx="8887">1.055946116168563</cx:pt>
          <cx:pt idx="8888">0.66037476439847254</cx:pt>
          <cx:pt idx="8889">0.54925549457455181</cx:pt>
          <cx:pt idx="8890">0.92919960146837743</cx:pt>
          <cx:pt idx="8891">0.80162905979807875</cx:pt>
          <cx:pt idx="8892">0.66489347768944085</cx:pt>
          <cx:pt idx="8893">1.1642729804789245</cx:pt>
          <cx:pt idx="8894">0.9429154326782726</cx:pt>
          <cx:pt idx="8895">0.70967148031462512</cx:pt>
          <cx:pt idx="8896">0.78107131878716851</cx:pt>
          <cx:pt idx="8897">0.56890501703776752</cx:pt>
          <cx:pt idx="8898">0.56853826455282197</cx:pt>
          <cx:pt idx="8899">0.9519706824563906</cx:pt>
          <cx:pt idx="8900">1.040941888824402</cx:pt>
          <cx:pt idx="8901">0.56616633281133555</cx:pt>
          <cx:pt idx="8902">0.68007375820185489</cx:pt>
          <cx:pt idx="8903">0.78161949105309625</cx:pt>
          <cx:pt idx="8904">1.081258366344457</cx:pt>
          <cx:pt idx="8905">1.1716851666725268</cx:pt>
          <cx:pt idx="8906">1.0183749449754906</cx:pt>
          <cx:pt idx="8907">0.74957008175709383</cx:pt>
          <cx:pt idx="8908">0.56464355224555263</cx:pt>
          <cx:pt idx="8909">0.82785663143657162</cx:pt>
          <cx:pt idx="8910">0.50731168818184469</cx:pt>
          <cx:pt idx="8911">0.65770089232696749</cx:pt>
          <cx:pt idx="8912">0.52652677117247726</cx:pt>
          <cx:pt idx="8913">0.83451095121414032</cx:pt>
          <cx:pt idx="8914">0.97400358024259581</cx:pt>
          <cx:pt idx="8915">0.82891685600559195</cx:pt>
          <cx:pt idx="8916">0.92967587805495544</cx:pt>
          <cx:pt idx="8917">1.0474478672377752</cx:pt>
          <cx:pt idx="8918">0.51772888724548638</cx:pt>
          <cx:pt idx="8919">0.85314472726273693</cx:pt>
          <cx:pt idx="8920">0.59312572887785886</cx:pt>
          <cx:pt idx="8921">0.75783820436974414</cx:pt>
          <cx:pt idx="8922">0.68874206696982154</cx:pt>
          <cx:pt idx="8923">0.6018500632340712</cx:pt>
          <cx:pt idx="8924">0.58077871348302534</cx:pt>
          <cx:pt idx="8925">0.68982270656944356</cx:pt>
          <cx:pt idx="8926">0.65937975315064334</cx:pt>
          <cx:pt idx="8927">0.96102510531458263</cx:pt>
          <cx:pt idx="8928">1.2651531277311887</cx:pt>
          <cx:pt idx="8929">0.75360022744128718</cx:pt>
          <cx:pt idx="8930">0.7787236958243654</cx:pt>
          <cx:pt idx="8931">0.59802087325827058</cx:pt>
          <cx:pt idx="8932">0.49047838672939742</cx:pt>
          <cx:pt idx="8933">0.60046893369519883</cx:pt>
          <cx:pt idx="8934">0.57271435262730819</cx:pt>
          <cx:pt idx="8935">0.61138789434804031</cx:pt>
          <cx:pt idx="8936">0.42842451889991362</cx:pt>
          <cx:pt idx="8937">0.66029422489494605</cx:pt>
          <cx:pt idx="8938">0.79121918928783697</cx:pt>
          <cx:pt idx="8939">0.60741614962824397</cx:pt>
          <cx:pt idx="8940">0.68387330296747895</cx:pt>
          <cx:pt idx="8941">0.71145931576760524</cx:pt>
          <cx:pt idx="8942">0.928805575060906</cx:pt>
          <cx:pt idx="8943">0.83927335314540641</cx:pt>
          <cx:pt idx="8944">0.54954563680056157</cx:pt>
          <cx:pt idx="8945">0.82009002517589169</cx:pt>
          <cx:pt idx="8946">0.72004482088109845</cx:pt>
          <cx:pt idx="8947">0.68054824723145124</cx:pt>
          <cx:pt idx="8948">0.58237007412251951</cx:pt>
          <cx:pt idx="8949">0.79995711590746599</cx:pt>
          <cx:pt idx="8950">0.90682833540266583</cx:pt>
          <cx:pt idx="8951">0.83972453379594569</cx:pt>
          <cx:pt idx="8952">0.7474741287045068</cx:pt>
          <cx:pt idx="8953">0.72741435874786908</cx:pt>
          <cx:pt idx="8954">0.76656692955939953</cx:pt>
          <cx:pt idx="8955">1.121950905370126</cx:pt>
          <cx:pt idx="8956">0.98809247199299455</cx:pt>
          <cx:pt idx="8957">0.71530464098676771</cx:pt>
          <cx:pt idx="8958">0.91138697060935359</cx:pt>
          <cx:pt idx="8959">0.97833609520329512</cx:pt>
          <cx:pt idx="8960">0.83897408758713155</cx:pt>
          <cx:pt idx="8961">0.53393123377457352</cx:pt>
          <cx:pt idx="8962">0.44199456069063409</cx:pt>
          <cx:pt idx="8963">0.98002202842733799</cx:pt>
          <cx:pt idx="8964">0.82191362266274781</cx:pt>
          <cx:pt idx="8965">1.0064251411141052</cx:pt>
          <cx:pt idx="8966">0.57875933869605811</cx:pt>
          <cx:pt idx="8967">0.55030409715930595</cx:pt>
          <cx:pt idx="8968">0.86144736781032161</cx:pt>
          <cx:pt idx="8969">0.76368696077763509</cx:pt>
          <cx:pt idx="8970">0.45629215168908027</cx:pt>
          <cx:pt idx="8971">0.82153462386997544</cx:pt>
          <cx:pt idx="8972">0.78706074873066889</cx:pt>
          <cx:pt idx="8973">0.74504264377880736</cx:pt>
          <cx:pt idx="8974">0.64767398787844688</cx:pt>
          <cx:pt idx="8975">0.96639215754945029</cx:pt>
          <cx:pt idx="8976">0.81163762682376028</cx:pt>
          <cx:pt idx="8977">0.55436511144500911</cx:pt>
          <cx:pt idx="8978">0.95120495247847736</cx:pt>
          <cx:pt idx="8979">0.57528191544595486</cx:pt>
          <cx:pt idx="8980">0.57731267263186892</cx:pt>
          <cx:pt idx="8981">0.73352634649183612</cx:pt>
          <cx:pt idx="8982">0.7093573074349846</cx:pt>
          <cx:pt idx="8983">0.93992322098177561</cx:pt>
          <cx:pt idx="8984">0.65745326660751813</cx:pt>
          <cx:pt idx="8985">0.53451521134928659</cx:pt>
          <cx:pt idx="8986">0.6934182879862234</cx:pt>
          <cx:pt idx="8987">0.82409331343556147</cx:pt>
          <cx:pt idx="8988">0.73616752765679894</cx:pt>
          <cx:pt idx="8989">1.1886660010968741</cx:pt>
          <cx:pt idx="8990">0.75143527459915949</cx:pt>
          <cx:pt idx="8991">0.68856207873596942</cx:pt>
          <cx:pt idx="8992">0.80568869236149654</cx:pt>
          <cx:pt idx="8993">0.71624785581302652</cx:pt>
          <cx:pt idx="8994">0.69831374600338703</cx:pt>
          <cx:pt idx="8995">0.61584561237255087</cx:pt>
          <cx:pt idx="8996">0.9086986026287045</cx:pt>
          <cx:pt idx="8997">0.83032698644709924</cx:pt>
          <cx:pt idx="8998">0.94138375799772067</cx:pt>
          <cx:pt idx="8999">0.73539975098526567</cx:pt>
          <cx:pt idx="9000">0.64627905647577444</cx:pt>
          <cx:pt idx="9001">0.96701007276797912</cx:pt>
          <cx:pt idx="9002">0.69986911761685267</cx:pt>
          <cx:pt idx="9003">0.65543753108308833</cx:pt>
          <cx:pt idx="9004">0.51340637285358348</cx:pt>
          <cx:pt idx="9005">0.53599092307198359</cx:pt>
          <cx:pt idx="9006">0.98842252192289493</cx:pt>
          <cx:pt idx="9007">0.86202124669352642</cx:pt>
          <cx:pt idx="9008">1.0056521592089565</cx:pt>
          <cx:pt idx="9009">0.70479697846391753</cx:pt>
          <cx:pt idx="9010">0.74269509520295274</cx:pt>
          <cx:pt idx="9011">0.66905026921672994</cx:pt>
          <cx:pt idx="9012">0.69695212769517656</cx:pt>
          <cx:pt idx="9013">0.64317589553446763</cx:pt>
          <cx:pt idx="9014">0.78695807437958798</cx:pt>
          <cx:pt idx="9015">0.90824624359003681</cx:pt>
          <cx:pt idx="9016">0.65163696786072445</cx:pt>
          <cx:pt idx="9017">0.98155323174964004</cx:pt>
          <cx:pt idx="9018">0.56781962670897335</cx:pt>
          <cx:pt idx="9019">1.140252140627712</cx:pt>
          <cx:pt idx="9020">0.86249050227684909</cx:pt>
          <cx:pt idx="9021">0.46890182194798424</cx:pt>
          <cx:pt idx="9022">0.583375733642022</cx:pt>
          <cx:pt idx="9023">0.76575751569535755</cx:pt>
          <cx:pt idx="9024">0.70336980873074206</cx:pt>
          <cx:pt idx="9025">0.82486073746541622</cx:pt>
          <cx:pt idx="9026">0.80822847112007024</cx:pt>
          <cx:pt idx="9027">0.77734167347853633</cx:pt>
          <cx:pt idx="9028">0.84531044581490755</cx:pt>
          <cx:pt idx="9029">0.81063887468188045</cx:pt>
          <cx:pt idx="9030">0.9073482433542237</cx:pt>
          <cx:pt idx="9031">0.87665260231558784</cx:pt>
          <cx:pt idx="9032">0.79008152282986521</cx:pt>
          <cx:pt idx="9033">0.6073837824131193</cx:pt>
          <cx:pt idx="9034">0.70858857886893734</cx:pt>
          <cx:pt idx="9035">0.7496602726517817</cx:pt>
          <cx:pt idx="9036">0.85315624270851698</cx:pt>
          <cx:pt idx="9037">0.60739824588091906</cx:pt>
          <cx:pt idx="9038">1.4497248713216699</cx:pt>
          <cx:pt idx="9039">0.84826639891342615</cx:pt>
          <cx:pt idx="9040">0.9105834163101072</cx:pt>
          <cx:pt idx="9041">0.7777901634906923</cx:pt>
          <cx:pt idx="9042">0.88688186689864568</cx:pt>
          <cx:pt idx="9043">0.88630265660728536</cx:pt>
          <cx:pt idx="9044">0.81084952670694588</cx:pt>
          <cx:pt idx="9045">0.55708900845367382</cx:pt>
          <cx:pt idx="9046">1.1212234600763764</cx:pt>
          <cx:pt idx="9047">0.96128389423491445</cx:pt>
          <cx:pt idx="9048">0.56246914098559964</cx:pt>
          <cx:pt idx="9049">0.69841265211228065</cx:pt>
          <cx:pt idx="9050">0.84940803130976605</cx:pt>
          <cx:pt idx="9051">0.96264457483248456</cx:pt>
          <cx:pt idx="9052">0.5120631606443663</cx:pt>
          <cx:pt idx="9053">0.8800796081961888</cx:pt>
          <cx:pt idx="9054">0.94458991381001067</cx:pt>
          <cx:pt idx="9055">0.93606957477720887</cx:pt>
          <cx:pt idx="9056">0.78382306056308593</cx:pt>
          <cx:pt idx="9057">0.48559529048775468</cx:pt>
          <cx:pt idx="9058">0.88916337580398042</cx:pt>
          <cx:pt idx="9059">0.61560558915961827</cx:pt>
          <cx:pt idx="9060">0.68927057725154195</cx:pt>
          <cx:pt idx="9061">0.75554848859818358</cx:pt>
          <cx:pt idx="9062">0.59230285443792341</cx:pt>
          <cx:pt idx="9063">0.86252739184862859</cx:pt>
          <cx:pt idx="9064">0.64770051830382336</cx:pt>
          <cx:pt idx="9065">0.58601221498248002</cx:pt>
          <cx:pt idx="9066">0.62785594140952439</cx:pt>
          <cx:pt idx="9067">0.78655827635223963</cx:pt>
          <cx:pt idx="9068">1.4155679527707301</cx:pt>
          <cx:pt idx="9069">0.70573932297557351</cx:pt>
          <cx:pt idx="9070">0.55426354083918417</cx:pt>
          <cx:pt idx="9071">0.60167015765749876</cx:pt>
          <cx:pt idx="9072">0.74567831609855217</cx:pt>
          <cx:pt idx="9073">0.7559786158116768</cx:pt>
          <cx:pt idx="9074">0.84848983116864873</cx:pt>
          <cx:pt idx="9075">1.0526559605885957</cx:pt>
          <cx:pt idx="9076">0.83255983444661286</cx:pt>
          <cx:pt idx="9077">0.60542517473846669</cx:pt>
          <cx:pt idx="9078">0.80457142900803191</cx:pt>
          <cx:pt idx="9079">0.59504886061335338</cx:pt>
          <cx:pt idx="9080">0.82059237044231337</cx:pt>
          <cx:pt idx="9081">0.63561731035169156</cx:pt>
          <cx:pt idx="9082">0.71550980243489826</cx:pt>
          <cx:pt idx="9083">0.69222486778049375</cx:pt>
          <cx:pt idx="9084">0.59706098444234945</cx:pt>
          <cx:pt idx="9085">0.51151267365296182</cx:pt>
          <cx:pt idx="9086">0.94616329787781317</cx:pt>
          <cx:pt idx="9087">0.57005667386262937</cx:pt>
          <cx:pt idx="9088">0.51988440565827576</cx:pt>
          <cx:pt idx="9089">0.56586394862200318</cx:pt>
          <cx:pt idx="9090">0.85951083506627879</cx:pt>
          <cx:pt idx="9091">0.86947011590910528</cx:pt>
          <cx:pt idx="9092">0.64012052387759999</cx:pt>
          <cx:pt idx="9093">0.97272042134823822</cx:pt>
          <cx:pt idx="9094">0.8976353088571013</cx:pt>
          <cx:pt idx="9095">0.57951916037564066</cx:pt>
          <cx:pt idx="9096">0.66341564917891793</cx:pt>
          <cx:pt idx="9097">0.64430337220656764</cx:pt>
          <cx:pt idx="9098">0.67944655382255248</cx:pt>
          <cx:pt idx="9099">0.64347339712961482</cx:pt>
          <cx:pt idx="9100">0.75689141732722232</cx:pt>
          <cx:pt idx="9101">1.1202571870582922</cx:pt>
          <cx:pt idx="9102">0.82340662450614555</cx:pt>
          <cx:pt idx="9103">0.63688569810418583</cx:pt>
          <cx:pt idx="9104">0.75668558478867332</cx:pt>
          <cx:pt idx="9105">0.68691095856006512</cx:pt>
          <cx:pt idx="9106">0.4134294677002428</cx:pt>
          <cx:pt idx="9107">0.73363744666967445</cx:pt>
          <cx:pt idx="9108">0.67893038694708341</cx:pt>
          <cx:pt idx="9109">0.84541166005694546</cx:pt>
          <cx:pt idx="9110">0.77734492204275474</cx:pt>
          <cx:pt idx="9111">0.68868195047714831</cx:pt>
          <cx:pt idx="9112">0.69411451704199389</cx:pt>
          <cx:pt idx="9113">0.56729448693985129</cx:pt>
          <cx:pt idx="9114">1.0345696968905609</cx:pt>
          <cx:pt idx="9115">0.54873766401082902</cx:pt>
          <cx:pt idx="9116">1.0993579087196961</cx:pt>
          <cx:pt idx="9117">0.61049463238104662</cx:pt>
          <cx:pt idx="9118">0.65955466070237589</cx:pt>
          <cx:pt idx="9119">0.87168678905084396</cx:pt>
          <cx:pt idx="9120">0.82575122834089221</cx:pt>
          <cx:pt idx="9121">0.77129121628955255</cx:pt>
          <cx:pt idx="9122">0.7803239667933497</cx:pt>
          <cx:pt idx="9123">0.46126175393223151</cx:pt>
          <cx:pt idx="9124">0.56048063604985388</cx:pt>
          <cx:pt idx="9125">0.70783791795566964</cx:pt>
          <cx:pt idx="9126">0.6337959106718386</cx:pt>
          <cx:pt idx="9127">0.77703136153167385</cx:pt>
          <cx:pt idx="9128">0.89082606103215256</cx:pt>
          <cx:pt idx="9129">0.82293630909141613</cx:pt>
          <cx:pt idx="9130">0.68358039610285504</cx:pt>
          <cx:pt idx="9131">0.58717053437427458</cx:pt>
          <cx:pt idx="9132">0.88761820391539714</cx:pt>
          <cx:pt idx="9133">0.71038292325837915</cx:pt>
          <cx:pt idx="9134">0.53346655363298723</cx:pt>
          <cx:pt idx="9135">0.8984597243869914</cx:pt>
          <cx:pt idx="9136">0.67383181328963337</cx:pt>
          <cx:pt idx="9137">0.65882041243783673</cx:pt>
          <cx:pt idx="9138">0.69560430436068577</cx:pt>
          <cx:pt idx="9139">0.81875478906361243</cx:pt>
          <cx:pt idx="9140">0.88618962747203867</cx:pt>
          <cx:pt idx="9141">0.66428386855158394</cx:pt>
          <cx:pt idx="9142">0.87446522217562561</cx:pt>
          <cx:pt idx="9143">1.0546760260192629</cx:pt>
          <cx:pt idx="9144">0.75152198800777381</cx:pt>
          <cx:pt idx="9145">0.67354758816250315</cx:pt>
          <cx:pt idx="9146">0.77869229233606096</cx:pt>
          <cx:pt idx="9147">0.78907020373664183</cx:pt>
          <cx:pt idx="9148">1.0066619764148181</cx:pt>
          <cx:pt idx="9149">0.91737301530174298</cx:pt>
          <cx:pt idx="9150">0.86618986218574978</cx:pt>
          <cx:pt idx="9151">0.67005442455754294</cx:pt>
          <cx:pt idx="9152">0.72876514192590447</cx:pt>
          <cx:pt idx="9153">0.74030472641319567</cx:pt>
          <cx:pt idx="9154">0.8471654987236501</cx:pt>
          <cx:pt idx="9155">0.64767393992573985</cx:pt>
          <cx:pt idx="9156">0.75536173065801249</cx:pt>
          <cx:pt idx="9157">0.6990652396253233</cx:pt>
          <cx:pt idx="9158">0.85462992576746322</cx:pt>
          <cx:pt idx="9159">0.64357513262621957</cx:pt>
          <cx:pt idx="9160">0.69707287721691391</cx:pt>
          <cx:pt idx="9161">0.84253978806959295</cx:pt>
          <cx:pt idx="9162">0.95906500895231306</cx:pt>
          <cx:pt idx="9163">1.0035645101661039</cx:pt>
          <cx:pt idx="9164">0.61151955271922853</cx:pt>
          <cx:pt idx="9165">1.0242178614242252</cx:pt>
          <cx:pt idx="9166">0.9979461208726722</cx:pt>
          <cx:pt idx="9167">0.91575516710892013</cx:pt>
          <cx:pt idx="9168">0.75719342754779806</cx:pt>
          <cx:pt idx="9169">0.84868896443336328</cx:pt>
          <cx:pt idx="9170">0.7830880920298251</cx:pt>
          <cx:pt idx="9171">0.89304911601886683</cx:pt>
          <cx:pt idx="9172">0.55900931149171418</cx:pt>
          <cx:pt idx="9173">0.98040849022350707</cx:pt>
          <cx:pt idx="9174">0.41255320135929108</cx:pt>
          <cx:pt idx="9175">0.96106969790705954</cx:pt>
          <cx:pt idx="9176">0.55768602377525667</cx:pt>
          <cx:pt idx="9177">0.56769050697824275</cx:pt>
          <cx:pt idx="9178">0.70734823576190287</cx:pt>
          <cx:pt idx="9179">0.76202032024171018</cx:pt>
          <cx:pt idx="9180">0.93713777018583222</cx:pt>
          <cx:pt idx="9181">0.81192449655869547</cx:pt>
          <cx:pt idx="9182">0.66866095555328486</cx:pt>
          <cx:pt idx="9183">0.76819107695553202</cx:pt>
          <cx:pt idx="9184">0.96477346027743205</cx:pt>
          <cx:pt idx="9185">1.0564295602647795</cx:pt>
          <cx:pt idx="9186">0.72365902991347808</cx:pt>
          <cx:pt idx="9187">0.75056705274174118</cx:pt>
          <cx:pt idx="9188">0.60375137480042462</cx:pt>
          <cx:pt idx="9189">0.70450348965166354</cx:pt>
          <cx:pt idx="9190">0.92838663216219275</cx:pt>
          <cx:pt idx="9191">0.69451130870012578</cx:pt>
          <cx:pt idx="9192">0.8710514599480027</cx:pt>
          <cx:pt idx="9193">0.70685812742052012</cx:pt>
          <cx:pt idx="9194">0.60410246199914597</cx:pt>
          <cx:pt idx="9195">0.74183269421554099</cx:pt>
          <cx:pt idx="9196">0.72036055451779701</cx:pt>
          <cx:pt idx="9197">0.82549515339369139</cx:pt>
          <cx:pt idx="9198">0.57197230283971878</cx:pt>
          <cx:pt idx="9199">0.71121640710380596</cx:pt>
          <cx:pt idx="9200">0.79120052793859785</cx:pt>
          <cx:pt idx="9201">0.82066560554663959</cx:pt>
          <cx:pt idx="9202">0.73712331015577914</cx:pt>
          <cx:pt idx="9203">0.79804347129434761</cx:pt>
          <cx:pt idx="9204">0.78122740477027608</cx:pt>
          <cx:pt idx="9205">0.77177507398057643</cx:pt>
          <cx:pt idx="9206">0.79665110055013788</cx:pt>
          <cx:pt idx="9207">1.0239601975812733</cx:pt>
          <cx:pt idx="9208">0.57914946285490665</cx:pt>
          <cx:pt idx="9209">1.0715326180965237</cx:pt>
          <cx:pt idx="9210">0.6389980479403915</cx:pt>
          <cx:pt idx="9211">0.44548248475576335</cx:pt>
          <cx:pt idx="9212">0.97324041155121621</cx:pt>
          <cx:pt idx="9213">0.92083346618503903</cx:pt>
          <cx:pt idx="9214">0.57852729643877943</cx:pt>
          <cx:pt idx="9215">0.85198848599406685</cx:pt>
          <cx:pt idx="9216">0.62260790674110011</cx:pt>
          <cx:pt idx="9217">0.82566872952519121</cx:pt>
          <cx:pt idx="9218">0.8193774979317251</cx:pt>
          <cx:pt idx="9219">0.80029219020372622</cx:pt>
          <cx:pt idx="9220">0.61801148902532865</cx:pt>
          <cx:pt idx="9221">0.60719432580846266</cx:pt>
          <cx:pt idx="9222">0.62945527770555965</cx:pt>
          <cx:pt idx="9223">0.67216312799290201</cx:pt>
          <cx:pt idx="9224">0.82383321439486323</cx:pt>
          <cx:pt idx="9225">0.51924654768595402</cx:pt>
          <cx:pt idx="9226">0.85269025797249398</cx:pt>
          <cx:pt idx="9227">0.68025265937396207</cx:pt>
          <cx:pt idx="9228">0.64866492736036341</cx:pt>
          <cx:pt idx="9229">0.85861915194634286</cx:pt>
          <cx:pt idx="9230">0.52187747701973453</cx:pt>
          <cx:pt idx="9231">0.7480223333704914</cx:pt>
          <cx:pt idx="9232">0.64770414300064905</cx:pt>
          <cx:pt idx="9233">0.80518808077708515</cx:pt>
          <cx:pt idx="9234">0.61726757018581413</cx:pt>
          <cx:pt idx="9235">0.6904788486832486</cx:pt>
          <cx:pt idx="9236">0.73322635863076036</cx:pt>
          <cx:pt idx="9237">0.65357426152921161</cx:pt>
          <cx:pt idx="9238">0.79605078204432167</cx:pt>
          <cx:pt idx="9239">0.80807738932320961</cx:pt>
          <cx:pt idx="9240">0.93660270202724838</cx:pt>
          <cx:pt idx="9241">0.8657232062625887</cx:pt>
          <cx:pt idx="9242">0.54791023960555119</cx:pt>
          <cx:pt idx="9243">0.82951505850933027</cx:pt>
          <cx:pt idx="9244">1.1100071563908509</cx:pt>
          <cx:pt idx="9245">0.80291870699587264</cx:pt>
          <cx:pt idx="9246">0.7038801534520337</cx:pt>
          <cx:pt idx="9247">0.6765332455176547</cx:pt>
          <cx:pt idx="9248">0.75486578618216149</cx:pt>
          <cx:pt idx="9249">0.59972013176325956</cx:pt>
          <cx:pt idx="9250">0.78199961517604066</cx:pt>
          <cx:pt idx="9251">0.57674135463864529</cx:pt>
          <cx:pt idx="9252">1.2768446368623858</cx:pt>
          <cx:pt idx="9253">0.70074159477689291</cx:pt>
          <cx:pt idx="9254">0.86024399665306828</cx:pt>
          <cx:pt idx="9255">1.1005566023797981</cx:pt>
          <cx:pt idx="9256">0.55746889716812353</cx:pt>
          <cx:pt idx="9257">0.87893886441643232</cx:pt>
          <cx:pt idx="9258">0.67579868403507115</cx:pt>
          <cx:pt idx="9259">0.5836038313909776</cx:pt>
          <cx:pt idx="9260">0.73781311750924627</cx:pt>
          <cx:pt idx="9261">0.93362139167714753</cx:pt>
          <cx:pt idx="9262">0.57592410257440507</cx:pt>
          <cx:pt idx="9263">0.48662538519947862</cx:pt>
          <cx:pt idx="9264">0.87145598029206528</cx:pt>
          <cx:pt idx="9265">0.6867817284155181</cx:pt>
          <cx:pt idx="9266">0.60929957895132447</cx:pt>
          <cx:pt idx="9267">1.0013448382214427</cx:pt>
          <cx:pt idx="9268">0.62124255678810925</cx:pt>
          <cx:pt idx="9269">0.90716599342587556</cx:pt>
          <cx:pt idx="9270">0.71029332608137696</cx:pt>
          <cx:pt idx="9271">1.0365514055302276</cx:pt>
          <cx:pt idx="9272">0.64469654617353089</cx:pt>
          <cx:pt idx="9273">0.91442973188445864</cx:pt>
          <cx:pt idx="9274">0.5324712887141313</cx:pt>
          <cx:pt idx="9275">1.1673208187275328</cx:pt>
          <cx:pt idx="9276">0.71293824283065721</cx:pt>
          <cx:pt idx="9277">0.59999153912418279</cx:pt>
          <cx:pt idx="9278">0.43528019114892469</cx:pt>
          <cx:pt idx="9279">0.54963228440978695</cx:pt>
          <cx:pt idx="9280">0.93390058978163815</cx:pt>
          <cx:pt idx="9281">0.57040692203579313</cx:pt>
          <cx:pt idx="9282">0.72618933087032278</cx:pt>
          <cx:pt idx="9283">0.72233687045459904</cx:pt>
          <cx:pt idx="9284">0.69455186356544518</cx:pt>
          <cx:pt idx="9285">0.83187402656753606</cx:pt>
          <cx:pt idx="9286">0.84289283800100179</cx:pt>
          <cx:pt idx="9287">1.021751033824452</cx:pt>
          <cx:pt idx="9288">0.96284491100116987</cx:pt>
          <cx:pt idx="9289">0.87999178774363496</cx:pt>
          <cx:pt idx="9290">0.66605470995546001</cx:pt>
          <cx:pt idx="9291">0.79175648173208002</cx:pt>
          <cx:pt idx="9292">0.77762021291780958</cx:pt>
          <cx:pt idx="9293">0.86882563677984215</cx:pt>
          <cx:pt idx="9294">0.64399803682085399</cx:pt>
          <cx:pt idx="9295">1.0537406673248062</cx:pt>
          <cx:pt idx="9296">0.71873350494937283</cx:pt>
          <cx:pt idx="9297">0.7342975835752934</cx:pt>
          <cx:pt idx="9298">0.99901977475199688</cx:pt>
          <cx:pt idx="9299">1.2657123661887171</cx:pt>
          <cx:pt idx="9300">0.6062209299067296</cx:pt>
          <cx:pt idx="9301">1.1255446288830016</cx:pt>
          <cx:pt idx="9302">0.53421436301385306</cx:pt>
          <cx:pt idx="9303">0.63466659298935701</cx:pt>
          <cx:pt idx="9304">0.55913421182845069</cx:pt>
          <cx:pt idx="9305">0.76567103286013016</cx:pt>
          <cx:pt idx="9306">0.79680654442831267</cx:pt>
          <cx:pt idx="9307">0.50906262349644416</cx:pt>
          <cx:pt idx="9308">1.0835398905764679</cx:pt>
          <cx:pt idx="9309">0.58036064454069536</cx:pt>
          <cx:pt idx="9310">0.58773693156149387</cx:pt>
          <cx:pt idx="9311">0.83316825466944533</cx:pt>
          <cx:pt idx="9312">0.81030834918889916</cx:pt>
          <cx:pt idx="9313">0.66927110815619106</cx:pt>
          <cx:pt idx="9314">1.0784283952318809</cx:pt>
          <cx:pt idx="9315">0.44628177955936538</cx:pt>
          <cx:pt idx="9316">0.62556384178212043</cx:pt>
          <cx:pt idx="9317">1.156856384925439</cx:pt>
          <cx:pt idx="9318">0.73882958320482306</cx:pt>
          <cx:pt idx="9319">0.9662197195923079</cx:pt>
          <cx:pt idx="9320">0.83618212261655167</cx:pt>
          <cx:pt idx="9321">0.8455259317826278</cx:pt>
          <cx:pt idx="9322">1.0057610943470692</cx:pt>
          <cx:pt idx="9323">0.6750049904040909</cx:pt>
          <cx:pt idx="9324">0.75056639399946512</cx:pt>
          <cx:pt idx="9325">0.80165677091674481</cx:pt>
          <cx:pt idx="9326">0.8037175262755859</cx:pt>
          <cx:pt idx="9327">0.59694456712306998</cx:pt>
          <cx:pt idx="9328">1.1001453505852932</cx:pt>
          <cx:pt idx="9329">0.66804626586517835</cx:pt>
          <cx:pt idx="9330">0.73055902396984651</cx:pt>
          <cx:pt idx="9331">0.58583794019173019</cx:pt>
          <cx:pt idx="9332">0.86199436049101796</cx:pt>
          <cx:pt idx="9333">0.56589972355987839</cx:pt>
          <cx:pt idx="9334">0.652666082618647</cx:pt>
          <cx:pt idx="9335">0.82526867302673779</cx:pt>
          <cx:pt idx="9336">0.82607790626378841</cx:pt>
          <cx:pt idx="9337">0.41007047594198176</cx:pt>
          <cx:pt idx="9338">0.71333082951255711</cx:pt>
          <cx:pt idx="9339">0.79257314959252234</cx:pt>
          <cx:pt idx="9340">0.84778680762873837</cx:pt>
          <cx:pt idx="9341">0.50550509477844541</cx:pt>
          <cx:pt idx="9342">1.0292543382523585</cx:pt>
          <cx:pt idx="9343">0.68652160491635938</cx:pt>
          <cx:pt idx="9344">1.1271780842952785</cx:pt>
          <cx:pt idx="9345">1.0350507051091562</cx:pt>
          <cx:pt idx="9346">0.89655141397169191</cx:pt>
          <cx:pt idx="9347">0.8170635036323578</cx:pt>
          <cx:pt idx="9348">0.68302001629398679</cx:pt>
          <cx:pt idx="9349">0.7600495707526842</cx:pt>
          <cx:pt idx="9350">0.53170030091687537</cx:pt>
          <cx:pt idx="9351">1.0576647037684574</cx:pt>
          <cx:pt idx="9352">0.9311445501166099</cx:pt>
          <cx:pt idx="9353">0.74847622983836981</cx:pt>
          <cx:pt idx="9354">1.0470539201358031</cx:pt>
          <cx:pt idx="9355">1.0997573250014991</cx:pt>
          <cx:pt idx="9356">0.76401503612014088</cx:pt>
          <cx:pt idx="9357">0.59042528260359306</cx:pt>
          <cx:pt idx="9358">0.56943091207114094</cx:pt>
          <cx:pt idx="9359">0.77131281115074468</cx:pt>
          <cx:pt idx="9360">1.0640820512006268</cx:pt>
          <cx:pt idx="9361">0.86639371551905642</cx:pt>
          <cx:pt idx="9362">0.88800517680444824</cx:pt>
          <cx:pt idx="9363">0.57801121589565019</cx:pt>
          <cx:pt idx="9364">0.82222913698703903</cx:pt>
          <cx:pt idx="9365">1.0339982111455781</cx:pt>
          <cx:pt idx="9366">0.7544375265585952</cx:pt>
          <cx:pt idx="9367">0.47998237494216023</cx:pt>
          <cx:pt idx="9368">0.46457329819857413</cx:pt>
          <cx:pt idx="9369">0.99512965791696828</cx:pt>
          <cx:pt idx="9370">0.51646683713610952</cx:pt>
          <cx:pt idx="9371">0.6920390533682329</cx:pt>
          <cx:pt idx="9372">0.87667689756670641</cx:pt>
          <cx:pt idx="9373">0.54396590017694157</cx:pt>
          <cx:pt idx="9374">0.71619712394793633</cx:pt>
          <cx:pt idx="9375">0.66010876845918864</cx:pt>
          <cx:pt idx="9376">0.85706814281322485</cx:pt>
          <cx:pt idx="9377">1.0810220338851815</cx:pt>
          <cx:pt idx="9378">0.57500043061569595</cx:pt>
          <cx:pt idx="9379">0.58189573395876215</cx:pt>
          <cx:pt idx="9380">0.71520424562586571</cx:pt>
          <cx:pt idx="9381">1.153573376009472</cx:pt>
          <cx:pt idx="9382">0.72307179998958393</cx:pt>
          <cx:pt idx="9383">0.74107989428384224</cx:pt>
          <cx:pt idx="9384">0.67016444857602897</cx:pt>
          <cx:pt idx="9385">0.68543164844984594</cx:pt>
          <cx:pt idx="9386">0.8721610222821512</cx:pt>
          <cx:pt idx="9387">0.85654960020916049</cx:pt>
          <cx:pt idx="9388">1.1641364650475499</cx:pt>
          <cx:pt idx="9389">0.69787048854049782</cx:pt>
          <cx:pt idx="9390">1.0497034620726986</cx:pt>
          <cx:pt idx="9391">0.97433039416729772</cx:pt>
          <cx:pt idx="9392">0.95353842608795092</cx:pt>
          <cx:pt idx="9393">0.74462037462741304</cx:pt>
          <cx:pt idx="9394">0.75950776150605936</cx:pt>
          <cx:pt idx="9395">0.58762417065020733</cx:pt>
          <cx:pt idx="9396">0.62781571918676793</cx:pt>
          <cx:pt idx="9397">0.58861146051076008</cx:pt>
          <cx:pt idx="9398">0.65340417478949497</cx:pt>
          <cx:pt idx="9399">0.72288773542659623</cx:pt>
          <cx:pt idx="9400">0.75249217430173887</cx:pt>
          <cx:pt idx="9401">0.85515665444929689</cx:pt>
          <cx:pt idx="9402">1.1343222539603981</cx:pt>
          <cx:pt idx="9403">0.48562546741186008</cx:pt>
          <cx:pt idx="9404">0.66491096701773655</cx:pt>
          <cx:pt idx="9405">0.69221439934750872</cx:pt>
          <cx:pt idx="9406">0.80545477646154118</cx:pt>
          <cx:pt idx="9407">0.70397512406256035</cx:pt>
          <cx:pt idx="9408">0.58281875627325674</cx:pt>
          <cx:pt idx="9409">0.67345743578867934</cx:pt>
          <cx:pt idx="9410">0.79569465258976402</cx:pt>
          <cx:pt idx="9411">0.64841963596852414</cx:pt>
          <cx:pt idx="9412">0.63579202085082376</cx:pt>
          <cx:pt idx="9413">0.91599116925191737</cx:pt>
          <cx:pt idx="9414">0.88006568129176022</cx:pt>
          <cx:pt idx="9415">0.75035698979911203</cx:pt>
          <cx:pt idx="9416">1.4281624001319702</cx:pt>
          <cx:pt idx="9417">0.76683363497796042</cx:pt>
          <cx:pt idx="9418">0.58573282408611516</cx:pt>
          <cx:pt idx="9419">1.0120813571866651</cx:pt>
          <cx:pt idx="9420">0.75379293520905932</cx:pt>
          <cx:pt idx="9421">0.78907752769438855</cx:pt>
          <cx:pt idx="9422">0.92009637331427252</cx:pt>
          <cx:pt idx="9423">0.97286263876155199</cx:pt>
          <cx:pt idx="9424">0.61239764187221879</cx:pt>
          <cx:pt idx="9425">0.97623238594611383</cx:pt>
          <cx:pt idx="9426">0.997880460216928</cx:pt>
          <cx:pt idx="9427">0.90455769653734552</cx:pt>
          <cx:pt idx="9428">0.61521893755743984</cx:pt>
          <cx:pt idx="9429">0.64907597895346292</cx:pt>
          <cx:pt idx="9430">0.71982737946032971</cx:pt>
          <cx:pt idx="9431">1.3827977493339525</cx:pt>
          <cx:pt idx="9432">0.7275258367352534</cx:pt>
          <cx:pt idx="9433">0.80554222416089327</cx:pt>
          <cx:pt idx="9434">0.83371325695916132</cx:pt>
          <cx:pt idx="9435">0.66023670534766421</cx:pt>
          <cx:pt idx="9436">0.86345720584225527</cx:pt>
          <cx:pt idx="9437">0.92042277080241997</cx:pt>
          <cx:pt idx="9438">0.57424092033155893</cx:pt>
          <cx:pt idx="9439">0.85063711220616789</cx:pt>
          <cx:pt idx="9440">0.84357755069916118</cx:pt>
          <cx:pt idx="9441">0.99688885972046959</cx:pt>
          <cx:pt idx="9442">0.89680285104380597</cx:pt>
          <cx:pt idx="9443">1.0465843390257523</cx:pt>
          <cx:pt idx="9444">0.74109381376180605</cx:pt>
          <cx:pt idx="9445">0.68595908376006653</cx:pt>
          <cx:pt idx="9446">0.66230407129232949</cx:pt>
          <cx:pt idx="9447">0.75581170346095738</cx:pt>
          <cx:pt idx="9448">0.95214085250134795</cx:pt>
          <cx:pt idx="9449">0.67773510423754746</cx:pt>
          <cx:pt idx="9450">0.899790679884518</cx:pt>
          <cx:pt idx="9451">1.2547093455135863</cx:pt>
          <cx:pt idx="9452">0.84599106667718804</cx:pt>
          <cx:pt idx="9453">0.61102872768577665</cx:pt>
          <cx:pt idx="9454">0.59285695566802787</cx:pt>
          <cx:pt idx="9455">1.0570765849387718</cx:pt>
          <cx:pt idx="9456">0.69129283619612003</cx:pt>
          <cx:pt idx="9457">0.62390466859642457</cx:pt>
          <cx:pt idx="9458">0.88287636937022818</cx:pt>
          <cx:pt idx="9459">0.57950531618158385</cx:pt>
          <cx:pt idx="9460">0.70425976923505818</cx:pt>
          <cx:pt idx="9461">0.66646542044567936</cx:pt>
          <cx:pt idx="9462">1.0064341349855828</cx:pt>
          <cx:pt idx="9463">0.64861921200674566</cx:pt>
          <cx:pt idx="9464">1.0769880190660985</cx:pt>
          <cx:pt idx="9465">0.95904683955427228</cx:pt>
          <cx:pt idx="9466">0.6495395343157917</cx:pt>
          <cx:pt idx="9467">0.53560297162987758</cx:pt>
          <cx:pt idx="9468">0.7412380417825557</cx:pt>
          <cx:pt idx="9469">0.70006837596368288</cx:pt>
          <cx:pt idx="9470">0.88495587385944818</cx:pt>
          <cx:pt idx="9471">0.65723096088946653</cx:pt>
          <cx:pt idx="9472">0.84053528816091827</cx:pt>
          <cx:pt idx="9473">0.75119508085784381</cx:pt>
          <cx:pt idx="9474">0.48092758931403817</cx:pt>
          <cx:pt idx="9475">0.77555265177449617</cx:pt>
          <cx:pt idx="9476">0.74425150991351308</cx:pt>
          <cx:pt idx="9477">0.51975917940358685</cx:pt>
          <cx:pt idx="9478">0.66204350399266365</cx:pt>
          <cx:pt idx="9479">0.7811976726984593</cx:pt>
          <cx:pt idx="9480">0.50065730960246491</cx:pt>
          <cx:pt idx="9481">0.86933265743897781</cx:pt>
          <cx:pt idx="9482">0.97300969493028111</cx:pt>
          <cx:pt idx="9483">0.71939779519237301</cx:pt>
          <cx:pt idx="9484">0.94825136974606838</cx:pt>
          <cx:pt idx="9485">0.57042530786279644</cx:pt>
          <cx:pt idx="9486">0.77639975248952264</cx:pt>
          <cx:pt idx="9487">0.70426337614105861</cx:pt>
          <cx:pt idx="9488">0.77364652139656587</cx:pt>
          <cx:pt idx="9489">0.84567432912060692</cx:pt>
          <cx:pt idx="9490">0.77760850379786417</cx:pt>
          <cx:pt idx="9491">0.5289625874424364</cx:pt>
          <cx:pt idx="9492">0.89616578183669837</cx:pt>
          <cx:pt idx="9493">0.71205288411031475</cx:pt>
          <cx:pt idx="9494">0.9587970656246898</cx:pt>
          <cx:pt idx="9495">0.9296208326916221</cx:pt>
          <cx:pt idx="9496">0.50211385073541104</cx:pt>
          <cx:pt idx="9497">0.5922735277024852</cx:pt>
          <cx:pt idx="9498">0.85404891286772155</cx:pt>
          <cx:pt idx="9499">1.1230181208315526</cx:pt>
          <cx:pt idx="9500">1.0373999578269055</cx:pt>
          <cx:pt idx="9501">1.1016319734141971</cx:pt>
          <cx:pt idx="9502">0.66397558685815494</cx:pt>
          <cx:pt idx="9503">0.6919368249314346</cx:pt>
          <cx:pt idx="9504">0.57386427363285986</cx:pt>
          <cx:pt idx="9505">0.84843138760224313</cx:pt>
          <cx:pt idx="9506">0.74837706736381737</cx:pt>
          <cx:pt idx="9507">0.83141233783562818</cx:pt>
          <cx:pt idx="9508">0.56960867461220765</cx:pt>
          <cx:pt idx="9509">0.76563235075579084</cx:pt>
          <cx:pt idx="9510">0.6533805428930447</cx:pt>
          <cx:pt idx="9511">0.56259047519898264</cx:pt>
          <cx:pt idx="9512">0.78738205390695393</cx:pt>
          <cx:pt idx="9513">0.76246607942767652</cx:pt>
          <cx:pt idx="9514">0.5374399250002595</cx:pt>
          <cx:pt idx="9515">0.76841504785164438</cx:pt>
          <cx:pt idx="9516">0.98061638021803976</cx:pt>
          <cx:pt idx="9517">0.73156079948295782</cx:pt>
          <cx:pt idx="9518">0.52695780977242468</cx:pt>
          <cx:pt idx="9519">0.64847709346583904</cx:pt>
          <cx:pt idx="9520">0.92354747377163837</cx:pt>
          <cx:pt idx="9521">0.76463808715311588</cx:pt>
          <cx:pt idx="9522">0.88508423882348186</cx:pt>
          <cx:pt idx="9523">0.50972870770701828</cx:pt>
          <cx:pt idx="9524">0.65055970046307765</cx:pt>
          <cx:pt idx="9525">0.71642970780027537</cx:pt>
          <cx:pt idx="9526">0.75287190308327578</cx:pt>
          <cx:pt idx="9527">0.4741975571365673</cx:pt>
          <cx:pt idx="9528">0.93808877451474382</cx:pt>
          <cx:pt idx="9529">0.56355237249082379</cx:pt>
          <cx:pt idx="9530">0.67142889050555798</cx:pt>
          <cx:pt idx="9531">0.61341904290905946</cx:pt>
          <cx:pt idx="9532">0.86841808077806959</cx:pt>
          <cx:pt idx="9533">0.85881507739163276</cx:pt>
          <cx:pt idx="9534">0.78972990239492469</cx:pt>
          <cx:pt idx="9535">0.85171341844000015</cx:pt>
          <cx:pt idx="9536">0.83100620092131428</cx:pt>
          <cx:pt idx="9537">1.1080779962956702</cx:pt>
          <cx:pt idx="9538">0.79581572695404812</cx:pt>
          <cx:pt idx="9539">0.59821504365949052</cx:pt>
          <cx:pt idx="9540">0.84725361036419922</cx:pt>
          <cx:pt idx="9541">0.738507941981425</cx:pt>
          <cx:pt idx="9542">0.78438322219876577</cx:pt>
          <cx:pt idx="9543">0.72420008301258698</cx:pt>
          <cx:pt idx="9544">0.76139619103334544</cx:pt>
          <cx:pt idx="9545">0.96116871151366357</cx:pt>
          <cx:pt idx="9546">0.84369912051282259</cx:pt>
          <cx:pt idx="9547">0.81118889730508981</cx:pt>
          <cx:pt idx="9548">0.7472354296269047</cx:pt>
          <cx:pt idx="9549">1.2085331101442154</cx:pt>
          <cx:pt idx="9550">0.70591198185186088</cx:pt>
          <cx:pt idx="9551">0.76528517416728736</cx:pt>
          <cx:pt idx="9552">0.62709291491305508</cx:pt>
          <cx:pt idx="9553">0.73519401415063546</cx:pt>
          <cx:pt idx="9554">0.87939819664447294</cx:pt>
          <cx:pt idx="9555">0.89779675694229555</cx:pt>
          <cx:pt idx="9556">0.84845885638682583</cx:pt>
          <cx:pt idx="9557">0.96812704492647861</cx:pt>
          <cx:pt idx="9558">0.52331677788863906</cx:pt>
          <cx:pt idx="9559">0.57534538108668798</cx:pt>
          <cx:pt idx="9560">0.52565334473451375</cx:pt>
          <cx:pt idx="9561">0.7031135067446157</cx:pt>
          <cx:pt idx="9562">0.90451047470970447</cx:pt>
          <cx:pt idx="9563">0.7777767296206527</cx:pt>
          <cx:pt idx="9564">0.6941895732340756</cx:pt>
          <cx:pt idx="9565">0.77005847038869424</cx:pt>
          <cx:pt idx="9566">0.80765556716379672</cx:pt>
          <cx:pt idx="9567">1.3202647470453224</cx:pt>
          <cx:pt idx="9568">0.63970131944171171</cx:pt>
          <cx:pt idx="9569">0.95031759429282547</cx:pt>
          <cx:pt idx="9570">0.67151280467150254</cx:pt>
          <cx:pt idx="9571">0.6309942511095662</cx:pt>
          <cx:pt idx="9572">0.8211877606563357</cx:pt>
          <cx:pt idx="9573">0.68282466857895607</cx:pt>
          <cx:pt idx="9574">0.78566940682777286</cx:pt>
          <cx:pt idx="9575">0.52681480814143045</cx:pt>
          <cx:pt idx="9576">0.6932438134009975</cx:pt>
          <cx:pt idx="9577">0.85255941570570981</cx:pt>
          <cx:pt idx="9578">0.72808786771402134</cx:pt>
          <cx:pt idx="9579">0.65473117057706964</cx:pt>
          <cx:pt idx="9580">0.64073821748219983</cx:pt>
          <cx:pt idx="9581">1.1366697794423517</cx:pt>
          <cx:pt idx="9582">0.58948810014733322</cx:pt>
          <cx:pt idx="9583">0.48551260057925771</cx:pt>
          <cx:pt idx="9584">0.75612684895461857</cx:pt>
          <cx:pt idx="9585">1.0595824981843802</cx:pt>
          <cx:pt idx="9586">0.76194742645150126</cx:pt>
          <cx:pt idx="9587">0.70000791572411136</cx:pt>
          <cx:pt idx="9588">1.1354517261003485</cx:pt>
          <cx:pt idx="9589">0.44585138297055632</cx:pt>
          <cx:pt idx="9590">0.81075130284918073</cx:pt>
          <cx:pt idx="9591">0.75319273130168252</cx:pt>
          <cx:pt idx="9592">0.62054622118650082</cx:pt>
          <cx:pt idx="9593">0.72645254958490257</cx:pt>
          <cx:pt idx="9594">0.8762191241787407</cx:pt>
          <cx:pt idx="9595">0.73282564065959421</cx:pt>
          <cx:pt idx="9596">0.69423262592533364</cx:pt>
          <cx:pt idx="9597">0.74873579076206864</cx:pt>
          <cx:pt idx="9598">0.76369356236068786</cx:pt>
          <cx:pt idx="9599">0.58242799190950589</cx:pt>
          <cx:pt idx="9600">0.74971876386905167</cx:pt>
          <cx:pt idx="9601">0.72118829327487755</cx:pt>
          <cx:pt idx="9602">0.61861727195592942</cx:pt>
          <cx:pt idx="9603">1.0164408136392271</cx:pt>
          <cx:pt idx="9604">0.83982230345411335</cx:pt>
          <cx:pt idx="9605">0.64149954336519999</cx:pt>
          <cx:pt idx="9606">0.79783661080361701</cx:pt>
          <cx:pt idx="9607">0.62026126815956872</cx:pt>
          <cx:pt idx="9608">0.71182352582979713</cx:pt>
          <cx:pt idx="9609">0.91138471912350871</cx:pt>
          <cx:pt idx="9610">1.0987246096892354</cx:pt>
          <cx:pt idx="9611">0.99620845914806511</cx:pt>
          <cx:pt idx="9612">0.79818876258438243</cx:pt>
          <cx:pt idx="9613">0.82789333413377486</cx:pt>
          <cx:pt idx="9614">0.93872422777190589</cx:pt>
          <cx:pt idx="9615">0.69649770441064163</cx:pt>
          <cx:pt idx="9616">0.92447158962648801</cx:pt>
          <cx:pt idx="9617">0.68556332787434993</cx:pt>
          <cx:pt idx="9618">0.99477422546295491</cx:pt>
          <cx:pt idx="9619">0.53482391893078896</cx:pt>
          <cx:pt idx="9620">0.64909263542087392</cx:pt>
          <cx:pt idx="9621">0.84551029969414826</cx:pt>
          <cx:pt idx="9622">0.59785717156041784</cx:pt>
          <cx:pt idx="9623">0.68035593544591078</cx:pt>
          <cx:pt idx="9624">0.71148088537223697</cx:pt>
          <cx:pt idx="9625">0.97552391035133712</cx:pt>
          <cx:pt idx="9626">0.52252721206362274</cx:pt>
          <cx:pt idx="9627">0.83981542143914778</cx:pt>
          <cx:pt idx="9628">0.56536978441925789</cx:pt>
          <cx:pt idx="9629">0.87969902008983614</cx:pt>
          <cx:pt idx="9630">1.0155406447018362</cx:pt>
          <cx:pt idx="9631">0.79246352245372687</cx:pt>
          <cx:pt idx="9632">0.94886541618058617</cx:pt>
          <cx:pt idx="9633">0.71422603508020721</cx:pt>
          <cx:pt idx="9634">0.81701212197045847</cx:pt>
          <cx:pt idx="9635">0.64106131839325187</cx:pt>
          <cx:pt idx="9636">0.53504531856712434</cx:pt>
          <cx:pt idx="9637">0.74869385491439233</cx:pt>
          <cx:pt idx="9638">0.70351867015579916</cx:pt>
          <cx:pt idx="9639">0.52334878324691203</cx:pt>
          <cx:pt idx="9640">0.71468211688165983</cx:pt>
          <cx:pt idx="9641">0.86782784126912038</cx:pt>
          <cx:pt idx="9642">0.54502224485497608</cx:pt>
          <cx:pt idx="9643">1.0185439572906141</cx:pt>
          <cx:pt idx="9644">1.0268782515179571</cx:pt>
          <cx:pt idx="9645">0.87474597784990205</cx:pt>
          <cx:pt idx="9646">0.77718491421093361</cx:pt>
          <cx:pt idx="9647">0.452912278637567</cx:pt>
          <cx:pt idx="9648">0.73783201795209385</cx:pt>
          <cx:pt idx="9649">0.61455773298573424</cx:pt>
          <cx:pt idx="9650">0.6281377721556346</cx:pt>
          <cx:pt idx="9651">0.88134336989087447</cx:pt>
          <cx:pt idx="9652">0.77049966520878099</cx:pt>
          <cx:pt idx="9653">0.61510465480384124</cx:pt>
          <cx:pt idx="9654">0.78929514648163268</cx:pt>
          <cx:pt idx="9655">0.95180254175982193</cx:pt>
          <cx:pt idx="9656">1.0821342581893993</cx:pt>
          <cx:pt idx="9657">0.76868067065579349</cx:pt>
          <cx:pt idx="9658">0.63760161722407938</cx:pt>
          <cx:pt idx="9659">0.655238353224734</cx:pt>
          <cx:pt idx="9660">1.1464390757250631</cx:pt>
          <cx:pt idx="9661">0.73364540109905929</cx:pt>
          <cx:pt idx="9662">0.66294761524929613</cx:pt>
          <cx:pt idx="9663">0.78933600853977071</cx:pt>
          <cx:pt idx="9664">0.93626127156864958</cx:pt>
          <cx:pt idx="9665">0.77449231012938236</cx:pt>
          <cx:pt idx="9666">0.82583375556939886</cx:pt>
          <cx:pt idx="9667">0.83652773005108005</cx:pt>
          <cx:pt idx="9668">0.75903806693501097</cx:pt>
          <cx:pt idx="9669">1.0506309247404353</cx:pt>
          <cx:pt idx="9670">0.91545237763108223</cx:pt>
          <cx:pt idx="9671">0.97896826003009574</cx:pt>
          <cx:pt idx="9672">0.93516023837577578</cx:pt>
          <cx:pt idx="9673">0.73644790651077408</cx:pt>
          <cx:pt idx="9674">0.70082249992458734</cx:pt>
          <cx:pt idx="9675">0.43733838197103442</cx:pt>
          <cx:pt idx="9676">0.87651566560092653</cx:pt>
          <cx:pt idx="9677">0.8123242705007605</cx:pt>
          <cx:pt idx="9678">0.74616256059884256</cx:pt>
          <cx:pt idx="9679">0.5726087856866322</cx:pt>
          <cx:pt idx="9680">0.6988863172113392</cx:pt>
          <cx:pt idx="9681">0.93724329051676059</cx:pt>
          <cx:pt idx="9682">0.72810654043717082</cx:pt>
          <cx:pt idx="9683">0.53279165467730727</cx:pt>
          <cx:pt idx="9684">0.59491607076546127</cx:pt>
          <cx:pt idx="9685">0.8203817763343989</cx:pt>
          <cx:pt idx="9686">1.143872639818956</cx:pt>
          <cx:pt idx="9687">0.67937211835588596</cx:pt>
          <cx:pt idx="9688">0.77672450900518619</cx:pt>
          <cx:pt idx="9689">0.92068689589993347</cx:pt>
          <cx:pt idx="9690">1.0881185625135879</cx:pt>
          <cx:pt idx="9691">0.81925986791172767</cx:pt>
          <cx:pt idx="9692">0.68117607891184939</cx:pt>
          <cx:pt idx="9693">0.58079572853115224</cx:pt>
          <cx:pt idx="9694">0.55346781205508888</cx:pt>
          <cx:pt idx="9695">0.8569668998197516</cx:pt>
          <cx:pt idx="9696">0.95163000398094633</cx:pt>
          <cx:pt idx="9697">0.62845152947181393</cx:pt>
          <cx:pt idx="9698">0.80118897473403039</cx:pt>
          <cx:pt idx="9699">0.53478943172283577</cx:pt>
          <cx:pt idx="9700">0.68930795113213317</cx:pt>
          <cx:pt idx="9701">0.58518715736845117</cx:pt>
          <cx:pt idx="9702">0.61732804896989557</cx:pt>
          <cx:pt idx="9703">0.51839739855059674</cx:pt>
          <cx:pt idx="9704">0.99403664330106156</cx:pt>
          <cx:pt idx="9705">0.78339690455725519</cx:pt>
          <cx:pt idx="9706">1.0209362683019807</cx:pt>
          <cx:pt idx="9707">0.69235563254043953</cx:pt>
          <cx:pt idx="9708">0.91116542666831901</cx:pt>
          <cx:pt idx="9709">0.50080389900717781</cx:pt>
          <cx:pt idx="9710">0.73296054368208186</cx:pt>
          <cx:pt idx="9711">0.53074641394021549</cx:pt>
          <cx:pt idx="9712">0.74670358409844573</cx:pt>
          <cx:pt idx="9713">0.65135630238667197</cx:pt>
          <cx:pt idx="9714">0.6877405348898038</cx:pt>
          <cx:pt idx="9715">0.87425251344246446</cx:pt>
          <cx:pt idx="9716">0.69422657400621224</cx:pt>
          <cx:pt idx="9717">0.7154403217975267</cx:pt>
          <cx:pt idx="9718">0.76661743408429972</cx:pt>
          <cx:pt idx="9719">0.82637824932820092</cx:pt>
          <cx:pt idx="9720">0.54349897339786435</cx:pt>
          <cx:pt idx="9721">0.61573335917695915</cx:pt>
          <cx:pt idx="9722">0.85476173485480622</cx:pt>
          <cx:pt idx="9723">0.56735410065869041</cx:pt>
          <cx:pt idx="9724">1.1856178624423102</cx:pt>
          <cx:pt idx="9725">0.71683031768180372</cx:pt>
          <cx:pt idx="9726">1.3913628724618052</cx:pt>
          <cx:pt idx="9727">1.1202791652452071</cx:pt>
          <cx:pt idx="9728">0.91147768384078098</cx:pt>
          <cx:pt idx="9729">0.88456969457228063</cx:pt>
          <cx:pt idx="9730">0.92023639185896611</cx:pt>
          <cx:pt idx="9731">0.56841849017009349</cx:pt>
          <cx:pt idx="9732">0.91561806342909735</cx:pt>
          <cx:pt idx="9733">0.79017867919253815</cx:pt>
          <cx:pt idx="9734">0.83281042404856975</cx:pt>
          <cx:pt idx="9735">0.95849207972854633</cx:pt>
          <cx:pt idx="9736">0.81908110657458233</cx:pt>
          <cx:pt idx="9737">0.87730760539963537</cx:pt>
          <cx:pt idx="9738">0.66042656977211311</cx:pt>
          <cx:pt idx="9739">0.59377975753886703</cx:pt>
          <cx:pt idx="9740">0.80161550632112</cx:pt>
          <cx:pt idx="9741">0.62978341872427113</cx:pt>
          <cx:pt idx="9742">0.85949956105674519</cx:pt>
          <cx:pt idx="9743">0.59275061063712253</cx:pt>
          <cx:pt idx="9744">0.60057758584678567</cx:pt>
          <cx:pt idx="9745">0.6332704777031396</cx:pt>
          <cx:pt idx="9746">0.52237346101969384</cx:pt>
          <cx:pt idx="9747">0.91562575796945911</cx:pt>
          <cx:pt idx="9748">0.57933342763834528</cx:pt>
          <cx:pt idx="9749">0.9765814813892213</cx:pt>
          <cx:pt idx="9750">1.0564334836996605</cx:pt>
          <cx:pt idx="9751">0.68005419019950908</cx:pt>
          <cx:pt idx="9752">1.0933622256130007</cx:pt>
          <cx:pt idx="9753">0.66638347719798308</cx:pt>
          <cx:pt idx="9754">1.1660337883016327</cx:pt>
          <cx:pt idx="9755">0.57506122808228488</cx:pt>
          <cx:pt idx="9756">0.56404411892398365</cx:pt>
          <cx:pt idx="9757">0.66314820168313893</cx:pt>
          <cx:pt idx="9758">0.67868746545553738</cx:pt>
          <cx:pt idx="9759">0.70596447049824052</cx:pt>
          <cx:pt idx="9760">0.64263190985847818</cx:pt>
          <cx:pt idx="9761">0.62706907252500133</cx:pt>
          <cx:pt idx="9762">0.91687064683424868</cx:pt>
          <cx:pt idx="9763">1.0735472541797506</cx:pt>
          <cx:pt idx="9764">0.78298630925384793</cx:pt>
          <cx:pt idx="9765">0.97087246919943826</cx:pt>
          <cx:pt idx="9766">0.65885470938122015</cx:pt>
          <cx:pt idx="9767">0.71677048503010721</cx:pt>
          <cx:pt idx="9768">0.54167277793071655</cx:pt>
          <cx:pt idx="9769">0.71039352953864887</cx:pt>
          <cx:pt idx="9770">0.82643101789478501</cx:pt>
          <cx:pt idx="9771">0.88791160452064943</cx:pt>
          <cx:pt idx="9772">0.92151447697343902</cx:pt>
          <cx:pt idx="9773">0.60032084846326095</cx:pt>
          <cx:pt idx="9774">0.87126936699726909</cx:pt>
          <cx:pt idx="9775">0.47162723834790354</cx:pt>
          <cx:pt idx="9776">1.176808212959896</cx:pt>
          <cx:pt idx="9777">0.85393684092449329</cx:pt>
          <cx:pt idx="9778">1.0782700894311921</cx:pt>
          <cx:pt idx="9779">0.73527344096310765</cx:pt>
          <cx:pt idx="9780">0.89596166651761722</cx:pt>
          <cx:pt idx="9781">0.78712358483310207</cx:pt>
          <cx:pt idx="9782">0.55492496984105977</cx:pt>
          <cx:pt idx="9783">0.6319146158804303</cx:pt>
          <cx:pt idx="9784">0.45957138972020523</cx:pt>
          <cx:pt idx="9785">0.49393372237067373</cx:pt>
          <cx:pt idx="9786">0.74607226561509565</cx:pt>
          <cx:pt idx="9787">0.66616860795750699</cx:pt>
          <cx:pt idx="9788">0.79365463556672466</cx:pt>
          <cx:pt idx="9789">0.79505536386790132</cx:pt>
          <cx:pt idx="9790">0.76288670060372854</cx:pt>
          <cx:pt idx="9791">0.93649371619818234</cx:pt>
          <cx:pt idx="9792">0.84968499933797614</cx:pt>
          <cx:pt idx="9793">1.0578383584782967</cx:pt>
          <cx:pt idx="9794">0.72395589765727708</cx:pt>
          <cx:pt idx="9795">0.81285071583679336</cx:pt>
          <cx:pt idx="9796">0.71993275399204271</cx:pt>
          <cx:pt idx="9797">0.6639494046303297</cx:pt>
          <cx:pt idx="9798">0.82937687351600764</cx:pt>
          <cx:pt idx="9799">0.56072088392691943</cx:pt>
          <cx:pt idx="9800">0.74153491263361404</cx:pt>
          <cx:pt idx="9801">0.83648290506694811</cx:pt>
          <cx:pt idx="9802">0.49715444920522689</cx:pt>
          <cx:pt idx="9803">0.77477534647663504</cx:pt>
          <cx:pt idx="9804">0.89414107075801197</cx:pt>
          <cx:pt idx="9805">0.68475531645171761</cx:pt>
          <cx:pt idx="9806">0.7193438633881124</cx:pt>
          <cx:pt idx="9807">0.4415744725281604</cx:pt>
          <cx:pt idx="9808">0.75408978971378526</cx:pt>
          <cx:pt idx="9809">0.69484203692933277</cx:pt>
          <cx:pt idx="9810">0.80069951720948573</cx:pt>
          <cx:pt idx="9811">0.8809441256196916</cx:pt>
          <cx:pt idx="9812">0.4190681475522115</cx:pt>
          <cx:pt idx="9813">1.0037791986698712</cx:pt>
          <cx:pt idx="9814">0.78687191797357825</cx:pt>
          <cx:pt idx="9815">1.2073775928244384</cx:pt>
          <cx:pt idx="9816">0.85968240227247317</cx:pt>
          <cx:pt idx="9817">0.70599837232274421</cx:pt>
          <cx:pt idx="9818">1.2897851705750152</cx:pt>
          <cx:pt idx="9819">0.71672103565199374</cx:pt>
          <cx:pt idx="9820">0.65965834558977943</cx:pt>
          <cx:pt idx="9821">0.71664053634418479</cx:pt>
          <cx:pt idx="9822">0.68386057885188567</cx:pt>
          <cx:pt idx="9823">0.59873143688871311</cx:pt>
          <cx:pt idx="9824">1.1940560915632892</cx:pt>
          <cx:pt idx="9825">0.77993088613077355</cx:pt>
          <cx:pt idx="9826">0.92116743943355783</cx:pt>
          <cx:pt idx="9827">0.73319981616904284</cx:pt>
          <cx:pt idx="9828">0.80804554875124635</cx:pt>
          <cx:pt idx="9829">0.89109895180575216</cx:pt>
          <cx:pt idx="9830">0.9112609186999312</cx:pt>
          <cx:pt idx="9831">0.63752498126151735</cx:pt>
          <cx:pt idx="9832">0.75202717824029575</cx:pt>
          <cx:pt idx="9833">0.9599627534007632</cx:pt>
          <cx:pt idx="9834">0.55427371459251407</cx:pt>
          <cx:pt idx="9835">0.43608921070322343</cx:pt>
          <cx:pt idx="9836">0.86437060541021082</cx:pt>
          <cx:pt idx="9837">0.72609459092935702</cx:pt>
          <cx:pt idx="9838">0.85517841821675755</cx:pt>
          <cx:pt idx="9839">0.68163209203955699</cx:pt>
          <cx:pt idx="9840">0.63785533122858196</cx:pt>
          <cx:pt idx="9841">0.81571982040974655</cx:pt>
          <cx:pt idx="9842">0.98811073557032725</cx:pt>
          <cx:pt idx="9843">0.6683987127338884</cx:pt>
          <cx:pt idx="9844">0.57519462609303385</cx:pt>
          <cx:pt idx="9845">0.78737272921342616</cx:pt>
          <cx:pt idx="9846">1.3599721162039478</cx:pt>
          <cx:pt idx="9847">0.68535924210527854</cx:pt>
          <cx:pt idx="9848">0.65879143882141955</cx:pt>
          <cx:pt idx="9849">0.64938505535976165</cx:pt>
          <cx:pt idx="9850">0.98949388189428955</cx:pt>
          <cx:pt idx="9851">0.74323882911725647</cx:pt>
          <cx:pt idx="9852">0.69887464447736636</cx:pt>
          <cx:pt idx="9853">0.63727421633694392</cx:pt>
          <cx:pt idx="9854">0.58368095330964276</cx:pt>
          <cx:pt idx="9855">0.95522319446529547</cx:pt>
          <cx:pt idx="9856">0.88376068006437503</cx:pt>
          <cx:pt idx="9857">0.70628177436540307</cx:pt>
          <cx:pt idx="9858">0.80299377756124568</cx:pt>
          <cx:pt idx="9859">0.54888218801954347</cx:pt>
          <cx:pt idx="9860">0.63696022050052237</cx:pt>
          <cx:pt idx="9861">0.73946355473006942</cx:pt>
          <cx:pt idx="9862">0.92952767971016514</cx:pt>
          <cx:pt idx="9863">0.80057555219903775</cx:pt>
          <cx:pt idx="9864">0.7764583369909307</cx:pt>
          <cx:pt idx="9865">1.1771484754568395</cx:pt>
          <cx:pt idx="9866">0.74223685851361354</cx:pt>
          <cx:pt idx="9867">0.88078802900891939</cx:pt>
          <cx:pt idx="9868">0.99077941018283544</cx:pt>
          <cx:pt idx="9869">0.70543799076047264</cx:pt>
          <cx:pt idx="9870">0.92435400106929577</cx:pt>
          <cx:pt idx="9871">0.83583104720475998</cx:pt>
          <cx:pt idx="9872">1.0523439915787969</cx:pt>
          <cx:pt idx="9873">0.76667605388594218</cx:pt>
          <cx:pt idx="9874">0.80427800283683104</cx:pt>
          <cx:pt idx="9875">0.86564410347619858</cx:pt>
          <cx:pt idx="9876">0.62505310192299279</cx:pt>
          <cx:pt idx="9877">0.96950689766070952</cx:pt>
          <cx:pt idx="9878">0.68199592343027271</cx:pt>
          <cx:pt idx="9879">0.78862257373956324</cx:pt>
          <cx:pt idx="9880">0.62464796430761316</cx:pt>
          <cx:pt idx="9881">0.82106807434832618</cx:pt>
          <cx:pt idx="9882">0.63215722486290182</cx:pt>
          <cx:pt idx="9883">0.86950913837588684</cx:pt>
          <cx:pt idx="9884">0.78050741591741568</cx:pt>
          <cx:pt idx="9885">1.186010891301349</cx:pt>
          <cx:pt idx="9886">0.68969598996159409</cx:pt>
          <cx:pt idx="9887">0.81896701702596775</cx:pt>
          <cx:pt idx="9888">0.89240544606602579</cx:pt>
          <cx:pt idx="9889">0.79318607510316486</cx:pt>
          <cx:pt idx="9890">0.80748884929430509</cx:pt>
          <cx:pt idx="9891">1.0388926289564049</cx:pt>
          <cx:pt idx="9892">0.87281681981753434</cx:pt>
          <cx:pt idx="9893">0.73147823749961416</cx:pt>
          <cx:pt idx="9894">0.73830275937562884</cx:pt>
          <cx:pt idx="9895">0.49431064811833464</cx:pt>
          <cx:pt idx="9896">1.0013208834029588</cx:pt>
          <cx:pt idx="9897">0.69475922992423533</cx:pt>
          <cx:pt idx="9898">0.56337187445888548</cx:pt>
          <cx:pt idx="9899">0.72322405897673214</cx:pt>
          <cx:pt idx="9900">0.63504224494875228</cx:pt>
          <cx:pt idx="9901">0.6458881379655298</cx:pt>
          <cx:pt idx="9902">0.51881995688810312</cx:pt>
          <cx:pt idx="9903">0.76264998295546327</cx:pt>
          <cx:pt idx="9904">1.2824550380124127</cx:pt>
          <cx:pt idx="9905">0.67979084356276387</cx:pt>
          <cx:pt idx="9906">0.99334620531653517</cx:pt>
          <cx:pt idx="9907">0.77637311436135092</cx:pt>
          <cx:pt idx="9908">1.0342462754734683</cx:pt>
          <cx:pt idx="9909">1.0577569560530771</cx:pt>
          <cx:pt idx="9910">0.74462421428237446</cx:pt>
          <cx:pt idx="9911">0.8406983814335699</cx:pt>
          <cx:pt idx="9912">0.40509441100670635</cx:pt>
          <cx:pt idx="9913">0.92428894490145708</cx:pt>
          <cx:pt idx="9914">0.82608866285072646</cx:pt>
          <cx:pt idx="9915">0.75998209042634723</cx:pt>
          <cx:pt idx="9916">0.67754798809707206</cx:pt>
          <cx:pt idx="9917">1.3980858696317733</cx:pt>
          <cx:pt idx="9918">0.81344308455956127</cx:pt>
          <cx:pt idx="9919">0.7314400533644233</cx:pt>
          <cx:pt idx="9920">0.96203730916447416</cx:pt>
          <cx:pt idx="9921">0.91616017345403655</cx:pt>
          <cx:pt idx="9922">0.8802068511245954</cx:pt>
          <cx:pt idx="9923">0.76527641440206906</cx:pt>
          <cx:pt idx="9924">0.71238687323313987</cx:pt>
          <cx:pt idx="9925">0.85809543168934865</cx:pt>
          <cx:pt idx="9926">0.83359583628807643</cx:pt>
          <cx:pt idx="9927">0.83686148839331553</cx:pt>
          <cx:pt idx="9928">0.69689252738353258</cx:pt>
          <cx:pt idx="9929">0.96442438888361759</cx:pt>
          <cx:pt idx="9930">0.59965175275763571</cx:pt>
          <cx:pt idx="9931">0.98346214629926587</cx:pt>
          <cx:pt idx="9932">0.40560831018932753</cx:pt>
          <cx:pt idx="9933">0.7412876403925952</cx:pt>
          <cx:pt idx="9934">0.62852512753298828</cx:pt>
          <cx:pt idx="9935">0.88442970497307738</cx:pt>
          <cx:pt idx="9936">0.6780536663186385</cx:pt>
          <cx:pt idx="9937">0.68896100078644584</cx:pt>
          <cx:pt idx="9938">0.68932327520283565</cx:pt>
          <cx:pt idx="9939">1.2713346682533093</cx:pt>
          <cx:pt idx="9940">0.59728856237830241</cx:pt>
          <cx:pt idx="9941">0.54945794796040937</cx:pt>
          <cx:pt idx="9942">0.80250802504116203</cx:pt>
          <cx:pt idx="9943">0.83471680793779246</cx:pt>
          <cx:pt idx="9944">0.81185097122315131</cx:pt>
          <cx:pt idx="9945">0.95617363426747048</cx:pt>
          <cx:pt idx="9946">0.62860053229813595</cx:pt>
          <cx:pt idx="9947">0.80626336814708033</cx:pt>
          <cx:pt idx="9948">0.91640322028108079</cx:pt>
          <cx:pt idx="9949">0.73122902953837532</cx:pt>
          <cx:pt idx="9950">0.43747420501389733</cx:pt>
          <cx:pt idx="9951">0.71889492237888142</cx:pt>
          <cx:pt idx="9952">0.78407826495715061</cx:pt>
          <cx:pt idx="9953">1.0114543674420806</cx:pt>
          <cx:pt idx="9954">0.70624174196995304</cx:pt>
          <cx:pt idx="9955">0.78240092672680528</cx:pt>
          <cx:pt idx="9956">0.7417016557415721</cx:pt>
          <cx:pt idx="9957">0.64907373819122072</cx:pt>
          <cx:pt idx="9958">1.1326198426347693</cx:pt>
          <cx:pt idx="9959">0.69771798911657945</cx:pt>
          <cx:pt idx="9960">0.66858777161647054</cx:pt>
          <cx:pt idx="9961">0.50287632891367839</cx:pt>
          <cx:pt idx="9962">0.90097016814274822</cx:pt>
          <cx:pt idx="9963">0.67427763589512024</cx:pt>
          <cx:pt idx="9964">0.65966941871562834</cx:pt>
          <cx:pt idx="9965">0.56981068998702122</cx:pt>
          <cx:pt idx="9966">1.0707820637379946</cx:pt>
          <cx:pt idx="9967">0.45365745998218654</cx:pt>
          <cx:pt idx="9968">0.49160403387745016</cx:pt>
          <cx:pt idx="9969">0.71218376495231306</cx:pt>
          <cx:pt idx="9970">0.90502653775789632</cx:pt>
          <cx:pt idx="9971">1.0198835080922293</cx:pt>
          <cx:pt idx="9972">0.43695829306537654</cx:pt>
          <cx:pt idx="9973">0.80487478879565744</cx:pt>
          <cx:pt idx="9974">0.76626873201343315</cx:pt>
          <cx:pt idx="9975">0.68440460495396394</cx:pt>
          <cx:pt idx="9976">0.93025525624488703</cx:pt>
          <cx:pt idx="9977">0.78211623453074464</cx:pt>
          <cx:pt idx="9978">0.99125691889786349</cx:pt>
          <cx:pt idx="9979">0.66529992207407718</cx:pt>
          <cx:pt idx="9980">0.97412826176183875</cx:pt>
          <cx:pt idx="9981">0.65507422654649206</cx:pt>
          <cx:pt idx="9982">0.68417352533156162</cx:pt>
          <cx:pt idx="9983">1.2691557273934027</cx:pt>
          <cx:pt idx="9984">0.94978689841589259</cx:pt>
          <cx:pt idx="9985">0.99317310627709077</cx:pt>
          <cx:pt idx="9986">0.74276554443232257</cx:pt>
          <cx:pt idx="9987">1.0664451606872356</cx:pt>
          <cx:pt idx="9988">0.70151956607526089</cx:pt>
          <cx:pt idx="9989">0.93550292577124128</cx:pt>
          <cx:pt idx="9990">0.92834731171830009</cx:pt>
          <cx:pt idx="9991">1.1610606312865175</cx:pt>
          <cx:pt idx="9992">0.70960582421978236</cx:pt>
          <cx:pt idx="9993">0.82805333047964125</cx:pt>
          <cx:pt idx="9994">0.90288376490669409</cx:pt>
          <cx:pt idx="9995">0.77857403055629248</cx:pt>
          <cx:pt idx="9996">0.81608326629350114</cx:pt>
          <cx:pt idx="9997">0.93132095745748045</cx:pt>
          <cx:pt idx="9998">0.76843165759314513</cx:pt>
          <cx:pt idx="9999">0.76448961971121343</cx:pt>
        </cx:lvl>
      </cx:numDim>
    </cx:data>
  </cx:chartData>
  <cx:chart>
    <cx:title pos="t" align="ctr" overlay="0">
      <cx:tx>
        <cx:txData>
          <cx:v>MC Simulation Distribution </cx:v>
        </cx:txData>
      </cx:tx>
      <cx:txPr>
        <a:bodyPr spcFirstLastPara="1" vertOverflow="ellipsis" horzOverflow="overflow" wrap="square" lIns="0" tIns="0" rIns="0" bIns="0" anchor="ctr" anchorCtr="1"/>
        <a:lstStyle/>
        <a:p>
          <a:pPr algn="ctr" rtl="0">
            <a:defRPr sz="1600" b="1">
              <a:solidFill>
                <a:schemeClr val="bg2"/>
              </a:solidFill>
            </a:defRPr>
          </a:pPr>
          <a:r>
            <a:rPr lang="en-US" sz="2000" b="1" i="0" u="none" strike="noStrike" baseline="0">
              <a:solidFill>
                <a:schemeClr val="bg2"/>
              </a:solidFill>
              <a:latin typeface="Calibri" panose="020F0502020204030204"/>
            </a:rPr>
            <a:t>MC Simulation Distribution </a:t>
          </a:r>
        </a:p>
      </cx:txPr>
    </cx:title>
    <cx:plotArea>
      <cx:plotAreaRegion>
        <cx:plotSurface>
          <cx:spPr>
            <a:solidFill>
              <a:sysClr val="window" lastClr="FFFFFF"/>
            </a:solidFill>
            <a:ln w="0">
              <a:solidFill>
                <a:schemeClr val="dk1"/>
              </a:solidFill>
            </a:ln>
          </cx:spPr>
        </cx:plotSurface>
        <cx:series layoutId="clusteredColumn" uniqueId="{B58173A8-22DD-45F6-B395-E36D9D531D2C}">
          <cx:spPr>
            <a:solidFill>
              <a:schemeClr val="accent6">
                <a:lumMod val="60000"/>
                <a:lumOff val="40000"/>
              </a:schemeClr>
            </a:solidFill>
          </cx:spPr>
          <cx:dataPt idx="2">
            <cx:spPr>
              <a:solidFill>
                <a:srgbClr val="C32F2F"/>
              </a:solidFill>
            </cx:spPr>
          </cx:dataPt>
          <cx:dataPt idx="3">
            <cx:spPr>
              <a:solidFill>
                <a:srgbClr val="C32F2F"/>
              </a:solidFill>
            </cx:spPr>
          </cx:dataPt>
          <cx:dataPt idx="4">
            <cx:spPr>
              <a:solidFill>
                <a:srgbClr val="C32F2F"/>
              </a:solidFill>
            </cx:spPr>
          </cx:dataPt>
          <cx:dataPt idx="5">
            <cx:spPr>
              <a:solidFill>
                <a:srgbClr val="C32F2F"/>
              </a:solidFill>
            </cx:spPr>
          </cx:dataPt>
          <cx:dataPt idx="6">
            <cx:spPr>
              <a:solidFill>
                <a:srgbClr val="C32F2F"/>
              </a:solidFill>
            </cx:spPr>
          </cx:dataPt>
          <cx:dataPt idx="7">
            <cx:spPr>
              <a:solidFill>
                <a:srgbClr val="C32F2F"/>
              </a:solidFill>
            </cx:spPr>
          </cx:dataPt>
          <cx:dataPt idx="8">
            <cx:spPr>
              <a:solidFill>
                <a:srgbClr val="C32F2F"/>
              </a:solidFill>
            </cx:spPr>
          </cx:dataPt>
          <cx:dataPt idx="9">
            <cx:spPr>
              <a:solidFill>
                <a:srgbClr val="C32F2F"/>
              </a:solidFill>
            </cx:spPr>
          </cx:dataPt>
          <cx:dataPt idx="10">
            <cx:spPr>
              <a:solidFill>
                <a:srgbClr val="C32F2F"/>
              </a:solidFill>
            </cx:spPr>
          </cx:dataPt>
          <cx:dataPt idx="11">
            <cx:spPr>
              <a:solidFill>
                <a:srgbClr val="C32F2F"/>
              </a:solidFill>
            </cx:spPr>
          </cx:dataPt>
          <cx:dataPt idx="12">
            <cx:spPr>
              <a:solidFill>
                <a:srgbClr val="C32F2F"/>
              </a:solidFill>
            </cx:spPr>
          </cx:dataPt>
          <cx:dataPt idx="13">
            <cx:spPr>
              <a:solidFill>
                <a:srgbClr val="C32F2F"/>
              </a:solidFill>
            </cx:spPr>
          </cx:dataPt>
          <cx:dataId val="0"/>
          <cx:layoutPr>
            <cx:binning intervalClosed="r"/>
          </cx:layoutPr>
        </cx:series>
      </cx:plotAreaRegion>
      <cx:axis id="0">
        <cx:catScaling gapWidth="0"/>
        <cx:title>
          <cx:tx>
            <cx:txData>
              <cx:v>Share Price ($) </cx:v>
            </cx:txData>
          </cx:tx>
          <cx:txPr>
            <a:bodyPr spcFirstLastPara="1" vertOverflow="ellipsis" horzOverflow="overflow" wrap="square" lIns="0" tIns="0" rIns="0" bIns="0" anchor="ctr" anchorCtr="1"/>
            <a:lstStyle/>
            <a:p>
              <a:pPr algn="ctr" rtl="0">
                <a:defRPr sz="1050" b="1">
                  <a:solidFill>
                    <a:schemeClr val="bg2"/>
                  </a:solidFill>
                </a:defRPr>
              </a:pPr>
              <a:r>
                <a:rPr lang="en-US" sz="1050" b="1" i="0" u="none" strike="noStrike" baseline="0">
                  <a:solidFill>
                    <a:schemeClr val="bg2"/>
                  </a:solidFill>
                  <a:latin typeface="Calibri" panose="020F0502020204030204"/>
                </a:rPr>
                <a:t>Share Price ($) </a:t>
              </a:r>
            </a:p>
          </cx:txPr>
        </cx:title>
        <cx:tickLabels/>
        <cx:txPr>
          <a:bodyPr spcFirstLastPara="1" vertOverflow="ellipsis" horzOverflow="overflow" wrap="square" lIns="0" tIns="0" rIns="0" bIns="0" anchor="ctr" anchorCtr="1"/>
          <a:lstStyle/>
          <a:p>
            <a:pPr algn="ctr" rtl="0">
              <a:defRPr b="1">
                <a:solidFill>
                  <a:schemeClr val="bg2"/>
                </a:solidFill>
              </a:defRPr>
            </a:pPr>
            <a:endParaRPr lang="en-US" sz="900" b="1" i="0" u="none" strike="noStrike" baseline="0">
              <a:solidFill>
                <a:schemeClr val="bg2"/>
              </a:solidFill>
              <a:latin typeface="Calibri" panose="020F0502020204030204"/>
            </a:endParaRPr>
          </a:p>
        </cx:txPr>
      </cx:axis>
      <cx:axis id="1">
        <cx:valScaling/>
        <cx:title>
          <cx:tx>
            <cx:txData>
              <cx:v>Number of Occurrences</cx:v>
            </cx:txData>
          </cx:tx>
          <cx:txPr>
            <a:bodyPr spcFirstLastPara="1" vertOverflow="ellipsis" horzOverflow="overflow" wrap="square" lIns="0" tIns="0" rIns="0" bIns="0" anchor="ctr" anchorCtr="1"/>
            <a:lstStyle/>
            <a:p>
              <a:pPr algn="ctr" rtl="0">
                <a:defRPr b="1">
                  <a:solidFill>
                    <a:schemeClr val="bg2"/>
                  </a:solidFill>
                </a:defRPr>
              </a:pPr>
              <a:r>
                <a:rPr lang="en-US" sz="1050" b="1" i="0" u="none" strike="noStrike" baseline="0">
                  <a:solidFill>
                    <a:schemeClr val="bg2"/>
                  </a:solidFill>
                  <a:latin typeface="Calibri" panose="020F0502020204030204"/>
                </a:rPr>
                <a:t>Number of Occurrences</a:t>
              </a:r>
            </a:p>
          </cx:txPr>
        </cx:title>
        <cx:tickLabels/>
        <cx:txPr>
          <a:bodyPr spcFirstLastPara="1" vertOverflow="ellipsis" horzOverflow="overflow" wrap="square" lIns="0" tIns="0" rIns="0" bIns="0" anchor="ctr" anchorCtr="1"/>
          <a:lstStyle/>
          <a:p>
            <a:pPr algn="ctr" rtl="0">
              <a:defRPr b="1">
                <a:solidFill>
                  <a:schemeClr val="bg2"/>
                </a:solidFill>
              </a:defRPr>
            </a:pPr>
            <a:endParaRPr lang="en-US" sz="900" b="1" i="0" u="none" strike="noStrike" baseline="0">
              <a:solidFill>
                <a:schemeClr val="bg2"/>
              </a:solidFill>
              <a:latin typeface="Calibri" panose="020F0502020204030204"/>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0.70399</cdr:x>
      <cdr:y>0.16491</cdr:y>
    </cdr:from>
    <cdr:to>
      <cdr:x>0.76665</cdr:x>
      <cdr:y>0.22963</cdr:y>
    </cdr:to>
    <cdr:sp macro="" textlink="">
      <cdr:nvSpPr>
        <cdr:cNvPr id="4" name="TextBox 3">
          <a:extLst xmlns:a="http://schemas.openxmlformats.org/drawingml/2006/main">
            <a:ext uri="{FF2B5EF4-FFF2-40B4-BE49-F238E27FC236}">
              <a16:creationId xmlns:a16="http://schemas.microsoft.com/office/drawing/2014/main" id="{5CACE7DC-6FF6-931B-8891-48E1165971A1}"/>
            </a:ext>
          </a:extLst>
        </cdr:cNvPr>
        <cdr:cNvSpPr txBox="1"/>
      </cdr:nvSpPr>
      <cdr:spPr>
        <a:xfrm xmlns:a="http://schemas.openxmlformats.org/drawingml/2006/main">
          <a:off x="8409856" y="930382"/>
          <a:ext cx="748516" cy="365144"/>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vertOverflow="clip" wrap="square" rtlCol="0"/>
        <a:lstStyle xmlns:a="http://schemas.openxmlformats.org/drawingml/2006/main"/>
        <a:p xmlns:a="http://schemas.openxmlformats.org/drawingml/2006/main">
          <a:r>
            <a:rPr lang="en-NZ" sz="1600" b="1" dirty="0">
              <a:solidFill>
                <a:schemeClr val="tx1"/>
              </a:solidFill>
            </a:rPr>
            <a:t>44.2%</a:t>
          </a:r>
        </a:p>
        <a:p xmlns:a="http://schemas.openxmlformats.org/drawingml/2006/main">
          <a:endParaRPr lang="en-NZ" sz="1600" b="1" dirty="0">
            <a:solidFill>
              <a:schemeClr val="tx1"/>
            </a:solidFill>
          </a:endParaRPr>
        </a:p>
      </cdr:txBody>
    </cdr:sp>
  </cdr:relSizeAnchor>
  <cdr:relSizeAnchor xmlns:cdr="http://schemas.openxmlformats.org/drawingml/2006/chartDrawing">
    <cdr:from>
      <cdr:x>0.48344</cdr:x>
      <cdr:y>0.16491</cdr:y>
    </cdr:from>
    <cdr:to>
      <cdr:x>0.55998</cdr:x>
      <cdr:y>0.21008</cdr:y>
    </cdr:to>
    <cdr:sp macro="" textlink="">
      <cdr:nvSpPr>
        <cdr:cNvPr id="5" name="TextBox 1">
          <a:extLst xmlns:a="http://schemas.openxmlformats.org/drawingml/2006/main">
            <a:ext uri="{FF2B5EF4-FFF2-40B4-BE49-F238E27FC236}">
              <a16:creationId xmlns:a16="http://schemas.microsoft.com/office/drawing/2014/main" id="{1682ACD4-3E59-1687-B6E3-2B955210F122}"/>
            </a:ext>
          </a:extLst>
        </cdr:cNvPr>
        <cdr:cNvSpPr txBox="1"/>
      </cdr:nvSpPr>
      <cdr:spPr>
        <a:xfrm xmlns:a="http://schemas.openxmlformats.org/drawingml/2006/main">
          <a:off x="5775127" y="930382"/>
          <a:ext cx="914341" cy="254845"/>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NZ" sz="1600" b="1" dirty="0">
              <a:solidFill>
                <a:schemeClr val="bg2"/>
              </a:solidFill>
            </a:rPr>
            <a:t>79.1%</a:t>
          </a:r>
        </a:p>
      </cdr:txBody>
    </cdr:sp>
  </cdr:relSizeAnchor>
  <cdr:relSizeAnchor xmlns:cdr="http://schemas.openxmlformats.org/drawingml/2006/chartDrawing">
    <cdr:from>
      <cdr:x>0.56381</cdr:x>
      <cdr:y>0.37015</cdr:y>
    </cdr:from>
    <cdr:to>
      <cdr:x>0.64035</cdr:x>
      <cdr:y>0.41532</cdr:y>
    </cdr:to>
    <cdr:sp macro="" textlink="">
      <cdr:nvSpPr>
        <cdr:cNvPr id="6" name="TextBox 1">
          <a:extLst xmlns:a="http://schemas.openxmlformats.org/drawingml/2006/main">
            <a:ext uri="{FF2B5EF4-FFF2-40B4-BE49-F238E27FC236}">
              <a16:creationId xmlns:a16="http://schemas.microsoft.com/office/drawing/2014/main" id="{82FD7C7B-D81F-A2E1-FC57-DDEC9292853A}"/>
            </a:ext>
          </a:extLst>
        </cdr:cNvPr>
        <cdr:cNvSpPr txBox="1"/>
      </cdr:nvSpPr>
      <cdr:spPr>
        <a:xfrm xmlns:a="http://schemas.openxmlformats.org/drawingml/2006/main">
          <a:off x="6735233" y="2088347"/>
          <a:ext cx="914341" cy="254844"/>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NZ" sz="1600" b="1" dirty="0">
              <a:solidFill>
                <a:schemeClr val="bg2"/>
              </a:solidFill>
            </a:rPr>
            <a:t>19.6%</a:t>
          </a:r>
        </a:p>
      </cdr:txBody>
    </cdr:sp>
  </cdr:relSizeAnchor>
  <cdr:relSizeAnchor xmlns:cdr="http://schemas.openxmlformats.org/drawingml/2006/chartDrawing">
    <cdr:from>
      <cdr:x>0.6518</cdr:x>
      <cdr:y>0.37015</cdr:y>
    </cdr:from>
    <cdr:to>
      <cdr:x>0.72834</cdr:x>
      <cdr:y>0.41532</cdr:y>
    </cdr:to>
    <cdr:sp macro="" textlink="">
      <cdr:nvSpPr>
        <cdr:cNvPr id="7" name="TextBox 1">
          <a:extLst xmlns:a="http://schemas.openxmlformats.org/drawingml/2006/main">
            <a:ext uri="{FF2B5EF4-FFF2-40B4-BE49-F238E27FC236}">
              <a16:creationId xmlns:a16="http://schemas.microsoft.com/office/drawing/2014/main" id="{EB59C8F1-AE31-133F-1187-5D2C368971E8}"/>
            </a:ext>
          </a:extLst>
        </cdr:cNvPr>
        <cdr:cNvSpPr txBox="1"/>
      </cdr:nvSpPr>
      <cdr:spPr>
        <a:xfrm xmlns:a="http://schemas.openxmlformats.org/drawingml/2006/main">
          <a:off x="7786355" y="2088347"/>
          <a:ext cx="914341" cy="254845"/>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NZ" sz="1600" b="1" dirty="0">
              <a:solidFill>
                <a:schemeClr val="tx1"/>
              </a:solidFill>
            </a:rPr>
            <a:t>23.1%</a:t>
          </a:r>
        </a:p>
      </cdr:txBody>
    </cdr:sp>
  </cdr:relSizeAnchor>
  <cdr:relSizeAnchor xmlns:cdr="http://schemas.openxmlformats.org/drawingml/2006/chartDrawing">
    <cdr:from>
      <cdr:x>0.55782</cdr:x>
      <cdr:y>0.57583</cdr:y>
    </cdr:from>
    <cdr:to>
      <cdr:x>0.63436</cdr:x>
      <cdr:y>0.621</cdr:y>
    </cdr:to>
    <cdr:sp macro="" textlink="">
      <cdr:nvSpPr>
        <cdr:cNvPr id="8" name="TextBox 1">
          <a:extLst xmlns:a="http://schemas.openxmlformats.org/drawingml/2006/main">
            <a:ext uri="{FF2B5EF4-FFF2-40B4-BE49-F238E27FC236}">
              <a16:creationId xmlns:a16="http://schemas.microsoft.com/office/drawing/2014/main" id="{36825090-15DF-9D81-7C5E-9BBC737B3BD6}"/>
            </a:ext>
          </a:extLst>
        </cdr:cNvPr>
        <cdr:cNvSpPr txBox="1"/>
      </cdr:nvSpPr>
      <cdr:spPr>
        <a:xfrm xmlns:a="http://schemas.openxmlformats.org/drawingml/2006/main">
          <a:off x="6663683" y="3248800"/>
          <a:ext cx="914341" cy="254844"/>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NZ" sz="1600" b="1" dirty="0">
              <a:solidFill>
                <a:schemeClr val="tx1"/>
              </a:solidFill>
            </a:rPr>
            <a:t>24.2%</a:t>
          </a:r>
        </a:p>
      </cdr:txBody>
    </cdr:sp>
  </cdr:relSizeAnchor>
  <cdr:relSizeAnchor xmlns:cdr="http://schemas.openxmlformats.org/drawingml/2006/chartDrawing">
    <cdr:from>
      <cdr:x>0.64236</cdr:x>
      <cdr:y>0.57584</cdr:y>
    </cdr:from>
    <cdr:to>
      <cdr:x>0.71891</cdr:x>
      <cdr:y>0.621</cdr:y>
    </cdr:to>
    <cdr:sp macro="" textlink="">
      <cdr:nvSpPr>
        <cdr:cNvPr id="9" name="TextBox 1">
          <a:extLst xmlns:a="http://schemas.openxmlformats.org/drawingml/2006/main">
            <a:ext uri="{FF2B5EF4-FFF2-40B4-BE49-F238E27FC236}">
              <a16:creationId xmlns:a16="http://schemas.microsoft.com/office/drawing/2014/main" id="{F97F4CCF-E87D-0ABB-AF3C-0924224290DF}"/>
            </a:ext>
          </a:extLst>
        </cdr:cNvPr>
        <cdr:cNvSpPr txBox="1"/>
      </cdr:nvSpPr>
      <cdr:spPr>
        <a:xfrm xmlns:a="http://schemas.openxmlformats.org/drawingml/2006/main">
          <a:off x="7673592" y="3248828"/>
          <a:ext cx="914460" cy="2547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NZ" sz="1600" b="1" dirty="0">
              <a:solidFill>
                <a:schemeClr val="bg2"/>
              </a:solidFill>
            </a:rPr>
            <a:t>19.5%</a:t>
          </a:r>
        </a:p>
      </cdr:txBody>
    </cdr:sp>
  </cdr:relSizeAnchor>
  <cdr:relSizeAnchor xmlns:cdr="http://schemas.openxmlformats.org/drawingml/2006/chartDrawing">
    <cdr:from>
      <cdr:x>0.62534</cdr:x>
      <cdr:y>0.77704</cdr:y>
    </cdr:from>
    <cdr:to>
      <cdr:x>0.66374</cdr:x>
      <cdr:y>0.82448</cdr:y>
    </cdr:to>
    <cdr:sp macro="" textlink="">
      <cdr:nvSpPr>
        <cdr:cNvPr id="10" name="TextBox 1">
          <a:extLst xmlns:a="http://schemas.openxmlformats.org/drawingml/2006/main">
            <a:ext uri="{FF2B5EF4-FFF2-40B4-BE49-F238E27FC236}">
              <a16:creationId xmlns:a16="http://schemas.microsoft.com/office/drawing/2014/main" id="{6DBDE572-6AE5-ED09-A5AD-E408463DB58D}"/>
            </a:ext>
          </a:extLst>
        </cdr:cNvPr>
        <cdr:cNvSpPr txBox="1"/>
      </cdr:nvSpPr>
      <cdr:spPr>
        <a:xfrm xmlns:a="http://schemas.openxmlformats.org/drawingml/2006/main">
          <a:off x="7470266" y="4383971"/>
          <a:ext cx="458745" cy="26763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NZ" sz="1600" b="1" dirty="0">
              <a:solidFill>
                <a:schemeClr val="bg2"/>
              </a:solidFill>
            </a:rPr>
            <a:t>7%</a:t>
          </a:r>
        </a:p>
        <a:p xmlns:a="http://schemas.openxmlformats.org/drawingml/2006/main">
          <a:endParaRPr lang="en-NZ" sz="1600" b="1" dirty="0">
            <a:solidFill>
              <a:schemeClr val="bg2"/>
            </a:solidFill>
          </a:endParaRPr>
        </a:p>
      </cdr:txBody>
    </cdr:sp>
  </cdr:relSizeAnchor>
  <cdr:relSizeAnchor xmlns:cdr="http://schemas.openxmlformats.org/drawingml/2006/chartDrawing">
    <cdr:from>
      <cdr:x>0.59543</cdr:x>
      <cdr:y>0.77391</cdr:y>
    </cdr:from>
    <cdr:to>
      <cdr:x>0.63312</cdr:x>
      <cdr:y>0.82761</cdr:y>
    </cdr:to>
    <cdr:sp macro="" textlink="">
      <cdr:nvSpPr>
        <cdr:cNvPr id="2" name="TextBox 1">
          <a:extLst xmlns:a="http://schemas.openxmlformats.org/drawingml/2006/main">
            <a:ext uri="{FF2B5EF4-FFF2-40B4-BE49-F238E27FC236}">
              <a16:creationId xmlns:a16="http://schemas.microsoft.com/office/drawing/2014/main" id="{FB037D59-5141-0FC3-2C89-732E21595190}"/>
            </a:ext>
          </a:extLst>
        </cdr:cNvPr>
        <cdr:cNvSpPr txBox="1"/>
      </cdr:nvSpPr>
      <cdr:spPr>
        <a:xfrm xmlns:a="http://schemas.openxmlformats.org/drawingml/2006/main">
          <a:off x="7112964" y="4366301"/>
          <a:ext cx="450288" cy="30297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NZ" sz="1600" b="1" dirty="0">
              <a:solidFill>
                <a:schemeClr val="tx1"/>
              </a:solidFill>
            </a:rPr>
            <a:t>6%</a:t>
          </a:r>
        </a:p>
        <a:p xmlns:a="http://schemas.openxmlformats.org/drawingml/2006/main">
          <a:endParaRPr lang="en-NZ" sz="1600" b="1"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E202A-25FD-43FC-BCD4-DB6229BCD9C3}" type="datetimeFigureOut">
              <a:t>10/13/2023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9CD0C-4338-4B07-9046-B0152B1ED072}" type="slidenum">
              <a:t>‹#›</a:t>
            </a:fld>
            <a:endParaRPr lang="en-US"/>
          </a:p>
        </p:txBody>
      </p:sp>
    </p:spTree>
    <p:extLst>
      <p:ext uri="{BB962C8B-B14F-4D97-AF65-F5344CB8AC3E}">
        <p14:creationId xmlns:p14="http://schemas.microsoft.com/office/powerpoint/2010/main" val="134362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Summarize the whole presentation:</a:t>
            </a:r>
          </a:p>
          <a:p>
            <a:r>
              <a:rPr lang="en-NZ"/>
              <a:t>OCA is a </a:t>
            </a:r>
          </a:p>
          <a:p>
            <a:r>
              <a:rPr lang="en-NZ"/>
              <a:t>Our DCF valuation gives a 1-year target price of $0.81, which is a 3.9% upside. </a:t>
            </a:r>
          </a:p>
          <a:p>
            <a:r>
              <a:rPr lang="en-NZ"/>
              <a:t> </a:t>
            </a:r>
          </a:p>
        </p:txBody>
      </p:sp>
      <p:sp>
        <p:nvSpPr>
          <p:cNvPr id="4" name="Slide Number Placeholder 3"/>
          <p:cNvSpPr>
            <a:spLocks noGrp="1"/>
          </p:cNvSpPr>
          <p:nvPr>
            <p:ph type="sldNum" sz="quarter" idx="5"/>
          </p:nvPr>
        </p:nvSpPr>
        <p:spPr/>
        <p:txBody>
          <a:bodyPr/>
          <a:lstStyle/>
          <a:p>
            <a:fld id="{85B9CD0C-4338-4B07-9046-B0152B1ED072}" type="slidenum">
              <a:rPr lang="en-NZ" smtClean="0"/>
              <a:t>1</a:t>
            </a:fld>
            <a:endParaRPr lang="en-NZ"/>
          </a:p>
        </p:txBody>
      </p:sp>
    </p:spTree>
    <p:extLst>
      <p:ext uri="{BB962C8B-B14F-4D97-AF65-F5344CB8AC3E}">
        <p14:creationId xmlns:p14="http://schemas.microsoft.com/office/powerpoint/2010/main" val="1270918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Aged care revenue is expected to growth faster with 8% growth rate year on year. </a:t>
            </a:r>
          </a:p>
          <a:p>
            <a:r>
              <a:rPr lang="en-NZ"/>
              <a:t>Although the care fee growth rate has a lower 2.5% CAGR in previous year, we believe with OCA’s oncoming new care suites, it will continue with its 20% CAGR on premium revenue. </a:t>
            </a:r>
          </a:p>
          <a:p>
            <a:endParaRPr lang="en-NZ"/>
          </a:p>
        </p:txBody>
      </p:sp>
      <p:sp>
        <p:nvSpPr>
          <p:cNvPr id="4" name="Slide Number Placeholder 3"/>
          <p:cNvSpPr>
            <a:spLocks noGrp="1"/>
          </p:cNvSpPr>
          <p:nvPr>
            <p:ph type="sldNum" sz="quarter" idx="5"/>
          </p:nvPr>
        </p:nvSpPr>
        <p:spPr/>
        <p:txBody>
          <a:bodyPr/>
          <a:lstStyle/>
          <a:p>
            <a:fld id="{85B9CD0C-4338-4B07-9046-B0152B1ED072}" type="slidenum">
              <a:rPr lang="en-NZ" smtClean="0"/>
              <a:t>10</a:t>
            </a:fld>
            <a:endParaRPr lang="en-NZ"/>
          </a:p>
        </p:txBody>
      </p:sp>
    </p:spTree>
    <p:extLst>
      <p:ext uri="{BB962C8B-B14F-4D97-AF65-F5344CB8AC3E}">
        <p14:creationId xmlns:p14="http://schemas.microsoft.com/office/powerpoint/2010/main" val="290833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Z"/>
              <a:t>As we mentioned the growing demand in aging population and OCA’s strategy on buying lands, building more units. We believe this is a capital intensity business. </a:t>
            </a:r>
          </a:p>
          <a:p>
            <a:pPr algn="l"/>
            <a:r>
              <a:rPr lang="en-NZ"/>
              <a:t>We forecast OCA will keep growing their debt ,with 12% CAGR, to support their expanding strategy. </a:t>
            </a:r>
          </a:p>
          <a:p>
            <a:pPr algn="l"/>
            <a:r>
              <a:rPr lang="en-NZ"/>
              <a:t>Our assumption of average 36% of net borrowing to revenue means we expect OCA’s total debt will grow follow by its revenue. </a:t>
            </a:r>
          </a:p>
        </p:txBody>
      </p:sp>
      <p:sp>
        <p:nvSpPr>
          <p:cNvPr id="4" name="Slide Number Placeholder 3"/>
          <p:cNvSpPr>
            <a:spLocks noGrp="1"/>
          </p:cNvSpPr>
          <p:nvPr>
            <p:ph type="sldNum" sz="quarter" idx="5"/>
          </p:nvPr>
        </p:nvSpPr>
        <p:spPr/>
        <p:txBody>
          <a:bodyPr/>
          <a:lstStyle/>
          <a:p>
            <a:fld id="{85B9CD0C-4338-4B07-9046-B0152B1ED072}" type="slidenum">
              <a:rPr lang="en-NZ" smtClean="0"/>
              <a:t>11</a:t>
            </a:fld>
            <a:endParaRPr lang="en-NZ"/>
          </a:p>
        </p:txBody>
      </p:sp>
    </p:spTree>
    <p:extLst>
      <p:ext uri="{BB962C8B-B14F-4D97-AF65-F5344CB8AC3E}">
        <p14:creationId xmlns:p14="http://schemas.microsoft.com/office/powerpoint/2010/main" val="43101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Adding the revenue forecast for two segment, we expect a 8% YoY growth on EBITDA and revenue for the next five years. And 6% for NPAT.</a:t>
            </a:r>
          </a:p>
          <a:p>
            <a:endParaRPr lang="en-NZ"/>
          </a:p>
          <a:p>
            <a:r>
              <a:rPr lang="en-NZ"/>
              <a:t>Based on these forecast, we issue the hold recommendation with our DCF model’s 1 year target price $0.81. Cost of debt of 3.6%, and 10% for cost of equity, 6.3% on WACC and terminal growth of 4%. </a:t>
            </a:r>
          </a:p>
          <a:p>
            <a:endParaRPr lang="en-NZ"/>
          </a:p>
          <a:p>
            <a:r>
              <a:rPr lang="en-NZ"/>
              <a:t>DDM of 0.77 implied share price further confirmed our target price.</a:t>
            </a:r>
          </a:p>
          <a:p>
            <a:endParaRPr lang="en-NZ"/>
          </a:p>
        </p:txBody>
      </p:sp>
      <p:sp>
        <p:nvSpPr>
          <p:cNvPr id="4" name="Slide Number Placeholder 3"/>
          <p:cNvSpPr>
            <a:spLocks noGrp="1"/>
          </p:cNvSpPr>
          <p:nvPr>
            <p:ph type="sldNum" sz="quarter" idx="5"/>
          </p:nvPr>
        </p:nvSpPr>
        <p:spPr/>
        <p:txBody>
          <a:bodyPr/>
          <a:lstStyle/>
          <a:p>
            <a:fld id="{85B9CD0C-4338-4B07-9046-B0152B1ED072}" type="slidenum">
              <a:rPr lang="en-NZ" smtClean="0"/>
              <a:t>12</a:t>
            </a:fld>
            <a:endParaRPr lang="en-NZ"/>
          </a:p>
        </p:txBody>
      </p:sp>
    </p:spTree>
    <p:extLst>
      <p:ext uri="{BB962C8B-B14F-4D97-AF65-F5344CB8AC3E}">
        <p14:creationId xmlns:p14="http://schemas.microsoft.com/office/powerpoint/2010/main" val="636269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Adding the revenue forecast for two segment, we expect a 8% YoY growth on EBITDA and revenue for the next five years. And 6% for NPAT.</a:t>
            </a:r>
          </a:p>
          <a:p>
            <a:endParaRPr lang="en-NZ"/>
          </a:p>
          <a:p>
            <a:r>
              <a:rPr lang="en-NZ"/>
              <a:t>Based on these forecast, we issue the hold recommendation with our DCF model’s 1 year target price $0.81. Cost of debt of 3.6%, and 10% for cost of equity, 6.3% on WACC and terminal growth of 4%. </a:t>
            </a:r>
          </a:p>
          <a:p>
            <a:endParaRPr lang="en-NZ"/>
          </a:p>
          <a:p>
            <a:r>
              <a:rPr lang="en-NZ"/>
              <a:t>DDM of 0.77 implied share price further confirmed our target price.</a:t>
            </a:r>
          </a:p>
          <a:p>
            <a:endParaRPr lang="en-NZ"/>
          </a:p>
        </p:txBody>
      </p:sp>
      <p:sp>
        <p:nvSpPr>
          <p:cNvPr id="4" name="Slide Number Placeholder 3"/>
          <p:cNvSpPr>
            <a:spLocks noGrp="1"/>
          </p:cNvSpPr>
          <p:nvPr>
            <p:ph type="sldNum" sz="quarter" idx="5"/>
          </p:nvPr>
        </p:nvSpPr>
        <p:spPr/>
        <p:txBody>
          <a:bodyPr/>
          <a:lstStyle/>
          <a:p>
            <a:fld id="{85B9CD0C-4338-4B07-9046-B0152B1ED072}" type="slidenum">
              <a:rPr lang="en-NZ" smtClean="0"/>
              <a:t>13</a:t>
            </a:fld>
            <a:endParaRPr lang="en-NZ"/>
          </a:p>
        </p:txBody>
      </p:sp>
    </p:spTree>
    <p:extLst>
      <p:ext uri="{BB962C8B-B14F-4D97-AF65-F5344CB8AC3E}">
        <p14:creationId xmlns:p14="http://schemas.microsoft.com/office/powerpoint/2010/main" val="139500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cs typeface="Calibri"/>
              </a:rPr>
              <a:t>key ratios compared to those of "big six"</a:t>
            </a:r>
            <a:endParaRPr lang="en-NZ"/>
          </a:p>
        </p:txBody>
      </p:sp>
      <p:sp>
        <p:nvSpPr>
          <p:cNvPr id="4" name="Slide Number Placeholder 3"/>
          <p:cNvSpPr>
            <a:spLocks noGrp="1"/>
          </p:cNvSpPr>
          <p:nvPr>
            <p:ph type="sldNum" sz="quarter" idx="5"/>
          </p:nvPr>
        </p:nvSpPr>
        <p:spPr/>
        <p:txBody>
          <a:bodyPr/>
          <a:lstStyle/>
          <a:p>
            <a:fld id="{85B9CD0C-4338-4B07-9046-B0152B1ED072}" type="slidenum">
              <a:rPr lang="en-NZ" smtClean="0"/>
              <a:t>14</a:t>
            </a:fld>
            <a:endParaRPr lang="en-NZ"/>
          </a:p>
        </p:txBody>
      </p:sp>
    </p:spTree>
    <p:extLst>
      <p:ext uri="{BB962C8B-B14F-4D97-AF65-F5344CB8AC3E}">
        <p14:creationId xmlns:p14="http://schemas.microsoft.com/office/powerpoint/2010/main" val="1929493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cs typeface="Calibri"/>
              </a:rPr>
              <a:t>*Capex, cost equity – left align</a:t>
            </a:r>
          </a:p>
        </p:txBody>
      </p:sp>
      <p:sp>
        <p:nvSpPr>
          <p:cNvPr id="4" name="Slide Number Placeholder 3"/>
          <p:cNvSpPr>
            <a:spLocks noGrp="1"/>
          </p:cNvSpPr>
          <p:nvPr>
            <p:ph type="sldNum" sz="quarter" idx="5"/>
          </p:nvPr>
        </p:nvSpPr>
        <p:spPr/>
        <p:txBody>
          <a:bodyPr/>
          <a:lstStyle/>
          <a:p>
            <a:fld id="{85B9CD0C-4338-4B07-9046-B0152B1ED072}" type="slidenum">
              <a:rPr lang="en-NZ" smtClean="0"/>
              <a:t>15</a:t>
            </a:fld>
            <a:endParaRPr lang="en-NZ"/>
          </a:p>
        </p:txBody>
      </p:sp>
    </p:spTree>
    <p:extLst>
      <p:ext uri="{BB962C8B-B14F-4D97-AF65-F5344CB8AC3E}">
        <p14:creationId xmlns:p14="http://schemas.microsoft.com/office/powerpoint/2010/main" val="2331238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cs typeface="Calibri"/>
              </a:rPr>
              <a:t>Merge to </a:t>
            </a:r>
          </a:p>
        </p:txBody>
      </p:sp>
      <p:sp>
        <p:nvSpPr>
          <p:cNvPr id="4" name="Slide Number Placeholder 3"/>
          <p:cNvSpPr>
            <a:spLocks noGrp="1"/>
          </p:cNvSpPr>
          <p:nvPr>
            <p:ph type="sldNum" sz="quarter" idx="5"/>
          </p:nvPr>
        </p:nvSpPr>
        <p:spPr/>
        <p:txBody>
          <a:bodyPr/>
          <a:lstStyle/>
          <a:p>
            <a:fld id="{85B9CD0C-4338-4B07-9046-B0152B1ED072}" type="slidenum">
              <a:rPr lang="en-NZ" smtClean="0"/>
              <a:t>16</a:t>
            </a:fld>
            <a:endParaRPr lang="en-NZ"/>
          </a:p>
        </p:txBody>
      </p:sp>
    </p:spTree>
    <p:extLst>
      <p:ext uri="{BB962C8B-B14F-4D97-AF65-F5344CB8AC3E}">
        <p14:creationId xmlns:p14="http://schemas.microsoft.com/office/powerpoint/2010/main" val="1587894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Company has </a:t>
            </a:r>
          </a:p>
        </p:txBody>
      </p:sp>
      <p:sp>
        <p:nvSpPr>
          <p:cNvPr id="4" name="Slide Number Placeholder 3"/>
          <p:cNvSpPr>
            <a:spLocks noGrp="1"/>
          </p:cNvSpPr>
          <p:nvPr>
            <p:ph type="sldNum" sz="quarter" idx="5"/>
          </p:nvPr>
        </p:nvSpPr>
        <p:spPr/>
        <p:txBody>
          <a:bodyPr/>
          <a:lstStyle/>
          <a:p>
            <a:fld id="{85B9CD0C-4338-4B07-9046-B0152B1ED072}" type="slidenum">
              <a:rPr lang="en-NZ" smtClean="0"/>
              <a:t>17</a:t>
            </a:fld>
            <a:endParaRPr lang="en-NZ"/>
          </a:p>
        </p:txBody>
      </p:sp>
    </p:spTree>
    <p:extLst>
      <p:ext uri="{BB962C8B-B14F-4D97-AF65-F5344CB8AC3E}">
        <p14:creationId xmlns:p14="http://schemas.microsoft.com/office/powerpoint/2010/main" val="4106153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18</a:t>
            </a:fld>
            <a:endParaRPr lang="en-NZ"/>
          </a:p>
        </p:txBody>
      </p:sp>
    </p:spTree>
    <p:extLst>
      <p:ext uri="{BB962C8B-B14F-4D97-AF65-F5344CB8AC3E}">
        <p14:creationId xmlns:p14="http://schemas.microsoft.com/office/powerpoint/2010/main" val="2537561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19</a:t>
            </a:fld>
            <a:endParaRPr lang="en-NZ"/>
          </a:p>
        </p:txBody>
      </p:sp>
    </p:spTree>
    <p:extLst>
      <p:ext uri="{BB962C8B-B14F-4D97-AF65-F5344CB8AC3E}">
        <p14:creationId xmlns:p14="http://schemas.microsoft.com/office/powerpoint/2010/main" val="1021752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2</a:t>
            </a:fld>
            <a:endParaRPr lang="en-NZ"/>
          </a:p>
        </p:txBody>
      </p:sp>
    </p:spTree>
    <p:extLst>
      <p:ext uri="{BB962C8B-B14F-4D97-AF65-F5344CB8AC3E}">
        <p14:creationId xmlns:p14="http://schemas.microsoft.com/office/powerpoint/2010/main" val="1034761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22</a:t>
            </a:fld>
            <a:endParaRPr lang="en-NZ"/>
          </a:p>
        </p:txBody>
      </p:sp>
    </p:spTree>
    <p:extLst>
      <p:ext uri="{BB962C8B-B14F-4D97-AF65-F5344CB8AC3E}">
        <p14:creationId xmlns:p14="http://schemas.microsoft.com/office/powerpoint/2010/main" val="524415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23</a:t>
            </a:fld>
            <a:endParaRPr lang="en-NZ"/>
          </a:p>
        </p:txBody>
      </p:sp>
    </p:spTree>
    <p:extLst>
      <p:ext uri="{BB962C8B-B14F-4D97-AF65-F5344CB8AC3E}">
        <p14:creationId xmlns:p14="http://schemas.microsoft.com/office/powerpoint/2010/main" val="184418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24</a:t>
            </a:fld>
            <a:endParaRPr lang="en-NZ"/>
          </a:p>
        </p:txBody>
      </p:sp>
    </p:spTree>
    <p:extLst>
      <p:ext uri="{BB962C8B-B14F-4D97-AF65-F5344CB8AC3E}">
        <p14:creationId xmlns:p14="http://schemas.microsoft.com/office/powerpoint/2010/main" val="1040024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29</a:t>
            </a:fld>
            <a:endParaRPr lang="en-NZ"/>
          </a:p>
        </p:txBody>
      </p:sp>
    </p:spTree>
    <p:extLst>
      <p:ext uri="{BB962C8B-B14F-4D97-AF65-F5344CB8AC3E}">
        <p14:creationId xmlns:p14="http://schemas.microsoft.com/office/powerpoint/2010/main" val="2391424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Sensitivity relationship with the stock price </a:t>
            </a:r>
          </a:p>
        </p:txBody>
      </p:sp>
      <p:sp>
        <p:nvSpPr>
          <p:cNvPr id="4" name="Slide Number Placeholder 3"/>
          <p:cNvSpPr>
            <a:spLocks noGrp="1"/>
          </p:cNvSpPr>
          <p:nvPr>
            <p:ph type="sldNum" sz="quarter" idx="5"/>
          </p:nvPr>
        </p:nvSpPr>
        <p:spPr/>
        <p:txBody>
          <a:bodyPr/>
          <a:lstStyle/>
          <a:p>
            <a:fld id="{85B9CD0C-4338-4B07-9046-B0152B1ED072}" type="slidenum">
              <a:rPr lang="en-NZ" smtClean="0"/>
              <a:t>32</a:t>
            </a:fld>
            <a:endParaRPr lang="en-NZ"/>
          </a:p>
        </p:txBody>
      </p:sp>
    </p:spTree>
    <p:extLst>
      <p:ext uri="{BB962C8B-B14F-4D97-AF65-F5344CB8AC3E}">
        <p14:creationId xmlns:p14="http://schemas.microsoft.com/office/powerpoint/2010/main" val="3550416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Sensitivity relationship with the stock price </a:t>
            </a:r>
          </a:p>
        </p:txBody>
      </p:sp>
      <p:sp>
        <p:nvSpPr>
          <p:cNvPr id="4" name="Slide Number Placeholder 3"/>
          <p:cNvSpPr>
            <a:spLocks noGrp="1"/>
          </p:cNvSpPr>
          <p:nvPr>
            <p:ph type="sldNum" sz="quarter" idx="5"/>
          </p:nvPr>
        </p:nvSpPr>
        <p:spPr/>
        <p:txBody>
          <a:bodyPr/>
          <a:lstStyle/>
          <a:p>
            <a:fld id="{85B9CD0C-4338-4B07-9046-B0152B1ED072}" type="slidenum">
              <a:rPr lang="en-NZ" smtClean="0"/>
              <a:t>33</a:t>
            </a:fld>
            <a:endParaRPr lang="en-NZ"/>
          </a:p>
        </p:txBody>
      </p:sp>
    </p:spTree>
    <p:extLst>
      <p:ext uri="{BB962C8B-B14F-4D97-AF65-F5344CB8AC3E}">
        <p14:creationId xmlns:p14="http://schemas.microsoft.com/office/powerpoint/2010/main" val="2033210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Sensitivity relationship with the stock price </a:t>
            </a:r>
          </a:p>
        </p:txBody>
      </p:sp>
      <p:sp>
        <p:nvSpPr>
          <p:cNvPr id="4" name="Slide Number Placeholder 3"/>
          <p:cNvSpPr>
            <a:spLocks noGrp="1"/>
          </p:cNvSpPr>
          <p:nvPr>
            <p:ph type="sldNum" sz="quarter" idx="5"/>
          </p:nvPr>
        </p:nvSpPr>
        <p:spPr/>
        <p:txBody>
          <a:bodyPr/>
          <a:lstStyle/>
          <a:p>
            <a:fld id="{85B9CD0C-4338-4B07-9046-B0152B1ED072}" type="slidenum">
              <a:rPr lang="en-NZ" smtClean="0"/>
              <a:t>34</a:t>
            </a:fld>
            <a:endParaRPr lang="en-NZ"/>
          </a:p>
        </p:txBody>
      </p:sp>
    </p:spTree>
    <p:extLst>
      <p:ext uri="{BB962C8B-B14F-4D97-AF65-F5344CB8AC3E}">
        <p14:creationId xmlns:p14="http://schemas.microsoft.com/office/powerpoint/2010/main" val="2510232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35</a:t>
            </a:fld>
            <a:endParaRPr lang="en-NZ"/>
          </a:p>
        </p:txBody>
      </p:sp>
    </p:spTree>
    <p:extLst>
      <p:ext uri="{BB962C8B-B14F-4D97-AF65-F5344CB8AC3E}">
        <p14:creationId xmlns:p14="http://schemas.microsoft.com/office/powerpoint/2010/main" val="2949379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36</a:t>
            </a:fld>
            <a:endParaRPr lang="en-NZ"/>
          </a:p>
        </p:txBody>
      </p:sp>
    </p:spTree>
    <p:extLst>
      <p:ext uri="{BB962C8B-B14F-4D97-AF65-F5344CB8AC3E}">
        <p14:creationId xmlns:p14="http://schemas.microsoft.com/office/powerpoint/2010/main" val="1000944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37</a:t>
            </a:fld>
            <a:endParaRPr lang="en-NZ"/>
          </a:p>
        </p:txBody>
      </p:sp>
    </p:spTree>
    <p:extLst>
      <p:ext uri="{BB962C8B-B14F-4D97-AF65-F5344CB8AC3E}">
        <p14:creationId xmlns:p14="http://schemas.microsoft.com/office/powerpoint/2010/main" val="4203006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Key takeaway: </a:t>
            </a:r>
          </a:p>
          <a:p>
            <a:pPr marL="228600" indent="-228600">
              <a:buAutoNum type="arabicPeriod"/>
            </a:pPr>
            <a:r>
              <a:rPr lang="en-NZ"/>
              <a:t>Two segments in OCA: aged care, retirement village</a:t>
            </a:r>
          </a:p>
          <a:p>
            <a:pPr marL="228600" indent="-228600">
              <a:buAutoNum type="arabicPeriod"/>
            </a:pPr>
            <a:r>
              <a:rPr lang="en-NZ"/>
              <a:t>Difference is aged care services (4 level of care) &amp; independent living (hospitality)</a:t>
            </a:r>
          </a:p>
          <a:p>
            <a:pPr marL="228600" indent="-228600">
              <a:buAutoNum type="arabicPeriod"/>
            </a:pPr>
            <a:r>
              <a:rPr lang="en-NZ"/>
              <a:t>Aged care rely on government funding </a:t>
            </a:r>
          </a:p>
          <a:p>
            <a:endParaRPr lang="en-NZ"/>
          </a:p>
          <a:p>
            <a:r>
              <a:rPr lang="en-NZ"/>
              <a:t>Rest home care cost - $1272</a:t>
            </a:r>
          </a:p>
          <a:p>
            <a:pPr marL="0" marR="0" lvl="0" indent="0" algn="l" defTabSz="914400" rtl="0" eaLnBrk="1" fontAlgn="auto" latinLnBrk="0" hangingPunct="1">
              <a:lnSpc>
                <a:spcPct val="100000"/>
              </a:lnSpc>
              <a:spcBef>
                <a:spcPts val="0"/>
              </a:spcBef>
              <a:spcAft>
                <a:spcPts val="0"/>
              </a:spcAft>
              <a:buClrTx/>
              <a:buSzTx/>
              <a:buFontTx/>
              <a:buNone/>
              <a:tabLst/>
              <a:defRPr/>
            </a:pPr>
            <a:r>
              <a:rPr lang="en-NZ"/>
              <a:t>Hospital, Dementia care cost -  $1272 + DHB 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b="0" i="0">
                <a:solidFill>
                  <a:srgbClr val="201D1C"/>
                </a:solidFill>
                <a:effectLst/>
                <a:latin typeface="GTWalsheim"/>
              </a:rPr>
              <a:t>WINZ revises the care fees in July each year.</a:t>
            </a:r>
            <a:endParaRPr lang="en-NZ"/>
          </a:p>
          <a:p>
            <a:r>
              <a:rPr lang="en-NZ"/>
              <a:t>PAC has more space, outdoor access and other premium features. </a:t>
            </a:r>
          </a:p>
        </p:txBody>
      </p:sp>
      <p:sp>
        <p:nvSpPr>
          <p:cNvPr id="4" name="Slide Number Placeholder 3"/>
          <p:cNvSpPr>
            <a:spLocks noGrp="1"/>
          </p:cNvSpPr>
          <p:nvPr>
            <p:ph type="sldNum" sz="quarter" idx="5"/>
          </p:nvPr>
        </p:nvSpPr>
        <p:spPr/>
        <p:txBody>
          <a:bodyPr/>
          <a:lstStyle/>
          <a:p>
            <a:fld id="{85B9CD0C-4338-4B07-9046-B0152B1ED072}" type="slidenum">
              <a:rPr lang="en-NZ" smtClean="0"/>
              <a:t>3</a:t>
            </a:fld>
            <a:endParaRPr lang="en-NZ"/>
          </a:p>
        </p:txBody>
      </p:sp>
    </p:spTree>
    <p:extLst>
      <p:ext uri="{BB962C8B-B14F-4D97-AF65-F5344CB8AC3E}">
        <p14:creationId xmlns:p14="http://schemas.microsoft.com/office/powerpoint/2010/main" val="3181164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Sensitivity relationship with the stock price </a:t>
            </a:r>
          </a:p>
        </p:txBody>
      </p:sp>
      <p:sp>
        <p:nvSpPr>
          <p:cNvPr id="4" name="Slide Number Placeholder 3"/>
          <p:cNvSpPr>
            <a:spLocks noGrp="1"/>
          </p:cNvSpPr>
          <p:nvPr>
            <p:ph type="sldNum" sz="quarter" idx="5"/>
          </p:nvPr>
        </p:nvSpPr>
        <p:spPr/>
        <p:txBody>
          <a:bodyPr/>
          <a:lstStyle/>
          <a:p>
            <a:fld id="{85B9CD0C-4338-4B07-9046-B0152B1ED072}" type="slidenum">
              <a:rPr lang="en-NZ" smtClean="0"/>
              <a:t>38</a:t>
            </a:fld>
            <a:endParaRPr lang="en-NZ"/>
          </a:p>
        </p:txBody>
      </p:sp>
    </p:spTree>
    <p:extLst>
      <p:ext uri="{BB962C8B-B14F-4D97-AF65-F5344CB8AC3E}">
        <p14:creationId xmlns:p14="http://schemas.microsoft.com/office/powerpoint/2010/main" val="1342457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39</a:t>
            </a:fld>
            <a:endParaRPr lang="en-NZ"/>
          </a:p>
        </p:txBody>
      </p:sp>
    </p:spTree>
    <p:extLst>
      <p:ext uri="{BB962C8B-B14F-4D97-AF65-F5344CB8AC3E}">
        <p14:creationId xmlns:p14="http://schemas.microsoft.com/office/powerpoint/2010/main" val="1227085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40</a:t>
            </a:fld>
            <a:endParaRPr lang="en-NZ"/>
          </a:p>
        </p:txBody>
      </p:sp>
    </p:spTree>
    <p:extLst>
      <p:ext uri="{BB962C8B-B14F-4D97-AF65-F5344CB8AC3E}">
        <p14:creationId xmlns:p14="http://schemas.microsoft.com/office/powerpoint/2010/main" val="3443663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41</a:t>
            </a:fld>
            <a:endParaRPr lang="en-NZ"/>
          </a:p>
        </p:txBody>
      </p:sp>
    </p:spTree>
    <p:extLst>
      <p:ext uri="{BB962C8B-B14F-4D97-AF65-F5344CB8AC3E}">
        <p14:creationId xmlns:p14="http://schemas.microsoft.com/office/powerpoint/2010/main" val="2904895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43</a:t>
            </a:fld>
            <a:endParaRPr lang="en-NZ"/>
          </a:p>
        </p:txBody>
      </p:sp>
    </p:spTree>
    <p:extLst>
      <p:ext uri="{BB962C8B-B14F-4D97-AF65-F5344CB8AC3E}">
        <p14:creationId xmlns:p14="http://schemas.microsoft.com/office/powerpoint/2010/main" val="540140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46</a:t>
            </a:fld>
            <a:endParaRPr lang="en-NZ"/>
          </a:p>
        </p:txBody>
      </p:sp>
    </p:spTree>
    <p:extLst>
      <p:ext uri="{BB962C8B-B14F-4D97-AF65-F5344CB8AC3E}">
        <p14:creationId xmlns:p14="http://schemas.microsoft.com/office/powerpoint/2010/main" val="3494914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48</a:t>
            </a:fld>
            <a:endParaRPr lang="en-NZ"/>
          </a:p>
        </p:txBody>
      </p:sp>
    </p:spTree>
    <p:extLst>
      <p:ext uri="{BB962C8B-B14F-4D97-AF65-F5344CB8AC3E}">
        <p14:creationId xmlns:p14="http://schemas.microsoft.com/office/powerpoint/2010/main" val="7304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Key Takeaway: </a:t>
            </a:r>
          </a:p>
          <a:p>
            <a:pPr marL="228600" indent="-228600">
              <a:buAutoNum type="arabicPeriod"/>
            </a:pPr>
            <a:r>
              <a:rPr lang="en-NZ"/>
              <a:t>How ORA &amp; DMF works and why it is important to business</a:t>
            </a:r>
          </a:p>
          <a:p>
            <a:pPr marL="228600" indent="-228600">
              <a:buAutoNum type="arabicPeriod"/>
            </a:pPr>
            <a:r>
              <a:rPr lang="en-NZ"/>
              <a:t>Interest part: lump sum collect from new ORA is an interest free funding </a:t>
            </a:r>
          </a:p>
        </p:txBody>
      </p:sp>
      <p:sp>
        <p:nvSpPr>
          <p:cNvPr id="4" name="Slide Number Placeholder 3"/>
          <p:cNvSpPr>
            <a:spLocks noGrp="1"/>
          </p:cNvSpPr>
          <p:nvPr>
            <p:ph type="sldNum" sz="quarter" idx="5"/>
          </p:nvPr>
        </p:nvSpPr>
        <p:spPr/>
        <p:txBody>
          <a:bodyPr/>
          <a:lstStyle/>
          <a:p>
            <a:fld id="{85B9CD0C-4338-4B07-9046-B0152B1ED072}" type="slidenum">
              <a:rPr lang="en-NZ" smtClean="0"/>
              <a:t>4</a:t>
            </a:fld>
            <a:endParaRPr lang="en-NZ"/>
          </a:p>
        </p:txBody>
      </p:sp>
    </p:spTree>
    <p:extLst>
      <p:ext uri="{BB962C8B-B14F-4D97-AF65-F5344CB8AC3E}">
        <p14:creationId xmlns:p14="http://schemas.microsoft.com/office/powerpoint/2010/main" val="3022147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Value in aged care: high revenue but low EBITDA</a:t>
            </a:r>
          </a:p>
          <a:p>
            <a:r>
              <a:rPr lang="en-NZ"/>
              <a:t>Growth in retirement village: lower revenue contribution but high EBITDA</a:t>
            </a:r>
          </a:p>
        </p:txBody>
      </p:sp>
      <p:sp>
        <p:nvSpPr>
          <p:cNvPr id="4" name="Slide Number Placeholder 3"/>
          <p:cNvSpPr>
            <a:spLocks noGrp="1"/>
          </p:cNvSpPr>
          <p:nvPr>
            <p:ph type="sldNum" sz="quarter" idx="5"/>
          </p:nvPr>
        </p:nvSpPr>
        <p:spPr/>
        <p:txBody>
          <a:bodyPr/>
          <a:lstStyle/>
          <a:p>
            <a:fld id="{85B9CD0C-4338-4B07-9046-B0152B1ED072}" type="slidenum">
              <a:rPr lang="en-NZ" smtClean="0"/>
              <a:t>5</a:t>
            </a:fld>
            <a:endParaRPr lang="en-NZ"/>
          </a:p>
        </p:txBody>
      </p:sp>
    </p:spTree>
    <p:extLst>
      <p:ext uri="{BB962C8B-B14F-4D97-AF65-F5344CB8AC3E}">
        <p14:creationId xmlns:p14="http://schemas.microsoft.com/office/powerpoint/2010/main" val="2774073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6</a:t>
            </a:fld>
            <a:endParaRPr lang="en-NZ"/>
          </a:p>
        </p:txBody>
      </p:sp>
    </p:spTree>
    <p:extLst>
      <p:ext uri="{BB962C8B-B14F-4D97-AF65-F5344CB8AC3E}">
        <p14:creationId xmlns:p14="http://schemas.microsoft.com/office/powerpoint/2010/main" val="1289186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Demand is quantified. </a:t>
            </a:r>
          </a:p>
        </p:txBody>
      </p:sp>
      <p:sp>
        <p:nvSpPr>
          <p:cNvPr id="4" name="Slide Number Placeholder 3"/>
          <p:cNvSpPr>
            <a:spLocks noGrp="1"/>
          </p:cNvSpPr>
          <p:nvPr>
            <p:ph type="sldNum" sz="quarter" idx="5"/>
          </p:nvPr>
        </p:nvSpPr>
        <p:spPr/>
        <p:txBody>
          <a:bodyPr/>
          <a:lstStyle/>
          <a:p>
            <a:fld id="{85B9CD0C-4338-4B07-9046-B0152B1ED072}" type="slidenum">
              <a:rPr lang="en-NZ" smtClean="0"/>
              <a:t>7</a:t>
            </a:fld>
            <a:endParaRPr lang="en-NZ"/>
          </a:p>
        </p:txBody>
      </p:sp>
    </p:spTree>
    <p:extLst>
      <p:ext uri="{BB962C8B-B14F-4D97-AF65-F5344CB8AC3E}">
        <p14:creationId xmlns:p14="http://schemas.microsoft.com/office/powerpoint/2010/main" val="1528154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Z" sz="1800" b="0" i="0" u="none" strike="noStrike" baseline="0">
                <a:solidFill>
                  <a:srgbClr val="211D1E"/>
                </a:solidFill>
                <a:latin typeface="Myriad Pro"/>
              </a:rPr>
              <a:t>Key Takeaway: </a:t>
            </a:r>
          </a:p>
          <a:p>
            <a:pPr marL="342900" indent="-342900" algn="l">
              <a:buAutoNum type="arabicPeriod"/>
            </a:pPr>
            <a:r>
              <a:rPr lang="en-NZ" sz="1800" b="0" i="0" u="none" strike="noStrike" baseline="0">
                <a:solidFill>
                  <a:srgbClr val="211D1E"/>
                </a:solidFill>
                <a:latin typeface="Myriad Pro"/>
              </a:rPr>
              <a:t>OCA two segments are affected by current short-term environment</a:t>
            </a:r>
          </a:p>
          <a:p>
            <a:pPr marL="342900" indent="-342900" algn="l">
              <a:buAutoNum type="arabicPeriod"/>
            </a:pPr>
            <a:r>
              <a:rPr lang="en-NZ" sz="1800" b="0" i="0" u="none" strike="noStrike" baseline="0">
                <a:solidFill>
                  <a:srgbClr val="211D1E"/>
                </a:solidFill>
                <a:latin typeface="Myriad Pro"/>
              </a:rPr>
              <a:t>Aged care with soft margin driven by inflation, rising nurse wages, causing higher expenses growth rate; and government funded care fee causing slower growth in aged care revenue. From 2017 to 2023, we observed that the care expenses grow faster than revenue </a:t>
            </a:r>
          </a:p>
          <a:p>
            <a:pPr marL="342900" indent="-342900" algn="l">
              <a:buAutoNum type="arabicPeriod"/>
            </a:pPr>
            <a:r>
              <a:rPr lang="en-NZ" sz="1800" b="0" i="0" u="none" strike="noStrike" baseline="0">
                <a:solidFill>
                  <a:srgbClr val="211D1E"/>
                </a:solidFill>
                <a:latin typeface="Myriad Pro"/>
              </a:rPr>
              <a:t>Village profitability negatively affected by current housing market and interest rate. We observed the sales number of new unit keep decreasing started from 2021, which is also when the OCR started to rise. The sales performance further impacting the village revenue growth rate.</a:t>
            </a:r>
          </a:p>
          <a:p>
            <a:pPr marL="0" indent="0" algn="l">
              <a:buNone/>
            </a:pPr>
            <a:endParaRPr lang="en-NZ" sz="1800" b="0" i="0" u="none" strike="noStrike" baseline="0">
              <a:solidFill>
                <a:srgbClr val="211D1E"/>
              </a:solidFill>
              <a:latin typeface="Myriad Pro"/>
            </a:endParaRPr>
          </a:p>
        </p:txBody>
      </p:sp>
      <p:sp>
        <p:nvSpPr>
          <p:cNvPr id="4" name="Slide Number Placeholder 3"/>
          <p:cNvSpPr>
            <a:spLocks noGrp="1"/>
          </p:cNvSpPr>
          <p:nvPr>
            <p:ph type="sldNum" sz="quarter" idx="5"/>
          </p:nvPr>
        </p:nvSpPr>
        <p:spPr/>
        <p:txBody>
          <a:bodyPr/>
          <a:lstStyle/>
          <a:p>
            <a:fld id="{85B9CD0C-4338-4B07-9046-B0152B1ED072}" type="slidenum">
              <a:rPr lang="en-NZ" smtClean="0"/>
              <a:t>8</a:t>
            </a:fld>
            <a:endParaRPr lang="en-NZ"/>
          </a:p>
        </p:txBody>
      </p:sp>
    </p:spTree>
    <p:extLst>
      <p:ext uri="{BB962C8B-B14F-4D97-AF65-F5344CB8AC3E}">
        <p14:creationId xmlns:p14="http://schemas.microsoft.com/office/powerpoint/2010/main" val="3981132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We took those current short-term uncertainty into consideration and give a village revenue projection of 6 to 8% growth year on year. </a:t>
            </a:r>
          </a:p>
          <a:p>
            <a:r>
              <a:rPr lang="en-NZ"/>
              <a:t>Compared with a 14% CAGR in the past 7 years.</a:t>
            </a:r>
          </a:p>
          <a:p>
            <a:r>
              <a:rPr lang="en-NZ"/>
              <a:t>Also, as we have seen high interest rate with new residents delay their move in time, total sales margin we predict will be 3.1% CAGR for the next five years.</a:t>
            </a:r>
          </a:p>
        </p:txBody>
      </p:sp>
      <p:sp>
        <p:nvSpPr>
          <p:cNvPr id="4" name="Slide Number Placeholder 3"/>
          <p:cNvSpPr>
            <a:spLocks noGrp="1"/>
          </p:cNvSpPr>
          <p:nvPr>
            <p:ph type="sldNum" sz="quarter" idx="5"/>
          </p:nvPr>
        </p:nvSpPr>
        <p:spPr/>
        <p:txBody>
          <a:bodyPr/>
          <a:lstStyle/>
          <a:p>
            <a:fld id="{85B9CD0C-4338-4B07-9046-B0152B1ED072}" type="slidenum">
              <a:rPr lang="en-NZ" smtClean="0"/>
              <a:t>9</a:t>
            </a:fld>
            <a:endParaRPr lang="en-NZ"/>
          </a:p>
        </p:txBody>
      </p:sp>
    </p:spTree>
    <p:extLst>
      <p:ext uri="{BB962C8B-B14F-4D97-AF65-F5344CB8AC3E}">
        <p14:creationId xmlns:p14="http://schemas.microsoft.com/office/powerpoint/2010/main" val="2240000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5A4D-B785-6D62-6E78-05A093CADF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0B986853-0896-605F-59BF-8FB4BCBF24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924F42BD-1455-9DA5-5C36-BE8908D2D675}"/>
              </a:ext>
            </a:extLst>
          </p:cNvPr>
          <p:cNvSpPr>
            <a:spLocks noGrp="1"/>
          </p:cNvSpPr>
          <p:nvPr>
            <p:ph type="dt" sz="half" idx="10"/>
          </p:nvPr>
        </p:nvSpPr>
        <p:spPr/>
        <p:txBody>
          <a:bodyPr/>
          <a:lstStyle/>
          <a:p>
            <a:fld id="{C764DE79-268F-4C1A-8933-263129D2AF90}" type="datetimeFigureOut">
              <a:rPr lang="en-US" smtClean="0"/>
              <a:t>10/13/2023</a:t>
            </a:fld>
            <a:endParaRPr lang="en-US"/>
          </a:p>
        </p:txBody>
      </p:sp>
      <p:sp>
        <p:nvSpPr>
          <p:cNvPr id="5" name="Footer Placeholder 4">
            <a:extLst>
              <a:ext uri="{FF2B5EF4-FFF2-40B4-BE49-F238E27FC236}">
                <a16:creationId xmlns:a16="http://schemas.microsoft.com/office/drawing/2014/main" id="{59B3CB8A-9C5D-9705-32CF-0BB9997BB6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92D77-0848-09E1-100B-47B2DB868F4E}"/>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11389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E856-DC3A-64C4-B55B-0591D6CFFE38}"/>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5D0B72E-9E74-4AE1-A400-89995AABBA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E3285A32-D24E-4DCA-7041-0AA291920A21}"/>
              </a:ext>
            </a:extLst>
          </p:cNvPr>
          <p:cNvSpPr>
            <a:spLocks noGrp="1"/>
          </p:cNvSpPr>
          <p:nvPr>
            <p:ph type="dt" sz="half" idx="10"/>
          </p:nvPr>
        </p:nvSpPr>
        <p:spPr/>
        <p:txBody>
          <a:bodyPr/>
          <a:lstStyle/>
          <a:p>
            <a:fld id="{C764DE79-268F-4C1A-8933-263129D2AF90}" type="datetimeFigureOut">
              <a:rPr lang="en-US" smtClean="0"/>
              <a:t>10/13/2023</a:t>
            </a:fld>
            <a:endParaRPr lang="en-US"/>
          </a:p>
        </p:txBody>
      </p:sp>
      <p:sp>
        <p:nvSpPr>
          <p:cNvPr id="5" name="Footer Placeholder 4">
            <a:extLst>
              <a:ext uri="{FF2B5EF4-FFF2-40B4-BE49-F238E27FC236}">
                <a16:creationId xmlns:a16="http://schemas.microsoft.com/office/drawing/2014/main" id="{B9C9B46B-58A5-044E-501F-80692444F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13391-041F-B574-38EC-93617A3FB00A}"/>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922807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7A576-2015-0BFE-420A-3BC03B0FB7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EF2FDB3E-0C76-6B75-32C6-FD3A2E58C0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B1252DA-C729-811E-290F-18DE8D9C1F16}"/>
              </a:ext>
            </a:extLst>
          </p:cNvPr>
          <p:cNvSpPr>
            <a:spLocks noGrp="1"/>
          </p:cNvSpPr>
          <p:nvPr>
            <p:ph type="dt" sz="half" idx="10"/>
          </p:nvPr>
        </p:nvSpPr>
        <p:spPr/>
        <p:txBody>
          <a:bodyPr/>
          <a:lstStyle/>
          <a:p>
            <a:fld id="{C764DE79-268F-4C1A-8933-263129D2AF90}" type="datetimeFigureOut">
              <a:rPr lang="en-US" smtClean="0"/>
              <a:t>10/13/2023</a:t>
            </a:fld>
            <a:endParaRPr lang="en-US"/>
          </a:p>
        </p:txBody>
      </p:sp>
      <p:sp>
        <p:nvSpPr>
          <p:cNvPr id="5" name="Footer Placeholder 4">
            <a:extLst>
              <a:ext uri="{FF2B5EF4-FFF2-40B4-BE49-F238E27FC236}">
                <a16:creationId xmlns:a16="http://schemas.microsoft.com/office/drawing/2014/main" id="{5091A7E8-022A-3BEC-4A16-C377555FDD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56CA9-255F-FBD6-7CAA-5E94F21C1371}"/>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8607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9FF6C-F864-4DF7-03AD-561015A3A99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F472360-BCEF-8ABB-C827-DBF4653C0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975769C-E93E-9F39-504B-30BD6915BB4D}"/>
              </a:ext>
            </a:extLst>
          </p:cNvPr>
          <p:cNvSpPr>
            <a:spLocks noGrp="1"/>
          </p:cNvSpPr>
          <p:nvPr>
            <p:ph type="dt" sz="half" idx="10"/>
          </p:nvPr>
        </p:nvSpPr>
        <p:spPr/>
        <p:txBody>
          <a:bodyPr/>
          <a:lstStyle/>
          <a:p>
            <a:fld id="{C764DE79-268F-4C1A-8933-263129D2AF90}" type="datetimeFigureOut">
              <a:rPr lang="en-US" smtClean="0"/>
              <a:t>10/13/2023</a:t>
            </a:fld>
            <a:endParaRPr lang="en-US"/>
          </a:p>
        </p:txBody>
      </p:sp>
      <p:sp>
        <p:nvSpPr>
          <p:cNvPr id="5" name="Footer Placeholder 4">
            <a:extLst>
              <a:ext uri="{FF2B5EF4-FFF2-40B4-BE49-F238E27FC236}">
                <a16:creationId xmlns:a16="http://schemas.microsoft.com/office/drawing/2014/main" id="{4EB954AF-372D-7BFC-3D1E-2B8A632A0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EC673-0E87-E41A-1255-CB6D227FD890}"/>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08067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F451-3DAB-5A4B-D9C9-ED59AC1E8A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E230E1B6-CCB7-82CA-C7EF-7E2D80942C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65FA36-326A-A0AB-7D8D-EBFF22EBC01B}"/>
              </a:ext>
            </a:extLst>
          </p:cNvPr>
          <p:cNvSpPr>
            <a:spLocks noGrp="1"/>
          </p:cNvSpPr>
          <p:nvPr>
            <p:ph type="dt" sz="half" idx="10"/>
          </p:nvPr>
        </p:nvSpPr>
        <p:spPr/>
        <p:txBody>
          <a:bodyPr/>
          <a:lstStyle/>
          <a:p>
            <a:fld id="{C764DE79-268F-4C1A-8933-263129D2AF90}" type="datetimeFigureOut">
              <a:rPr lang="en-US" smtClean="0"/>
              <a:t>10/13/2023</a:t>
            </a:fld>
            <a:endParaRPr lang="en-US"/>
          </a:p>
        </p:txBody>
      </p:sp>
      <p:sp>
        <p:nvSpPr>
          <p:cNvPr id="5" name="Footer Placeholder 4">
            <a:extLst>
              <a:ext uri="{FF2B5EF4-FFF2-40B4-BE49-F238E27FC236}">
                <a16:creationId xmlns:a16="http://schemas.microsoft.com/office/drawing/2014/main" id="{0DD2AE0A-4B9B-9892-F500-AA8493FD1F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0BDF9-BB1C-1EB3-1B7C-0089B1FB4AA6}"/>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608389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01EA-62A3-3051-87F4-EF5AE1DD793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D41048EB-0878-BFBA-74E6-0EF69FD424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6147DDE8-F802-82B7-2F2B-C40549B09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6F42D55A-CE28-8A19-C456-E0B9FF03977D}"/>
              </a:ext>
            </a:extLst>
          </p:cNvPr>
          <p:cNvSpPr>
            <a:spLocks noGrp="1"/>
          </p:cNvSpPr>
          <p:nvPr>
            <p:ph type="dt" sz="half" idx="10"/>
          </p:nvPr>
        </p:nvSpPr>
        <p:spPr/>
        <p:txBody>
          <a:bodyPr/>
          <a:lstStyle/>
          <a:p>
            <a:fld id="{C764DE79-268F-4C1A-8933-263129D2AF90}" type="datetimeFigureOut">
              <a:rPr lang="en-US" smtClean="0"/>
              <a:t>10/13/2023</a:t>
            </a:fld>
            <a:endParaRPr lang="en-US"/>
          </a:p>
        </p:txBody>
      </p:sp>
      <p:sp>
        <p:nvSpPr>
          <p:cNvPr id="6" name="Footer Placeholder 5">
            <a:extLst>
              <a:ext uri="{FF2B5EF4-FFF2-40B4-BE49-F238E27FC236}">
                <a16:creationId xmlns:a16="http://schemas.microsoft.com/office/drawing/2014/main" id="{C6F02082-2F64-D890-2A45-2947658A1F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240D2-BBC4-2FC0-D37D-99FB8681A65E}"/>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884629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A8D3C-BFB0-EA2A-604E-0902E546EFBB}"/>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548C615-29F6-DB82-8A48-665B38EFF3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992C60-6725-F994-9634-D2042A12C3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F8B8E961-8085-6735-B702-DF50A9ABAD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3193C-E4DB-FEE4-094A-6B811A664C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8F7F9D68-0426-3B69-27BE-73DB4E1A12AD}"/>
              </a:ext>
            </a:extLst>
          </p:cNvPr>
          <p:cNvSpPr>
            <a:spLocks noGrp="1"/>
          </p:cNvSpPr>
          <p:nvPr>
            <p:ph type="dt" sz="half" idx="10"/>
          </p:nvPr>
        </p:nvSpPr>
        <p:spPr/>
        <p:txBody>
          <a:bodyPr/>
          <a:lstStyle/>
          <a:p>
            <a:fld id="{C764DE79-268F-4C1A-8933-263129D2AF90}" type="datetimeFigureOut">
              <a:rPr lang="en-US" smtClean="0"/>
              <a:t>10/13/2023</a:t>
            </a:fld>
            <a:endParaRPr lang="en-US"/>
          </a:p>
        </p:txBody>
      </p:sp>
      <p:sp>
        <p:nvSpPr>
          <p:cNvPr id="8" name="Footer Placeholder 7">
            <a:extLst>
              <a:ext uri="{FF2B5EF4-FFF2-40B4-BE49-F238E27FC236}">
                <a16:creationId xmlns:a16="http://schemas.microsoft.com/office/drawing/2014/main" id="{54E10ABD-7DD5-08D2-1563-519A6C5CE9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085047-D183-B7ED-F660-0D12741CE9E4}"/>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0828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0EC5-B5E1-672D-CF0B-5D66ABD5462B}"/>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1678A973-EA95-445C-0C30-4EC2BCAC6EC6}"/>
              </a:ext>
            </a:extLst>
          </p:cNvPr>
          <p:cNvSpPr>
            <a:spLocks noGrp="1"/>
          </p:cNvSpPr>
          <p:nvPr>
            <p:ph type="dt" sz="half" idx="10"/>
          </p:nvPr>
        </p:nvSpPr>
        <p:spPr/>
        <p:txBody>
          <a:bodyPr/>
          <a:lstStyle/>
          <a:p>
            <a:fld id="{C764DE79-268F-4C1A-8933-263129D2AF90}" type="datetimeFigureOut">
              <a:rPr lang="en-US" smtClean="0"/>
              <a:t>10/13/2023</a:t>
            </a:fld>
            <a:endParaRPr lang="en-US"/>
          </a:p>
        </p:txBody>
      </p:sp>
      <p:sp>
        <p:nvSpPr>
          <p:cNvPr id="4" name="Footer Placeholder 3">
            <a:extLst>
              <a:ext uri="{FF2B5EF4-FFF2-40B4-BE49-F238E27FC236}">
                <a16:creationId xmlns:a16="http://schemas.microsoft.com/office/drawing/2014/main" id="{38A63E7A-98EC-2566-9EF6-20497276E1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2B108C-3F1E-DF7B-064B-126BE158324C}"/>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68832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29CC28-26B9-BC41-2B53-148168EF3D19}"/>
              </a:ext>
            </a:extLst>
          </p:cNvPr>
          <p:cNvSpPr>
            <a:spLocks noGrp="1"/>
          </p:cNvSpPr>
          <p:nvPr>
            <p:ph type="dt" sz="half" idx="10"/>
          </p:nvPr>
        </p:nvSpPr>
        <p:spPr/>
        <p:txBody>
          <a:bodyPr/>
          <a:lstStyle/>
          <a:p>
            <a:fld id="{C764DE79-268F-4C1A-8933-263129D2AF90}" type="datetimeFigureOut">
              <a:rPr lang="en-US" smtClean="0"/>
              <a:t>10/13/2023</a:t>
            </a:fld>
            <a:endParaRPr lang="en-US"/>
          </a:p>
        </p:txBody>
      </p:sp>
      <p:sp>
        <p:nvSpPr>
          <p:cNvPr id="3" name="Footer Placeholder 2">
            <a:extLst>
              <a:ext uri="{FF2B5EF4-FFF2-40B4-BE49-F238E27FC236}">
                <a16:creationId xmlns:a16="http://schemas.microsoft.com/office/drawing/2014/main" id="{43566D76-7253-812D-F0D3-5BE4D3F81D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6C9414-BCA5-5747-A7B4-4D4CC4C555EA}"/>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43884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155B-A5EB-3913-2EEA-D1DDD8600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81349712-C8EA-0312-9320-CA88832A64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C52B8E85-9843-0AF1-09C6-4AE992296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3A1BBA-C6A7-AD9D-CA37-431DAF59492A}"/>
              </a:ext>
            </a:extLst>
          </p:cNvPr>
          <p:cNvSpPr>
            <a:spLocks noGrp="1"/>
          </p:cNvSpPr>
          <p:nvPr>
            <p:ph type="dt" sz="half" idx="10"/>
          </p:nvPr>
        </p:nvSpPr>
        <p:spPr/>
        <p:txBody>
          <a:bodyPr/>
          <a:lstStyle/>
          <a:p>
            <a:fld id="{C764DE79-268F-4C1A-8933-263129D2AF90}" type="datetimeFigureOut">
              <a:rPr lang="en-US" smtClean="0"/>
              <a:t>10/13/2023</a:t>
            </a:fld>
            <a:endParaRPr lang="en-US"/>
          </a:p>
        </p:txBody>
      </p:sp>
      <p:sp>
        <p:nvSpPr>
          <p:cNvPr id="6" name="Footer Placeholder 5">
            <a:extLst>
              <a:ext uri="{FF2B5EF4-FFF2-40B4-BE49-F238E27FC236}">
                <a16:creationId xmlns:a16="http://schemas.microsoft.com/office/drawing/2014/main" id="{376B7F71-96DF-55FF-AAA0-9E3CE63F0A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31797E-53F8-5531-A069-57F9E0D9355F}"/>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3806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F1F7-00CA-3550-9249-75E108FF0C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3BBD20E9-FE86-5E30-5ED9-70CE9E9C1D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4" name="Text Placeholder 3">
            <a:extLst>
              <a:ext uri="{FF2B5EF4-FFF2-40B4-BE49-F238E27FC236}">
                <a16:creationId xmlns:a16="http://schemas.microsoft.com/office/drawing/2014/main" id="{D2920C2E-B5A5-711C-610A-7AF007A70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0BBB44-B1ED-5298-202C-0FA3A2F4E108}"/>
              </a:ext>
            </a:extLst>
          </p:cNvPr>
          <p:cNvSpPr>
            <a:spLocks noGrp="1"/>
          </p:cNvSpPr>
          <p:nvPr>
            <p:ph type="dt" sz="half" idx="10"/>
          </p:nvPr>
        </p:nvSpPr>
        <p:spPr/>
        <p:txBody>
          <a:bodyPr/>
          <a:lstStyle/>
          <a:p>
            <a:fld id="{C764DE79-268F-4C1A-8933-263129D2AF90}" type="datetimeFigureOut">
              <a:rPr lang="en-US" smtClean="0"/>
              <a:t>10/13/2023</a:t>
            </a:fld>
            <a:endParaRPr lang="en-US"/>
          </a:p>
        </p:txBody>
      </p:sp>
      <p:sp>
        <p:nvSpPr>
          <p:cNvPr id="6" name="Footer Placeholder 5">
            <a:extLst>
              <a:ext uri="{FF2B5EF4-FFF2-40B4-BE49-F238E27FC236}">
                <a16:creationId xmlns:a16="http://schemas.microsoft.com/office/drawing/2014/main" id="{E2393DF9-71CE-DB7E-4252-18E315DA63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36B1C-B552-BC9F-DACB-C55E5F07CFF2}"/>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608204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41E36-6D90-9EBC-E2CF-E6556986CF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A888DBD0-3394-E6E7-7855-D5D3EC0ACD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8FA4AEF-42E3-57DD-F4A1-909894A9C6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10/13/2023</a:t>
            </a:fld>
            <a:endParaRPr lang="en-US"/>
          </a:p>
        </p:txBody>
      </p:sp>
      <p:sp>
        <p:nvSpPr>
          <p:cNvPr id="5" name="Footer Placeholder 4">
            <a:extLst>
              <a:ext uri="{FF2B5EF4-FFF2-40B4-BE49-F238E27FC236}">
                <a16:creationId xmlns:a16="http://schemas.microsoft.com/office/drawing/2014/main" id="{07A072A4-043A-74A8-F153-504FE7E71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526E97-EAC4-EDC6-AB80-2027F4797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590687597"/>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25.png"/><Relationship Id="rId7" Type="http://schemas.openxmlformats.org/officeDocument/2006/relationships/slide" Target="slide18.xml"/><Relationship Id="rId12"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6.xml"/><Relationship Id="rId5" Type="http://schemas.openxmlformats.org/officeDocument/2006/relationships/image" Target="../media/image26.png"/><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12.xml"/></Relationships>
</file>

<file path=ppt/slides/_rels/slide1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2.png"/><Relationship Id="rId7" Type="http://schemas.openxmlformats.org/officeDocument/2006/relationships/slide" Target="slide18.xml"/><Relationship Id="rId12"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6.xml"/><Relationship Id="rId5" Type="http://schemas.openxmlformats.org/officeDocument/2006/relationships/image" Target="../media/image28.png"/><Relationship Id="rId10" Type="http://schemas.openxmlformats.org/officeDocument/2006/relationships/slide" Target="slide8.xml"/><Relationship Id="rId4" Type="http://schemas.openxmlformats.org/officeDocument/2006/relationships/image" Target="../media/image27.png"/><Relationship Id="rId9" Type="http://schemas.openxmlformats.org/officeDocument/2006/relationships/slide" Target="slide12.xml"/></Relationships>
</file>

<file path=ppt/slides/_rels/slide1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slide" Target="slide15.xml"/><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3.xml"/><Relationship Id="rId5" Type="http://schemas.openxmlformats.org/officeDocument/2006/relationships/slide" Target="slide21.xml"/><Relationship Id="rId10" Type="http://schemas.openxmlformats.org/officeDocument/2006/relationships/slide" Target="slide6.xml"/><Relationship Id="rId4" Type="http://schemas.openxmlformats.org/officeDocument/2006/relationships/image" Target="../media/image29.png"/><Relationship Id="rId9" Type="http://schemas.openxmlformats.org/officeDocument/2006/relationships/slide" Target="slide8.xml"/></Relationships>
</file>

<file path=ppt/slides/_rels/slide13.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slide" Target="slide3.xml"/><Relationship Id="rId3" Type="http://schemas.openxmlformats.org/officeDocument/2006/relationships/image" Target="../media/image32.png"/><Relationship Id="rId7" Type="http://schemas.openxmlformats.org/officeDocument/2006/relationships/slide" Target="slide21.xml"/><Relationship Id="rId12" Type="http://schemas.openxmlformats.org/officeDocument/2006/relationships/slide" Target="slide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slide" Target="slide8.xml"/><Relationship Id="rId5" Type="http://schemas.openxmlformats.org/officeDocument/2006/relationships/image" Target="../media/image33.png"/><Relationship Id="rId10" Type="http://schemas.openxmlformats.org/officeDocument/2006/relationships/slide" Target="slide12.xml"/><Relationship Id="rId4" Type="http://schemas.openxmlformats.org/officeDocument/2006/relationships/image" Target="../media/image2.png"/><Relationship Id="rId9" Type="http://schemas.openxmlformats.org/officeDocument/2006/relationships/slide" Target="slide15.xml"/><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8.xml"/><Relationship Id="rId3" Type="http://schemas.openxmlformats.org/officeDocument/2006/relationships/image" Target="../media/image2.png"/><Relationship Id="rId7" Type="http://schemas.openxmlformats.org/officeDocument/2006/relationships/image" Target="../media/image39.jpeg"/><Relationship Id="rId12" Type="http://schemas.openxmlformats.org/officeDocument/2006/relationships/slide" Target="slide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slide" Target="slide15.xml"/><Relationship Id="rId5" Type="http://schemas.openxmlformats.org/officeDocument/2006/relationships/image" Target="../media/image37.svg"/><Relationship Id="rId15" Type="http://schemas.openxmlformats.org/officeDocument/2006/relationships/slide" Target="slide3.xml"/><Relationship Id="rId10" Type="http://schemas.openxmlformats.org/officeDocument/2006/relationships/slide" Target="slide18.xml"/><Relationship Id="rId4" Type="http://schemas.openxmlformats.org/officeDocument/2006/relationships/image" Target="../media/image36.png"/><Relationship Id="rId9" Type="http://schemas.openxmlformats.org/officeDocument/2006/relationships/slide" Target="slide21.xml"/><Relationship Id="rId14" Type="http://schemas.openxmlformats.org/officeDocument/2006/relationships/slide" Target="slide6.xml"/></Relationships>
</file>

<file path=ppt/slides/_rels/slide15.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2.png"/><Relationship Id="rId7" Type="http://schemas.openxmlformats.org/officeDocument/2006/relationships/slide" Target="slide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3.xml"/><Relationship Id="rId5" Type="http://schemas.openxmlformats.org/officeDocument/2006/relationships/slide" Target="slide21.xml"/><Relationship Id="rId10" Type="http://schemas.openxmlformats.org/officeDocument/2006/relationships/slide" Target="slide6.xml"/><Relationship Id="rId4" Type="http://schemas.openxmlformats.org/officeDocument/2006/relationships/chart" Target="../charts/chart1.xml"/><Relationship Id="rId9" Type="http://schemas.openxmlformats.org/officeDocument/2006/relationships/slide" Target="slide8.xml"/></Relationships>
</file>

<file path=ppt/slides/_rels/slide16.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2.png"/><Relationship Id="rId7" Type="http://schemas.openxmlformats.org/officeDocument/2006/relationships/slide" Target="slide18.xml"/><Relationship Id="rId12"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6.xml"/><Relationship Id="rId5" Type="http://schemas.openxmlformats.org/officeDocument/2006/relationships/image" Target="../media/image41.png"/><Relationship Id="rId10" Type="http://schemas.openxmlformats.org/officeDocument/2006/relationships/slide" Target="slide8.xml"/><Relationship Id="rId4" Type="http://schemas.microsoft.com/office/2014/relationships/chartEx" Target="../charts/chartEx1.xml"/><Relationship Id="rId9" Type="http://schemas.openxmlformats.org/officeDocument/2006/relationships/slide" Target="slide12.xml"/></Relationships>
</file>

<file path=ppt/slides/_rels/slide17.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44.jpeg"/><Relationship Id="rId3" Type="http://schemas.openxmlformats.org/officeDocument/2006/relationships/image" Target="../media/image2.png"/><Relationship Id="rId7" Type="http://schemas.openxmlformats.org/officeDocument/2006/relationships/slide" Target="slide15.xml"/><Relationship Id="rId12"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3.xml"/><Relationship Id="rId5" Type="http://schemas.openxmlformats.org/officeDocument/2006/relationships/slide" Target="slide21.xml"/><Relationship Id="rId10" Type="http://schemas.openxmlformats.org/officeDocument/2006/relationships/slide" Target="slide6.xml"/><Relationship Id="rId4" Type="http://schemas.openxmlformats.org/officeDocument/2006/relationships/image" Target="../media/image42.png"/><Relationship Id="rId9" Type="http://schemas.openxmlformats.org/officeDocument/2006/relationships/slide" Target="slide8.xml"/><Relationship Id="rId1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image" Target="../media/image46.png"/><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1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24.xml"/><Relationship Id="rId18" Type="http://schemas.openxmlformats.org/officeDocument/2006/relationships/slide" Target="slide29.xml"/><Relationship Id="rId26" Type="http://schemas.openxmlformats.org/officeDocument/2006/relationships/slide" Target="slide60.xml"/><Relationship Id="rId3" Type="http://schemas.openxmlformats.org/officeDocument/2006/relationships/slide" Target="slide18.xml"/><Relationship Id="rId21" Type="http://schemas.openxmlformats.org/officeDocument/2006/relationships/slide" Target="slide49.xml"/><Relationship Id="rId7" Type="http://schemas.openxmlformats.org/officeDocument/2006/relationships/slide" Target="slide6.xml"/><Relationship Id="rId12" Type="http://schemas.openxmlformats.org/officeDocument/2006/relationships/slide" Target="slide23.xml"/><Relationship Id="rId17" Type="http://schemas.openxmlformats.org/officeDocument/2006/relationships/slide" Target="slide39.xml"/><Relationship Id="rId25" Type="http://schemas.openxmlformats.org/officeDocument/2006/relationships/slide" Target="slide31.xml"/><Relationship Id="rId2" Type="http://schemas.openxmlformats.org/officeDocument/2006/relationships/slide" Target="slide21.xml"/><Relationship Id="rId16" Type="http://schemas.openxmlformats.org/officeDocument/2006/relationships/slide" Target="slide28.xml"/><Relationship Id="rId20" Type="http://schemas.openxmlformats.org/officeDocument/2006/relationships/slide" Target="slide37.xml"/><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22.xml"/><Relationship Id="rId24" Type="http://schemas.openxmlformats.org/officeDocument/2006/relationships/slide" Target="slide40.xml"/><Relationship Id="rId5" Type="http://schemas.openxmlformats.org/officeDocument/2006/relationships/slide" Target="slide12.xml"/><Relationship Id="rId15" Type="http://schemas.openxmlformats.org/officeDocument/2006/relationships/slide" Target="slide26.xml"/><Relationship Id="rId23" Type="http://schemas.openxmlformats.org/officeDocument/2006/relationships/slide" Target="slide47.xml"/><Relationship Id="rId10" Type="http://schemas.openxmlformats.org/officeDocument/2006/relationships/slide" Target="slide34.xml"/><Relationship Id="rId19" Type="http://schemas.openxmlformats.org/officeDocument/2006/relationships/slide" Target="slide36.xml"/><Relationship Id="rId4" Type="http://schemas.openxmlformats.org/officeDocument/2006/relationships/slide" Target="slide15.xml"/><Relationship Id="rId9" Type="http://schemas.openxmlformats.org/officeDocument/2006/relationships/slide" Target="slide41.xml"/><Relationship Id="rId14" Type="http://schemas.openxmlformats.org/officeDocument/2006/relationships/slide" Target="slide27.xml"/><Relationship Id="rId22" Type="http://schemas.openxmlformats.org/officeDocument/2006/relationships/slide" Target="slide43.xml"/><Relationship Id="rId27" Type="http://schemas.openxmlformats.org/officeDocument/2006/relationships/slide" Target="slide53.xml"/></Relationships>
</file>

<file path=ppt/slides/_rels/slide2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2.png"/><Relationship Id="rId7" Type="http://schemas.openxmlformats.org/officeDocument/2006/relationships/slide" Target="slide18.xml"/><Relationship Id="rId12"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6.xml"/><Relationship Id="rId5" Type="http://schemas.openxmlformats.org/officeDocument/2006/relationships/image" Target="../media/image48.png"/><Relationship Id="rId10" Type="http://schemas.openxmlformats.org/officeDocument/2006/relationships/slide" Target="slide8.xml"/><Relationship Id="rId4" Type="http://schemas.openxmlformats.org/officeDocument/2006/relationships/image" Target="../media/image47.png"/><Relationship Id="rId9" Type="http://schemas.openxmlformats.org/officeDocument/2006/relationships/slide" Target="slide12.xml"/></Relationships>
</file>

<file path=ppt/slides/_rels/slide23.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24.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12"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slide" Target="slide22.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2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8.xml"/><Relationship Id="rId7" Type="http://schemas.openxmlformats.org/officeDocument/2006/relationships/slide" Target="slide6.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12.xml"/><Relationship Id="rId4" Type="http://schemas.openxmlformats.org/officeDocument/2006/relationships/slide" Target="slide15.xml"/></Relationships>
</file>

<file path=ppt/slides/_rels/slide2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8.xml"/><Relationship Id="rId7" Type="http://schemas.openxmlformats.org/officeDocument/2006/relationships/slide" Target="slide6.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12.xml"/><Relationship Id="rId4" Type="http://schemas.openxmlformats.org/officeDocument/2006/relationships/slide" Target="slide15.xml"/></Relationships>
</file>

<file path=ppt/slides/_rels/slide2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8.xml"/><Relationship Id="rId7" Type="http://schemas.openxmlformats.org/officeDocument/2006/relationships/slide" Target="slide6.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12.xml"/><Relationship Id="rId4" Type="http://schemas.openxmlformats.org/officeDocument/2006/relationships/slide" Target="slide15.xml"/></Relationships>
</file>

<file path=ppt/slides/_rels/slide2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8.xml"/><Relationship Id="rId7" Type="http://schemas.openxmlformats.org/officeDocument/2006/relationships/slide" Target="slide6.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12.xml"/><Relationship Id="rId4" Type="http://schemas.openxmlformats.org/officeDocument/2006/relationships/slide" Target="slide15.xml"/></Relationships>
</file>

<file path=ppt/slides/_rels/slide2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4.jpeg"/><Relationship Id="rId7" Type="http://schemas.openxmlformats.org/officeDocument/2006/relationships/slide" Target="slide18.xml"/><Relationship Id="rId12"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6.xml"/><Relationship Id="rId5" Type="http://schemas.openxmlformats.org/officeDocument/2006/relationships/image" Target="../media/image2.png"/><Relationship Id="rId10" Type="http://schemas.openxmlformats.org/officeDocument/2006/relationships/slide" Target="slide8.xml"/><Relationship Id="rId4" Type="http://schemas.openxmlformats.org/officeDocument/2006/relationships/image" Target="../media/image5.jpeg"/><Relationship Id="rId9" Type="http://schemas.openxmlformats.org/officeDocument/2006/relationships/slide" Target="slide12.xml"/></Relationships>
</file>

<file path=ppt/slides/_rels/slide3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8.xml"/><Relationship Id="rId7" Type="http://schemas.openxmlformats.org/officeDocument/2006/relationships/slide" Target="slide6.xml"/><Relationship Id="rId2" Type="http://schemas.openxmlformats.org/officeDocument/2006/relationships/slide" Target="slide21.xml"/><Relationship Id="rId1" Type="http://schemas.openxmlformats.org/officeDocument/2006/relationships/slideLayout" Target="../slideLayouts/slideLayout1.xml"/><Relationship Id="rId6" Type="http://schemas.openxmlformats.org/officeDocument/2006/relationships/slide" Target="slide8.xml"/><Relationship Id="rId5" Type="http://schemas.openxmlformats.org/officeDocument/2006/relationships/slide" Target="slide12.xml"/><Relationship Id="rId4" Type="http://schemas.openxmlformats.org/officeDocument/2006/relationships/slide" Target="slide15.xml"/></Relationships>
</file>

<file path=ppt/slides/_rels/slide3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8.xml"/><Relationship Id="rId7" Type="http://schemas.openxmlformats.org/officeDocument/2006/relationships/slide" Target="slide6.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12.xml"/><Relationship Id="rId4" Type="http://schemas.openxmlformats.org/officeDocument/2006/relationships/slide" Target="slide15.xml"/><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33.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34.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35.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3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12"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image" Target="../media/image50.png"/><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3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38.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2.png"/><Relationship Id="rId7" Type="http://schemas.openxmlformats.org/officeDocument/2006/relationships/slide" Target="slide1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3.xml"/><Relationship Id="rId5" Type="http://schemas.openxmlformats.org/officeDocument/2006/relationships/slide" Target="slide21.xml"/><Relationship Id="rId10" Type="http://schemas.openxmlformats.org/officeDocument/2006/relationships/slide" Target="slide6.xml"/><Relationship Id="rId4" Type="http://schemas.openxmlformats.org/officeDocument/2006/relationships/chart" Target="../charts/chart2.xml"/><Relationship Id="rId9" Type="http://schemas.openxmlformats.org/officeDocument/2006/relationships/slide" Target="slide8.xml"/></Relationships>
</file>

<file path=ppt/slides/_rels/slide3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4.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2.png"/><Relationship Id="rId7" Type="http://schemas.openxmlformats.org/officeDocument/2006/relationships/slide" Target="slide1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3.xml"/><Relationship Id="rId5" Type="http://schemas.openxmlformats.org/officeDocument/2006/relationships/slide" Target="slide21.xml"/><Relationship Id="rId10" Type="http://schemas.openxmlformats.org/officeDocument/2006/relationships/slide" Target="slide6.xml"/><Relationship Id="rId4" Type="http://schemas.openxmlformats.org/officeDocument/2006/relationships/image" Target="../media/image6.png"/><Relationship Id="rId9" Type="http://schemas.openxmlformats.org/officeDocument/2006/relationships/slide" Target="slide8.xml"/></Relationships>
</file>

<file path=ppt/slides/_rels/slide40.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slide" Target="slide1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slide" Target="slide3.xml"/><Relationship Id="rId4" Type="http://schemas.openxmlformats.org/officeDocument/2006/relationships/slide" Target="slide21.xml"/><Relationship Id="rId9" Type="http://schemas.openxmlformats.org/officeDocument/2006/relationships/slide" Target="slide6.xml"/></Relationships>
</file>

<file path=ppt/slides/_rels/slide4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2.png"/><Relationship Id="rId7" Type="http://schemas.openxmlformats.org/officeDocument/2006/relationships/slide" Target="slide18.xml"/><Relationship Id="rId12" Type="http://schemas.openxmlformats.org/officeDocument/2006/relationships/slide" Target="slide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6.xml"/><Relationship Id="rId5" Type="http://schemas.openxmlformats.org/officeDocument/2006/relationships/image" Target="../media/image53.png"/><Relationship Id="rId10" Type="http://schemas.openxmlformats.org/officeDocument/2006/relationships/slide" Target="slide8.xml"/><Relationship Id="rId4" Type="http://schemas.openxmlformats.org/officeDocument/2006/relationships/image" Target="../media/image52.png"/><Relationship Id="rId9" Type="http://schemas.openxmlformats.org/officeDocument/2006/relationships/slide" Target="slide12.xml"/></Relationships>
</file>

<file path=ppt/slides/_rels/slide42.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21.xml"/><Relationship Id="rId7" Type="http://schemas.openxmlformats.org/officeDocument/2006/relationships/slide" Target="slide8.xml"/><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8.xml"/><Relationship Id="rId9" Type="http://schemas.openxmlformats.org/officeDocument/2006/relationships/slide" Target="slide3.xml"/></Relationships>
</file>

<file path=ppt/slides/_rels/slide4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2.png"/><Relationship Id="rId7" Type="http://schemas.openxmlformats.org/officeDocument/2006/relationships/slide" Target="slide1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3.xml"/><Relationship Id="rId5" Type="http://schemas.openxmlformats.org/officeDocument/2006/relationships/slide" Target="slide21.xml"/><Relationship Id="rId10" Type="http://schemas.openxmlformats.org/officeDocument/2006/relationships/slide" Target="slide6.xml"/><Relationship Id="rId4" Type="http://schemas.openxmlformats.org/officeDocument/2006/relationships/image" Target="../media/image55.png"/><Relationship Id="rId9" Type="http://schemas.openxmlformats.org/officeDocument/2006/relationships/slide" Target="slide8.xml"/></Relationships>
</file>

<file path=ppt/slides/_rels/slide4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8.xml"/><Relationship Id="rId7" Type="http://schemas.openxmlformats.org/officeDocument/2006/relationships/slide" Target="slide6.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12.xml"/><Relationship Id="rId4" Type="http://schemas.openxmlformats.org/officeDocument/2006/relationships/slide" Target="slide15.xml"/></Relationships>
</file>

<file path=ppt/slides/_rels/slide4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8.xml"/><Relationship Id="rId7" Type="http://schemas.openxmlformats.org/officeDocument/2006/relationships/slide" Target="slide6.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12.xml"/><Relationship Id="rId4" Type="http://schemas.openxmlformats.org/officeDocument/2006/relationships/slide" Target="slide15.xml"/></Relationships>
</file>

<file path=ppt/slides/_rels/slide4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slide" Target="slide15.xml"/><Relationship Id="rId18"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image" Target="../media/image59.png"/><Relationship Id="rId12" Type="http://schemas.openxmlformats.org/officeDocument/2006/relationships/slide" Target="slide18.xml"/><Relationship Id="rId17" Type="http://schemas.openxmlformats.org/officeDocument/2006/relationships/slide" Target="slide3.xml"/><Relationship Id="rId2" Type="http://schemas.openxmlformats.org/officeDocument/2006/relationships/notesSlide" Target="../notesSlides/notesSlide35.xml"/><Relationship Id="rId16"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slide" Target="slide21.xml"/><Relationship Id="rId5" Type="http://schemas.openxmlformats.org/officeDocument/2006/relationships/image" Target="../media/image57.png"/><Relationship Id="rId15" Type="http://schemas.openxmlformats.org/officeDocument/2006/relationships/slide" Target="slide8.xml"/><Relationship Id="rId10" Type="http://schemas.openxmlformats.org/officeDocument/2006/relationships/image" Target="../media/image61.png"/><Relationship Id="rId19" Type="http://schemas.openxmlformats.org/officeDocument/2006/relationships/image" Target="../media/image63.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slide" Target="slide12.xml"/></Relationships>
</file>

<file path=ppt/slides/_rels/slide47.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21.xml"/><Relationship Id="rId7" Type="http://schemas.openxmlformats.org/officeDocument/2006/relationships/slide" Target="slide8.xml"/><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8.xml"/><Relationship Id="rId9" Type="http://schemas.openxmlformats.org/officeDocument/2006/relationships/slide" Target="slide3.xml"/></Relationships>
</file>

<file path=ppt/slides/_rels/slide4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slide" Target="slide8.xml"/><Relationship Id="rId3" Type="http://schemas.openxmlformats.org/officeDocument/2006/relationships/image" Target="../media/image2.png"/><Relationship Id="rId7" Type="http://schemas.openxmlformats.org/officeDocument/2006/relationships/image" Target="../media/image68.png"/><Relationship Id="rId12" Type="http://schemas.openxmlformats.org/officeDocument/2006/relationships/slide" Target="slide12.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slide" Target="slide15.xml"/><Relationship Id="rId5" Type="http://schemas.openxmlformats.org/officeDocument/2006/relationships/image" Target="../media/image66.png"/><Relationship Id="rId15" Type="http://schemas.openxmlformats.org/officeDocument/2006/relationships/slide" Target="slide3.xml"/><Relationship Id="rId10" Type="http://schemas.openxmlformats.org/officeDocument/2006/relationships/slide" Target="slide18.xml"/><Relationship Id="rId4" Type="http://schemas.openxmlformats.org/officeDocument/2006/relationships/image" Target="../media/image65.png"/><Relationship Id="rId9" Type="http://schemas.openxmlformats.org/officeDocument/2006/relationships/slide" Target="slide21.xml"/><Relationship Id="rId14" Type="http://schemas.openxmlformats.org/officeDocument/2006/relationships/slide" Target="slide6.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6.xml"/><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slide" Target="slide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slide" Target="slide12.xml"/><Relationship Id="rId5" Type="http://schemas.openxmlformats.org/officeDocument/2006/relationships/image" Target="../media/image8.png"/><Relationship Id="rId10" Type="http://schemas.openxmlformats.org/officeDocument/2006/relationships/slide" Target="slide15.xml"/><Relationship Id="rId4" Type="http://schemas.openxmlformats.org/officeDocument/2006/relationships/image" Target="../media/image7.png"/><Relationship Id="rId9" Type="http://schemas.openxmlformats.org/officeDocument/2006/relationships/slide" Target="slide18.xml"/><Relationship Id="rId14" Type="http://schemas.openxmlformats.org/officeDocument/2006/relationships/slide" Target="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21.xml"/><Relationship Id="rId7" Type="http://schemas.openxmlformats.org/officeDocument/2006/relationships/slide" Target="slide8.xml"/><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8.xml"/><Relationship Id="rId9" Type="http://schemas.openxmlformats.org/officeDocument/2006/relationships/slide" Target="slide3.xml"/></Relationships>
</file>

<file path=ppt/slides/_rels/slide53.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21.xml"/><Relationship Id="rId7" Type="http://schemas.openxmlformats.org/officeDocument/2006/relationships/slide" Target="slide8.xml"/><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8.xml"/><Relationship Id="rId9" Type="http://schemas.openxmlformats.org/officeDocument/2006/relationships/slide" Target="slide3.xml"/></Relationships>
</file>

<file path=ppt/slides/_rels/slide54.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21.xml"/><Relationship Id="rId7" Type="http://schemas.openxmlformats.org/officeDocument/2006/relationships/slide" Target="slide8.xml"/><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8.xml"/><Relationship Id="rId9" Type="http://schemas.openxmlformats.org/officeDocument/2006/relationships/slide" Target="slide3.xml"/></Relationships>
</file>

<file path=ppt/slides/_rels/slide55.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21.xml"/><Relationship Id="rId7" Type="http://schemas.openxmlformats.org/officeDocument/2006/relationships/slide" Target="slide8.xml"/><Relationship Id="rId2" Type="http://schemas.openxmlformats.org/officeDocument/2006/relationships/chart" Target="../charts/chart6.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8.xml"/><Relationship Id="rId9" Type="http://schemas.openxmlformats.org/officeDocument/2006/relationships/slide" Target="slide3.xml"/></Relationships>
</file>

<file path=ppt/slides/_rels/slide56.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21.xml"/><Relationship Id="rId7" Type="http://schemas.openxmlformats.org/officeDocument/2006/relationships/slide" Target="slide8.xml"/><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8.xml"/><Relationship Id="rId9" Type="http://schemas.openxmlformats.org/officeDocument/2006/relationships/slide" Target="slide3.xml"/></Relationships>
</file>

<file path=ppt/slides/_rels/slide57.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21.xml"/><Relationship Id="rId7" Type="http://schemas.openxmlformats.org/officeDocument/2006/relationships/slide" Target="slide8.xml"/><Relationship Id="rId2" Type="http://schemas.openxmlformats.org/officeDocument/2006/relationships/chart" Target="../charts/chart8.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8.xml"/><Relationship Id="rId9" Type="http://schemas.openxmlformats.org/officeDocument/2006/relationships/slide" Target="slide3.xml"/></Relationships>
</file>

<file path=ppt/slides/_rels/slide58.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21.xml"/><Relationship Id="rId7" Type="http://schemas.openxmlformats.org/officeDocument/2006/relationships/slide" Target="slide8.xml"/><Relationship Id="rId2" Type="http://schemas.openxmlformats.org/officeDocument/2006/relationships/chart" Target="../charts/chart9.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8.xml"/><Relationship Id="rId9" Type="http://schemas.openxmlformats.org/officeDocument/2006/relationships/slide" Target="slide3.xml"/></Relationships>
</file>

<file path=ppt/slides/_rels/slide59.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21.xml"/><Relationship Id="rId7" Type="http://schemas.openxmlformats.org/officeDocument/2006/relationships/slide" Target="slide8.xml"/><Relationship Id="rId2" Type="http://schemas.openxmlformats.org/officeDocument/2006/relationships/chart" Target="../charts/chart10.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8.xml"/><Relationship Id="rId9" Type="http://schemas.openxmlformats.org/officeDocument/2006/relationships/slide" Target="slide3.xml"/></Relationships>
</file>

<file path=ppt/slides/_rels/slide6.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slide" Target="slide3.xml"/><Relationship Id="rId3" Type="http://schemas.openxmlformats.org/officeDocument/2006/relationships/image" Target="../media/image2.png"/><Relationship Id="rId7" Type="http://schemas.openxmlformats.org/officeDocument/2006/relationships/slide" Target="slide21.xml"/><Relationship Id="rId12" Type="http://schemas.openxmlformats.org/officeDocument/2006/relationships/slide" Target="slide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8.xml"/><Relationship Id="rId5" Type="http://schemas.microsoft.com/office/2007/relationships/hdphoto" Target="../media/hdphoto1.wdp"/><Relationship Id="rId10" Type="http://schemas.openxmlformats.org/officeDocument/2006/relationships/slide" Target="slide12.xml"/><Relationship Id="rId4" Type="http://schemas.openxmlformats.org/officeDocument/2006/relationships/image" Target="../media/image11.png"/><Relationship Id="rId9" Type="http://schemas.openxmlformats.org/officeDocument/2006/relationships/slide" Target="slide15.xml"/></Relationships>
</file>

<file path=ppt/slides/_rels/slide6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8.xml"/><Relationship Id="rId7" Type="http://schemas.openxmlformats.org/officeDocument/2006/relationships/slide" Target="slide6.xml"/><Relationship Id="rId2" Type="http://schemas.openxmlformats.org/officeDocument/2006/relationships/slide" Target="slide21.xml"/><Relationship Id="rId1" Type="http://schemas.openxmlformats.org/officeDocument/2006/relationships/slideLayout" Target="../slideLayouts/slideLayout4.xml"/><Relationship Id="rId6" Type="http://schemas.openxmlformats.org/officeDocument/2006/relationships/slide" Target="slide8.xml"/><Relationship Id="rId5" Type="http://schemas.openxmlformats.org/officeDocument/2006/relationships/slide" Target="slide12.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slide" Target="slide12.xml"/><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slide" Target="slide15.xml"/><Relationship Id="rId17" Type="http://schemas.openxmlformats.org/officeDocument/2006/relationships/image" Target="../media/image18.png"/><Relationship Id="rId2" Type="http://schemas.openxmlformats.org/officeDocument/2006/relationships/notesSlide" Target="../notesSlides/notesSlide7.xml"/><Relationship Id="rId16" Type="http://schemas.openxmlformats.org/officeDocument/2006/relationships/slide" Target="slide3.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slide" Target="slide18.xml"/><Relationship Id="rId5" Type="http://schemas.openxmlformats.org/officeDocument/2006/relationships/image" Target="../media/image14.png"/><Relationship Id="rId15" Type="http://schemas.openxmlformats.org/officeDocument/2006/relationships/slide" Target="slide6.xml"/><Relationship Id="rId10" Type="http://schemas.openxmlformats.org/officeDocument/2006/relationships/slide" Target="slide21.xml"/><Relationship Id="rId4" Type="http://schemas.openxmlformats.org/officeDocument/2006/relationships/image" Target="../media/image13.png"/><Relationship Id="rId9" Type="http://schemas.openxmlformats.org/officeDocument/2006/relationships/image" Target="../media/image17.jpeg"/><Relationship Id="rId14" Type="http://schemas.openxmlformats.org/officeDocument/2006/relationships/slide" Target="slide8.xml"/></Relationships>
</file>

<file path=ppt/slides/_rels/slide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slide" Target="slide18.xml"/><Relationship Id="rId12"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6.xml"/><Relationship Id="rId5" Type="http://schemas.openxmlformats.org/officeDocument/2006/relationships/image" Target="../media/image20.png"/><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12.xml"/><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2.png"/><Relationship Id="rId7" Type="http://schemas.openxmlformats.org/officeDocument/2006/relationships/slide" Target="slide18.xml"/><Relationship Id="rId12"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6.xml"/><Relationship Id="rId5" Type="http://schemas.openxmlformats.org/officeDocument/2006/relationships/image" Target="../media/image24.png"/><Relationship Id="rId10" Type="http://schemas.openxmlformats.org/officeDocument/2006/relationships/slide" Target="slide8.xml"/><Relationship Id="rId4" Type="http://schemas.openxmlformats.org/officeDocument/2006/relationships/image" Target="../media/image23.png"/><Relationship Id="rId9"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aerial view of a town by a lake&#10;&#10;Description automatically generated">
            <a:extLst>
              <a:ext uri="{FF2B5EF4-FFF2-40B4-BE49-F238E27FC236}">
                <a16:creationId xmlns:a16="http://schemas.microsoft.com/office/drawing/2014/main" id="{11AEA358-E42B-864E-0206-754849E22FFB}"/>
              </a:ext>
            </a:extLst>
          </p:cNvPr>
          <p:cNvPicPr>
            <a:picLocks noChangeAspect="1"/>
          </p:cNvPicPr>
          <p:nvPr/>
        </p:nvPicPr>
        <p:blipFill rotWithShape="1">
          <a:blip r:embed="rId3"/>
          <a:srcRect l="12881" r="12881"/>
          <a:stretch/>
        </p:blipFill>
        <p:spPr>
          <a:xfrm>
            <a:off x="0" y="0"/>
            <a:ext cx="9057503" cy="6858000"/>
          </a:xfrm>
          <a:prstGeom prst="rect">
            <a:avLst/>
          </a:prstGeom>
        </p:spPr>
      </p:pic>
      <p:sp>
        <p:nvSpPr>
          <p:cNvPr id="8" name="Rectangle 7">
            <a:extLst>
              <a:ext uri="{FF2B5EF4-FFF2-40B4-BE49-F238E27FC236}">
                <a16:creationId xmlns:a16="http://schemas.microsoft.com/office/drawing/2014/main" id="{CF42A814-70E7-2890-40E2-335D03EE5764}"/>
              </a:ext>
            </a:extLst>
          </p:cNvPr>
          <p:cNvSpPr/>
          <p:nvPr/>
        </p:nvSpPr>
        <p:spPr>
          <a:xfrm flipV="1">
            <a:off x="9568566" y="-26193"/>
            <a:ext cx="1427584" cy="152089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Z"/>
          </a:p>
        </p:txBody>
      </p:sp>
      <p:pic>
        <p:nvPicPr>
          <p:cNvPr id="7" name="Picture 6" descr="A logo with palm trees in a circle&#10;&#10;Description automatically generated">
            <a:extLst>
              <a:ext uri="{FF2B5EF4-FFF2-40B4-BE49-F238E27FC236}">
                <a16:creationId xmlns:a16="http://schemas.microsoft.com/office/drawing/2014/main" id="{85F91571-5124-514D-EBC2-D067E7894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829" y="-26192"/>
            <a:ext cx="1427584" cy="1427584"/>
          </a:xfrm>
          <a:prstGeom prst="rect">
            <a:avLst/>
          </a:prstGeom>
        </p:spPr>
      </p:pic>
      <p:sp>
        <p:nvSpPr>
          <p:cNvPr id="3" name="Title 1">
            <a:extLst>
              <a:ext uri="{FF2B5EF4-FFF2-40B4-BE49-F238E27FC236}">
                <a16:creationId xmlns:a16="http://schemas.microsoft.com/office/drawing/2014/main" id="{7CC9A069-21A9-6EC8-DC63-3ED11E8FA409}"/>
              </a:ext>
            </a:extLst>
          </p:cNvPr>
          <p:cNvSpPr txBox="1">
            <a:spLocks/>
          </p:cNvSpPr>
          <p:nvPr/>
        </p:nvSpPr>
        <p:spPr>
          <a:xfrm>
            <a:off x="9302301" y="2748643"/>
            <a:ext cx="1666635" cy="5806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b="1">
                <a:solidFill>
                  <a:srgbClr val="C0A058"/>
                </a:solidFill>
                <a:latin typeface="Arial" panose="020B0604020202020204" pitchFamily="34" charset="0"/>
                <a:cs typeface="Arial" panose="020B0604020202020204" pitchFamily="34" charset="0"/>
              </a:rPr>
              <a:t>HOLD</a:t>
            </a:r>
          </a:p>
        </p:txBody>
      </p:sp>
      <p:sp>
        <p:nvSpPr>
          <p:cNvPr id="4" name="TextBox 3">
            <a:extLst>
              <a:ext uri="{FF2B5EF4-FFF2-40B4-BE49-F238E27FC236}">
                <a16:creationId xmlns:a16="http://schemas.microsoft.com/office/drawing/2014/main" id="{83D49C7F-D142-0989-A278-6A720BB974D4}"/>
              </a:ext>
            </a:extLst>
          </p:cNvPr>
          <p:cNvSpPr txBox="1"/>
          <p:nvPr/>
        </p:nvSpPr>
        <p:spPr>
          <a:xfrm>
            <a:off x="9302301" y="4180785"/>
            <a:ext cx="2746927" cy="615553"/>
          </a:xfrm>
          <a:prstGeom prst="rect">
            <a:avLst/>
          </a:prstGeom>
          <a:noFill/>
        </p:spPr>
        <p:txBody>
          <a:bodyPr wrap="square" rtlCol="0">
            <a:spAutoFit/>
          </a:bodyPr>
          <a:lstStyle/>
          <a:p>
            <a:pPr algn="l"/>
            <a:r>
              <a:rPr lang="en-NZ" i="0" u="none" strike="noStrike" baseline="0">
                <a:latin typeface="Sofia Pro"/>
              </a:rPr>
              <a:t>Upside: </a:t>
            </a:r>
            <a:r>
              <a:rPr lang="en-NZ" b="1" i="0" u="none" strike="noStrike" baseline="0">
                <a:latin typeface="Sofia Pro"/>
              </a:rPr>
              <a:t>3.9%</a:t>
            </a:r>
          </a:p>
          <a:p>
            <a:pPr algn="l"/>
            <a:r>
              <a:rPr lang="en-NZ" sz="1600">
                <a:latin typeface="Sofia Pro"/>
              </a:rPr>
              <a:t>Last Close (9/20/2023): $0.77</a:t>
            </a:r>
            <a:endParaRPr lang="en-NZ" sz="1600"/>
          </a:p>
        </p:txBody>
      </p:sp>
      <p:sp>
        <p:nvSpPr>
          <p:cNvPr id="6" name="Title 1">
            <a:extLst>
              <a:ext uri="{FF2B5EF4-FFF2-40B4-BE49-F238E27FC236}">
                <a16:creationId xmlns:a16="http://schemas.microsoft.com/office/drawing/2014/main" id="{C450A4DE-5ADC-2525-EE4A-4A653A8A140A}"/>
              </a:ext>
            </a:extLst>
          </p:cNvPr>
          <p:cNvSpPr txBox="1">
            <a:spLocks/>
          </p:cNvSpPr>
          <p:nvPr/>
        </p:nvSpPr>
        <p:spPr>
          <a:xfrm>
            <a:off x="9302301" y="3643258"/>
            <a:ext cx="1768502" cy="4639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b="1">
                <a:latin typeface="Arial" panose="020B0604020202020204" pitchFamily="34" charset="0"/>
                <a:cs typeface="Arial" panose="020B0604020202020204" pitchFamily="34" charset="0"/>
              </a:rPr>
              <a:t>NZ$ 0.81</a:t>
            </a:r>
          </a:p>
        </p:txBody>
      </p:sp>
      <p:sp>
        <p:nvSpPr>
          <p:cNvPr id="9" name="TextBox 8">
            <a:extLst>
              <a:ext uri="{FF2B5EF4-FFF2-40B4-BE49-F238E27FC236}">
                <a16:creationId xmlns:a16="http://schemas.microsoft.com/office/drawing/2014/main" id="{509CCD97-0AE8-164A-14C6-FC0E097E6E27}"/>
              </a:ext>
            </a:extLst>
          </p:cNvPr>
          <p:cNvSpPr txBox="1"/>
          <p:nvPr/>
        </p:nvSpPr>
        <p:spPr>
          <a:xfrm>
            <a:off x="9302301" y="3401730"/>
            <a:ext cx="1854999" cy="307777"/>
          </a:xfrm>
          <a:prstGeom prst="rect">
            <a:avLst/>
          </a:prstGeom>
          <a:noFill/>
        </p:spPr>
        <p:txBody>
          <a:bodyPr wrap="square">
            <a:spAutoFit/>
          </a:bodyPr>
          <a:lstStyle/>
          <a:p>
            <a:r>
              <a:rPr lang="en-NZ" sz="1400"/>
              <a:t>1 year Target Price</a:t>
            </a:r>
          </a:p>
        </p:txBody>
      </p:sp>
      <p:sp>
        <p:nvSpPr>
          <p:cNvPr id="14" name="TextBox 13">
            <a:extLst>
              <a:ext uri="{FF2B5EF4-FFF2-40B4-BE49-F238E27FC236}">
                <a16:creationId xmlns:a16="http://schemas.microsoft.com/office/drawing/2014/main" id="{31D68590-9C41-2CF8-7F80-940F7FC1033F}"/>
              </a:ext>
            </a:extLst>
          </p:cNvPr>
          <p:cNvSpPr txBox="1"/>
          <p:nvPr/>
        </p:nvSpPr>
        <p:spPr>
          <a:xfrm>
            <a:off x="9359237" y="1644096"/>
            <a:ext cx="2268471" cy="707886"/>
          </a:xfrm>
          <a:prstGeom prst="rect">
            <a:avLst/>
          </a:prstGeom>
          <a:noFill/>
        </p:spPr>
        <p:txBody>
          <a:bodyPr wrap="square">
            <a:spAutoFit/>
          </a:bodyPr>
          <a:lstStyle/>
          <a:p>
            <a:r>
              <a:rPr lang="en-NZ" sz="2000" b="1"/>
              <a:t>Oceania Healthcare</a:t>
            </a:r>
          </a:p>
          <a:p>
            <a:r>
              <a:rPr lang="en-NZ" sz="2000" b="1"/>
              <a:t>(NZE: OCA)</a:t>
            </a:r>
          </a:p>
        </p:txBody>
      </p:sp>
      <p:pic>
        <p:nvPicPr>
          <p:cNvPr id="16" name="Picture 15" descr="A black and white logo&#10;&#10;Description automatically generated">
            <a:extLst>
              <a:ext uri="{FF2B5EF4-FFF2-40B4-BE49-F238E27FC236}">
                <a16:creationId xmlns:a16="http://schemas.microsoft.com/office/drawing/2014/main" id="{B2BCD5E8-8EAB-9CD2-3B9F-EF1348187D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1156" y="5689257"/>
            <a:ext cx="1003888" cy="834056"/>
          </a:xfrm>
          <a:prstGeom prst="rect">
            <a:avLst/>
          </a:prstGeom>
        </p:spPr>
      </p:pic>
      <p:sp>
        <p:nvSpPr>
          <p:cNvPr id="10" name="Rectangle 9">
            <a:extLst>
              <a:ext uri="{FF2B5EF4-FFF2-40B4-BE49-F238E27FC236}">
                <a16:creationId xmlns:a16="http://schemas.microsoft.com/office/drawing/2014/main" id="{2AEB3021-85A5-7A25-2260-26859A12A63F}"/>
              </a:ext>
            </a:extLst>
          </p:cNvPr>
          <p:cNvSpPr/>
          <p:nvPr/>
        </p:nvSpPr>
        <p:spPr>
          <a:xfrm>
            <a:off x="0" y="9293"/>
            <a:ext cx="9053285" cy="6921498"/>
          </a:xfrm>
          <a:prstGeom prst="rect">
            <a:avLst/>
          </a:prstGeom>
          <a:solidFill>
            <a:srgbClr val="0D3D41">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6999C-A85C-266F-8D6C-C7F7B021749F}"/>
              </a:ext>
            </a:extLst>
          </p:cNvPr>
          <p:cNvSpPr>
            <a:spLocks noGrp="1"/>
          </p:cNvSpPr>
          <p:nvPr>
            <p:ph type="ctrTitle"/>
          </p:nvPr>
        </p:nvSpPr>
        <p:spPr>
          <a:xfrm>
            <a:off x="714107" y="4276779"/>
            <a:ext cx="6304531" cy="1168726"/>
          </a:xfrm>
        </p:spPr>
        <p:txBody>
          <a:bodyPr>
            <a:normAutofit/>
          </a:bodyPr>
          <a:lstStyle/>
          <a:p>
            <a:pPr algn="l"/>
            <a:r>
              <a:rPr lang="en-NZ" sz="2800" b="1" i="0" u="none" strike="noStrike" baseline="0">
                <a:latin typeface="Sofia Pro"/>
              </a:rPr>
              <a:t>Aged Care Business For Meeting The Needs Of Today’s Society. </a:t>
            </a:r>
            <a:endParaRPr lang="en-NZ" sz="8000"/>
          </a:p>
        </p:txBody>
      </p:sp>
      <p:sp>
        <p:nvSpPr>
          <p:cNvPr id="11" name="TextBox 10">
            <a:extLst>
              <a:ext uri="{FF2B5EF4-FFF2-40B4-BE49-F238E27FC236}">
                <a16:creationId xmlns:a16="http://schemas.microsoft.com/office/drawing/2014/main" id="{901976A6-2A8F-E859-E161-F3BDC399A9C6}"/>
              </a:ext>
            </a:extLst>
          </p:cNvPr>
          <p:cNvSpPr txBox="1"/>
          <p:nvPr/>
        </p:nvSpPr>
        <p:spPr>
          <a:xfrm>
            <a:off x="10445300" y="5642372"/>
            <a:ext cx="1873141" cy="1169551"/>
          </a:xfrm>
          <a:prstGeom prst="rect">
            <a:avLst/>
          </a:prstGeom>
          <a:noFill/>
        </p:spPr>
        <p:txBody>
          <a:bodyPr wrap="square" lIns="91440" tIns="45720" rIns="91440" bIns="45720" anchor="t">
            <a:spAutoFit/>
          </a:bodyPr>
          <a:lstStyle/>
          <a:p>
            <a:r>
              <a:rPr lang="en-NZ" sz="1400" u="sng">
                <a:ea typeface="Calibri"/>
                <a:cs typeface="Calibri"/>
              </a:rPr>
              <a:t>AUT Team</a:t>
            </a:r>
          </a:p>
          <a:p>
            <a:r>
              <a:rPr lang="en-NZ" sz="1400">
                <a:ea typeface="Calibri"/>
                <a:cs typeface="Calibri"/>
              </a:rPr>
              <a:t>Wendy </a:t>
            </a:r>
          </a:p>
          <a:p>
            <a:r>
              <a:rPr lang="en-NZ" sz="1400">
                <a:ea typeface="Calibri"/>
                <a:cs typeface="Calibri"/>
              </a:rPr>
              <a:t>Swarnima </a:t>
            </a:r>
          </a:p>
          <a:p>
            <a:r>
              <a:rPr lang="en-NZ" sz="1400">
                <a:ea typeface="Calibri"/>
                <a:cs typeface="Calibri"/>
              </a:rPr>
              <a:t>Nurul </a:t>
            </a:r>
          </a:p>
          <a:p>
            <a:endParaRPr lang="en-NZ" sz="1400">
              <a:ea typeface="Calibri"/>
              <a:cs typeface="Calibri"/>
            </a:endParaRPr>
          </a:p>
        </p:txBody>
      </p:sp>
    </p:spTree>
    <p:extLst>
      <p:ext uri="{BB962C8B-B14F-4D97-AF65-F5344CB8AC3E}">
        <p14:creationId xmlns:p14="http://schemas.microsoft.com/office/powerpoint/2010/main" val="2754793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A graph of a number of people&#10;&#10;Description automatically generated with medium confidence">
            <a:extLst>
              <a:ext uri="{FF2B5EF4-FFF2-40B4-BE49-F238E27FC236}">
                <a16:creationId xmlns:a16="http://schemas.microsoft.com/office/drawing/2014/main" id="{791D55B4-5F23-2564-CA10-2250E1406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50" y="1229366"/>
            <a:ext cx="7150623" cy="4439839"/>
          </a:xfrm>
          <a:prstGeom prst="rect">
            <a:avLst/>
          </a:prstGeom>
        </p:spPr>
      </p:pic>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16" name="Rectangle 15">
            <a:extLst>
              <a:ext uri="{FF2B5EF4-FFF2-40B4-BE49-F238E27FC236}">
                <a16:creationId xmlns:a16="http://schemas.microsoft.com/office/drawing/2014/main" id="{4FE61548-3179-3F89-618E-A294E6285EB9}"/>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21" name="Title 1">
            <a:extLst>
              <a:ext uri="{FF2B5EF4-FFF2-40B4-BE49-F238E27FC236}">
                <a16:creationId xmlns:a16="http://schemas.microsoft.com/office/drawing/2014/main" id="{19E4E61C-92EF-B70D-C35F-6A0FE3CB806F}"/>
              </a:ext>
            </a:extLst>
          </p:cNvPr>
          <p:cNvSpPr txBox="1">
            <a:spLocks/>
          </p:cNvSpPr>
          <p:nvPr/>
        </p:nvSpPr>
        <p:spPr>
          <a:xfrm>
            <a:off x="539969" y="336004"/>
            <a:ext cx="6851447"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a:cs typeface="Arial"/>
              </a:rPr>
              <a:t>VALUATION – REVENUE PROJECTION</a:t>
            </a:r>
          </a:p>
        </p:txBody>
      </p:sp>
      <p:sp>
        <p:nvSpPr>
          <p:cNvPr id="4" name="TextBox 3">
            <a:extLst>
              <a:ext uri="{FF2B5EF4-FFF2-40B4-BE49-F238E27FC236}">
                <a16:creationId xmlns:a16="http://schemas.microsoft.com/office/drawing/2014/main" id="{757E8B12-E462-8DFE-CDBB-7D9BF160F659}"/>
              </a:ext>
            </a:extLst>
          </p:cNvPr>
          <p:cNvSpPr txBox="1"/>
          <p:nvPr/>
        </p:nvSpPr>
        <p:spPr>
          <a:xfrm>
            <a:off x="8741700" y="1071658"/>
            <a:ext cx="2505905" cy="400110"/>
          </a:xfrm>
          <a:prstGeom prst="rect">
            <a:avLst/>
          </a:prstGeom>
          <a:noFill/>
        </p:spPr>
        <p:txBody>
          <a:bodyPr wrap="square">
            <a:spAutoFit/>
          </a:bodyPr>
          <a:lstStyle/>
          <a:p>
            <a:r>
              <a:rPr lang="en-NZ" sz="2000" b="1">
                <a:solidFill>
                  <a:schemeClr val="bg2"/>
                </a:solidFill>
              </a:rPr>
              <a:t>Revenue Assumption</a:t>
            </a:r>
          </a:p>
        </p:txBody>
      </p:sp>
      <p:cxnSp>
        <p:nvCxnSpPr>
          <p:cNvPr id="5" name="Straight Connector 4">
            <a:extLst>
              <a:ext uri="{FF2B5EF4-FFF2-40B4-BE49-F238E27FC236}">
                <a16:creationId xmlns:a16="http://schemas.microsoft.com/office/drawing/2014/main" id="{B6275E6B-151F-B83F-2785-494C4E3AC895}"/>
              </a:ext>
            </a:extLst>
          </p:cNvPr>
          <p:cNvCxnSpPr>
            <a:cxnSpLocks/>
          </p:cNvCxnSpPr>
          <p:nvPr/>
        </p:nvCxnSpPr>
        <p:spPr>
          <a:xfrm>
            <a:off x="8206296" y="1474199"/>
            <a:ext cx="357671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DB75475-C9DA-C2B9-5521-242E571CEE84}"/>
              </a:ext>
            </a:extLst>
          </p:cNvPr>
          <p:cNvSpPr txBox="1"/>
          <p:nvPr/>
        </p:nvSpPr>
        <p:spPr>
          <a:xfrm>
            <a:off x="345484" y="1071658"/>
            <a:ext cx="5556030" cy="400110"/>
          </a:xfrm>
          <a:prstGeom prst="rect">
            <a:avLst/>
          </a:prstGeom>
          <a:noFill/>
        </p:spPr>
        <p:txBody>
          <a:bodyPr wrap="square">
            <a:spAutoFit/>
          </a:bodyPr>
          <a:lstStyle/>
          <a:p>
            <a:pPr algn="ctr"/>
            <a:r>
              <a:rPr lang="en-NZ" sz="2000" b="1">
                <a:solidFill>
                  <a:schemeClr val="bg2"/>
                </a:solidFill>
              </a:rPr>
              <a:t>Aged Care Revenue projection</a:t>
            </a:r>
          </a:p>
        </p:txBody>
      </p:sp>
      <p:cxnSp>
        <p:nvCxnSpPr>
          <p:cNvPr id="7" name="Straight Connector 6">
            <a:extLst>
              <a:ext uri="{FF2B5EF4-FFF2-40B4-BE49-F238E27FC236}">
                <a16:creationId xmlns:a16="http://schemas.microsoft.com/office/drawing/2014/main" id="{2FAD54C1-CABF-7108-1319-7B7E1F49CBA4}"/>
              </a:ext>
            </a:extLst>
          </p:cNvPr>
          <p:cNvCxnSpPr>
            <a:cxnSpLocks/>
          </p:cNvCxnSpPr>
          <p:nvPr/>
        </p:nvCxnSpPr>
        <p:spPr>
          <a:xfrm>
            <a:off x="1284080" y="1468103"/>
            <a:ext cx="357671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731EFCC-EF58-22B7-6853-EE2DCCDA4BE6}"/>
              </a:ext>
            </a:extLst>
          </p:cNvPr>
          <p:cNvGrpSpPr/>
          <p:nvPr/>
        </p:nvGrpSpPr>
        <p:grpSpPr>
          <a:xfrm>
            <a:off x="628557" y="3918931"/>
            <a:ext cx="3526970" cy="858669"/>
            <a:chOff x="3047490" y="1811471"/>
            <a:chExt cx="3862141" cy="522197"/>
          </a:xfrm>
        </p:grpSpPr>
        <p:sp>
          <p:nvSpPr>
            <p:cNvPr id="17" name="TextBox 16">
              <a:extLst>
                <a:ext uri="{FF2B5EF4-FFF2-40B4-BE49-F238E27FC236}">
                  <a16:creationId xmlns:a16="http://schemas.microsoft.com/office/drawing/2014/main" id="{0BE86D36-2BEB-BAED-038D-AF97FB7B9F7F}"/>
                </a:ext>
              </a:extLst>
            </p:cNvPr>
            <p:cNvSpPr txBox="1"/>
            <p:nvPr/>
          </p:nvSpPr>
          <p:spPr>
            <a:xfrm>
              <a:off x="4389254" y="2109060"/>
              <a:ext cx="1396360" cy="224608"/>
            </a:xfrm>
            <a:prstGeom prst="rect">
              <a:avLst/>
            </a:prstGeom>
            <a:noFill/>
          </p:spPr>
          <p:txBody>
            <a:bodyPr wrap="square">
              <a:spAutoFit/>
            </a:bodyPr>
            <a:lstStyle/>
            <a:p>
              <a:r>
                <a:rPr lang="en-NZ" b="1">
                  <a:solidFill>
                    <a:srgbClr val="C00000"/>
                  </a:solidFill>
                </a:rPr>
                <a:t>5.2</a:t>
              </a:r>
              <a:r>
                <a:rPr lang="en-NZ" sz="1800" b="1" i="0" u="none" strike="noStrike" baseline="0">
                  <a:solidFill>
                    <a:srgbClr val="C00000"/>
                  </a:solidFill>
                </a:rPr>
                <a:t>% CAGR</a:t>
              </a:r>
              <a:endParaRPr lang="en-NZ" b="1">
                <a:solidFill>
                  <a:srgbClr val="C00000"/>
                </a:solidFill>
              </a:endParaRPr>
            </a:p>
          </p:txBody>
        </p:sp>
        <p:cxnSp>
          <p:nvCxnSpPr>
            <p:cNvPr id="18" name="Straight Arrow Connector 17">
              <a:extLst>
                <a:ext uri="{FF2B5EF4-FFF2-40B4-BE49-F238E27FC236}">
                  <a16:creationId xmlns:a16="http://schemas.microsoft.com/office/drawing/2014/main" id="{268E4493-A9A0-312A-3687-0AE6A1E4CEE8}"/>
                </a:ext>
              </a:extLst>
            </p:cNvPr>
            <p:cNvCxnSpPr>
              <a:cxnSpLocks/>
            </p:cNvCxnSpPr>
            <p:nvPr/>
          </p:nvCxnSpPr>
          <p:spPr>
            <a:xfrm flipV="1">
              <a:off x="3047490" y="1811471"/>
              <a:ext cx="3862141" cy="4606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E1523B8-CABB-6636-EF3C-BD8504E6E050}"/>
              </a:ext>
            </a:extLst>
          </p:cNvPr>
          <p:cNvGrpSpPr/>
          <p:nvPr/>
        </p:nvGrpSpPr>
        <p:grpSpPr>
          <a:xfrm>
            <a:off x="4400184" y="2446638"/>
            <a:ext cx="2731660" cy="1472293"/>
            <a:chOff x="4488226" y="3575577"/>
            <a:chExt cx="2731660" cy="1472293"/>
          </a:xfrm>
        </p:grpSpPr>
        <p:cxnSp>
          <p:nvCxnSpPr>
            <p:cNvPr id="25" name="Straight Arrow Connector 24">
              <a:extLst>
                <a:ext uri="{FF2B5EF4-FFF2-40B4-BE49-F238E27FC236}">
                  <a16:creationId xmlns:a16="http://schemas.microsoft.com/office/drawing/2014/main" id="{B8886DBF-DEEC-C3B8-1C57-9667F9015E70}"/>
                </a:ext>
              </a:extLst>
            </p:cNvPr>
            <p:cNvCxnSpPr>
              <a:cxnSpLocks/>
            </p:cNvCxnSpPr>
            <p:nvPr/>
          </p:nvCxnSpPr>
          <p:spPr>
            <a:xfrm flipV="1">
              <a:off x="4642075" y="3952120"/>
              <a:ext cx="2518877" cy="10957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4D47E0F-EA68-9AEA-AF39-00CFE1EDE496}"/>
                </a:ext>
              </a:extLst>
            </p:cNvPr>
            <p:cNvSpPr txBox="1"/>
            <p:nvPr/>
          </p:nvSpPr>
          <p:spPr>
            <a:xfrm>
              <a:off x="4488226" y="4499995"/>
              <a:ext cx="485708" cy="369332"/>
            </a:xfrm>
            <a:prstGeom prst="rect">
              <a:avLst/>
            </a:prstGeom>
            <a:noFill/>
          </p:spPr>
          <p:txBody>
            <a:bodyPr wrap="square">
              <a:spAutoFit/>
            </a:bodyPr>
            <a:lstStyle/>
            <a:p>
              <a:r>
                <a:rPr lang="en-NZ" sz="1800" b="1" i="0" u="none" strike="noStrike" baseline="0">
                  <a:solidFill>
                    <a:srgbClr val="C00000"/>
                  </a:solidFill>
                </a:rPr>
                <a:t>8% </a:t>
              </a:r>
              <a:endParaRPr lang="en-NZ" b="1">
                <a:solidFill>
                  <a:srgbClr val="C00000"/>
                </a:solidFill>
              </a:endParaRPr>
            </a:p>
          </p:txBody>
        </p:sp>
        <p:sp>
          <p:nvSpPr>
            <p:cNvPr id="28" name="TextBox 27">
              <a:extLst>
                <a:ext uri="{FF2B5EF4-FFF2-40B4-BE49-F238E27FC236}">
                  <a16:creationId xmlns:a16="http://schemas.microsoft.com/office/drawing/2014/main" id="{53FCF0A3-4FDB-B85D-BEC7-B2F0AA34C993}"/>
                </a:ext>
              </a:extLst>
            </p:cNvPr>
            <p:cNvSpPr txBox="1"/>
            <p:nvPr/>
          </p:nvSpPr>
          <p:spPr>
            <a:xfrm>
              <a:off x="5000624" y="4315329"/>
              <a:ext cx="485708" cy="369332"/>
            </a:xfrm>
            <a:prstGeom prst="rect">
              <a:avLst/>
            </a:prstGeom>
            <a:noFill/>
          </p:spPr>
          <p:txBody>
            <a:bodyPr wrap="square">
              <a:spAutoFit/>
            </a:bodyPr>
            <a:lstStyle/>
            <a:p>
              <a:r>
                <a:rPr lang="en-NZ" sz="1800" b="1" i="0" u="none" strike="noStrike" baseline="0">
                  <a:solidFill>
                    <a:srgbClr val="C00000"/>
                  </a:solidFill>
                </a:rPr>
                <a:t>8% </a:t>
              </a:r>
              <a:endParaRPr lang="en-NZ" b="1">
                <a:solidFill>
                  <a:srgbClr val="C00000"/>
                </a:solidFill>
              </a:endParaRPr>
            </a:p>
          </p:txBody>
        </p:sp>
        <p:sp>
          <p:nvSpPr>
            <p:cNvPr id="33" name="TextBox 32">
              <a:extLst>
                <a:ext uri="{FF2B5EF4-FFF2-40B4-BE49-F238E27FC236}">
                  <a16:creationId xmlns:a16="http://schemas.microsoft.com/office/drawing/2014/main" id="{2DDE0EF0-C976-6BA8-299F-E78932315C2D}"/>
                </a:ext>
              </a:extLst>
            </p:cNvPr>
            <p:cNvSpPr txBox="1"/>
            <p:nvPr/>
          </p:nvSpPr>
          <p:spPr>
            <a:xfrm>
              <a:off x="5602027" y="4081902"/>
              <a:ext cx="485708" cy="369332"/>
            </a:xfrm>
            <a:prstGeom prst="rect">
              <a:avLst/>
            </a:prstGeom>
            <a:noFill/>
          </p:spPr>
          <p:txBody>
            <a:bodyPr wrap="square">
              <a:spAutoFit/>
            </a:bodyPr>
            <a:lstStyle/>
            <a:p>
              <a:r>
                <a:rPr lang="en-NZ" sz="1800" b="1" i="0" u="none" strike="noStrike" baseline="0">
                  <a:solidFill>
                    <a:srgbClr val="C00000"/>
                  </a:solidFill>
                </a:rPr>
                <a:t>8% </a:t>
              </a:r>
              <a:endParaRPr lang="en-NZ" b="1">
                <a:solidFill>
                  <a:srgbClr val="C00000"/>
                </a:solidFill>
              </a:endParaRPr>
            </a:p>
          </p:txBody>
        </p:sp>
        <p:sp>
          <p:nvSpPr>
            <p:cNvPr id="35" name="TextBox 34">
              <a:extLst>
                <a:ext uri="{FF2B5EF4-FFF2-40B4-BE49-F238E27FC236}">
                  <a16:creationId xmlns:a16="http://schemas.microsoft.com/office/drawing/2014/main" id="{827419A1-80DA-6569-7AF3-704AB751D492}"/>
                </a:ext>
              </a:extLst>
            </p:cNvPr>
            <p:cNvSpPr txBox="1"/>
            <p:nvPr/>
          </p:nvSpPr>
          <p:spPr>
            <a:xfrm>
              <a:off x="6169830" y="3878071"/>
              <a:ext cx="485708" cy="369332"/>
            </a:xfrm>
            <a:prstGeom prst="rect">
              <a:avLst/>
            </a:prstGeom>
            <a:noFill/>
          </p:spPr>
          <p:txBody>
            <a:bodyPr wrap="square">
              <a:spAutoFit/>
            </a:bodyPr>
            <a:lstStyle/>
            <a:p>
              <a:r>
                <a:rPr lang="en-NZ" sz="1800" b="1" i="0" u="none" strike="noStrike" baseline="0">
                  <a:solidFill>
                    <a:srgbClr val="C00000"/>
                  </a:solidFill>
                </a:rPr>
                <a:t>8% </a:t>
              </a:r>
              <a:endParaRPr lang="en-NZ" b="1">
                <a:solidFill>
                  <a:srgbClr val="C00000"/>
                </a:solidFill>
              </a:endParaRPr>
            </a:p>
          </p:txBody>
        </p:sp>
        <p:sp>
          <p:nvSpPr>
            <p:cNvPr id="36" name="TextBox 35">
              <a:extLst>
                <a:ext uri="{FF2B5EF4-FFF2-40B4-BE49-F238E27FC236}">
                  <a16:creationId xmlns:a16="http://schemas.microsoft.com/office/drawing/2014/main" id="{EC9A0049-4ABD-BFD4-EACC-1D4EC059A4C2}"/>
                </a:ext>
              </a:extLst>
            </p:cNvPr>
            <p:cNvSpPr txBox="1"/>
            <p:nvPr/>
          </p:nvSpPr>
          <p:spPr>
            <a:xfrm>
              <a:off x="6734178" y="3575577"/>
              <a:ext cx="485708" cy="369332"/>
            </a:xfrm>
            <a:prstGeom prst="rect">
              <a:avLst/>
            </a:prstGeom>
            <a:noFill/>
          </p:spPr>
          <p:txBody>
            <a:bodyPr wrap="square">
              <a:spAutoFit/>
            </a:bodyPr>
            <a:lstStyle/>
            <a:p>
              <a:r>
                <a:rPr lang="en-NZ" sz="1800" b="1" i="0" u="none" strike="noStrike" baseline="0">
                  <a:solidFill>
                    <a:srgbClr val="C00000"/>
                  </a:solidFill>
                </a:rPr>
                <a:t>8% </a:t>
              </a:r>
              <a:endParaRPr lang="en-NZ" b="1">
                <a:solidFill>
                  <a:srgbClr val="C00000"/>
                </a:solidFill>
              </a:endParaRPr>
            </a:p>
          </p:txBody>
        </p:sp>
        <p:sp>
          <p:nvSpPr>
            <p:cNvPr id="37" name="TextBox 36">
              <a:extLst>
                <a:ext uri="{FF2B5EF4-FFF2-40B4-BE49-F238E27FC236}">
                  <a16:creationId xmlns:a16="http://schemas.microsoft.com/office/drawing/2014/main" id="{ED284132-31B8-9F16-3966-E000D8AC321C}"/>
                </a:ext>
              </a:extLst>
            </p:cNvPr>
            <p:cNvSpPr txBox="1"/>
            <p:nvPr/>
          </p:nvSpPr>
          <p:spPr>
            <a:xfrm>
              <a:off x="5545220" y="4591318"/>
              <a:ext cx="1450690" cy="369332"/>
            </a:xfrm>
            <a:prstGeom prst="rect">
              <a:avLst/>
            </a:prstGeom>
            <a:noFill/>
          </p:spPr>
          <p:txBody>
            <a:bodyPr wrap="square">
              <a:spAutoFit/>
            </a:bodyPr>
            <a:lstStyle/>
            <a:p>
              <a:r>
                <a:rPr lang="en-NZ" b="1">
                  <a:solidFill>
                    <a:srgbClr val="C00000"/>
                  </a:solidFill>
                </a:rPr>
                <a:t>Growth (YoY)</a:t>
              </a:r>
            </a:p>
          </p:txBody>
        </p:sp>
      </p:grpSp>
      <p:pic>
        <p:nvPicPr>
          <p:cNvPr id="42" name="Picture 41" descr="A graph of numbers and a bar chart&#10;&#10;Description automatically generated with medium confidence">
            <a:extLst>
              <a:ext uri="{FF2B5EF4-FFF2-40B4-BE49-F238E27FC236}">
                <a16:creationId xmlns:a16="http://schemas.microsoft.com/office/drawing/2014/main" id="{E31FF7A3-DAD6-BF3A-FD3F-3C419B0DC865}"/>
              </a:ext>
            </a:extLst>
          </p:cNvPr>
          <p:cNvPicPr>
            <a:picLocks noChangeAspect="1"/>
          </p:cNvPicPr>
          <p:nvPr/>
        </p:nvPicPr>
        <p:blipFill rotWithShape="1">
          <a:blip r:embed="rId5">
            <a:extLst>
              <a:ext uri="{28A0092B-C50C-407E-A947-70E740481C1C}">
                <a14:useLocalDpi xmlns:a14="http://schemas.microsoft.com/office/drawing/2010/main" val="0"/>
              </a:ext>
            </a:extLst>
          </a:blip>
          <a:srcRect l="446" t="8560" r="1187" b="4345"/>
          <a:stretch/>
        </p:blipFill>
        <p:spPr>
          <a:xfrm>
            <a:off x="7739222" y="2187208"/>
            <a:ext cx="4179726" cy="2223122"/>
          </a:xfrm>
          <a:prstGeom prst="rect">
            <a:avLst/>
          </a:prstGeom>
        </p:spPr>
      </p:pic>
      <p:grpSp>
        <p:nvGrpSpPr>
          <p:cNvPr id="43" name="Group 42">
            <a:extLst>
              <a:ext uri="{FF2B5EF4-FFF2-40B4-BE49-F238E27FC236}">
                <a16:creationId xmlns:a16="http://schemas.microsoft.com/office/drawing/2014/main" id="{E835FFA1-0627-FFB6-5684-0BF0624217DB}"/>
              </a:ext>
            </a:extLst>
          </p:cNvPr>
          <p:cNvGrpSpPr/>
          <p:nvPr/>
        </p:nvGrpSpPr>
        <p:grpSpPr>
          <a:xfrm>
            <a:off x="8114813" y="2800471"/>
            <a:ext cx="3671347" cy="463368"/>
            <a:chOff x="3096438" y="2328610"/>
            <a:chExt cx="3671347" cy="463368"/>
          </a:xfrm>
        </p:grpSpPr>
        <p:sp>
          <p:nvSpPr>
            <p:cNvPr id="44" name="TextBox 43">
              <a:extLst>
                <a:ext uri="{FF2B5EF4-FFF2-40B4-BE49-F238E27FC236}">
                  <a16:creationId xmlns:a16="http://schemas.microsoft.com/office/drawing/2014/main" id="{6CF67A5C-B735-2567-049B-3CB644644A63}"/>
                </a:ext>
              </a:extLst>
            </p:cNvPr>
            <p:cNvSpPr txBox="1"/>
            <p:nvPr/>
          </p:nvSpPr>
          <p:spPr>
            <a:xfrm>
              <a:off x="5590254" y="2328610"/>
              <a:ext cx="1177531" cy="369332"/>
            </a:xfrm>
            <a:prstGeom prst="rect">
              <a:avLst/>
            </a:prstGeom>
            <a:noFill/>
          </p:spPr>
          <p:txBody>
            <a:bodyPr wrap="square">
              <a:spAutoFit/>
            </a:bodyPr>
            <a:lstStyle/>
            <a:p>
              <a:r>
                <a:rPr lang="en-NZ" sz="1800" b="1" i="0" u="none" strike="noStrike" baseline="0">
                  <a:solidFill>
                    <a:srgbClr val="C00000"/>
                  </a:solidFill>
                </a:rPr>
                <a:t>20% CAGR</a:t>
              </a:r>
              <a:endParaRPr lang="en-NZ" b="1">
                <a:solidFill>
                  <a:srgbClr val="C00000"/>
                </a:solidFill>
              </a:endParaRPr>
            </a:p>
          </p:txBody>
        </p:sp>
        <p:cxnSp>
          <p:nvCxnSpPr>
            <p:cNvPr id="45" name="Straight Arrow Connector 44">
              <a:extLst>
                <a:ext uri="{FF2B5EF4-FFF2-40B4-BE49-F238E27FC236}">
                  <a16:creationId xmlns:a16="http://schemas.microsoft.com/office/drawing/2014/main" id="{F4F4C51C-37C8-4C20-49CF-6406F59782E7}"/>
                </a:ext>
              </a:extLst>
            </p:cNvPr>
            <p:cNvCxnSpPr>
              <a:cxnSpLocks/>
            </p:cNvCxnSpPr>
            <p:nvPr/>
          </p:nvCxnSpPr>
          <p:spPr>
            <a:xfrm flipV="1">
              <a:off x="3096438" y="2652913"/>
              <a:ext cx="3364890" cy="13906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52D76D91-D92F-1B83-C4CD-7F5B5F2E6B1C}"/>
              </a:ext>
            </a:extLst>
          </p:cNvPr>
          <p:cNvGrpSpPr/>
          <p:nvPr/>
        </p:nvGrpSpPr>
        <p:grpSpPr>
          <a:xfrm>
            <a:off x="8174037" y="2018770"/>
            <a:ext cx="3755654" cy="527863"/>
            <a:chOff x="3070977" y="1595875"/>
            <a:chExt cx="3755654" cy="527863"/>
          </a:xfrm>
        </p:grpSpPr>
        <p:sp>
          <p:nvSpPr>
            <p:cNvPr id="47" name="TextBox 46">
              <a:extLst>
                <a:ext uri="{FF2B5EF4-FFF2-40B4-BE49-F238E27FC236}">
                  <a16:creationId xmlns:a16="http://schemas.microsoft.com/office/drawing/2014/main" id="{67B9F9D5-CD1A-FD5B-30E5-055383B71DB5}"/>
                </a:ext>
              </a:extLst>
            </p:cNvPr>
            <p:cNvSpPr txBox="1"/>
            <p:nvPr/>
          </p:nvSpPr>
          <p:spPr>
            <a:xfrm>
              <a:off x="5575652" y="1595875"/>
              <a:ext cx="1250979" cy="369332"/>
            </a:xfrm>
            <a:prstGeom prst="rect">
              <a:avLst/>
            </a:prstGeom>
            <a:noFill/>
          </p:spPr>
          <p:txBody>
            <a:bodyPr wrap="square">
              <a:spAutoFit/>
            </a:bodyPr>
            <a:lstStyle/>
            <a:p>
              <a:r>
                <a:rPr lang="en-NZ" b="1">
                  <a:solidFill>
                    <a:srgbClr val="5C8B85"/>
                  </a:solidFill>
                </a:rPr>
                <a:t>2.5</a:t>
              </a:r>
              <a:r>
                <a:rPr lang="en-NZ" sz="1800" b="1" i="0" u="none" strike="noStrike" baseline="0">
                  <a:solidFill>
                    <a:srgbClr val="5C8B85"/>
                  </a:solidFill>
                </a:rPr>
                <a:t>% CAGR</a:t>
              </a:r>
              <a:endParaRPr lang="en-NZ" b="1">
                <a:solidFill>
                  <a:srgbClr val="5C8B85"/>
                </a:solidFill>
              </a:endParaRPr>
            </a:p>
          </p:txBody>
        </p:sp>
        <p:cxnSp>
          <p:nvCxnSpPr>
            <p:cNvPr id="48" name="Straight Arrow Connector 47">
              <a:extLst>
                <a:ext uri="{FF2B5EF4-FFF2-40B4-BE49-F238E27FC236}">
                  <a16:creationId xmlns:a16="http://schemas.microsoft.com/office/drawing/2014/main" id="{84141EF2-352C-CFC1-A813-A38E3CFDC040}"/>
                </a:ext>
              </a:extLst>
            </p:cNvPr>
            <p:cNvCxnSpPr>
              <a:cxnSpLocks/>
            </p:cNvCxnSpPr>
            <p:nvPr/>
          </p:nvCxnSpPr>
          <p:spPr>
            <a:xfrm flipV="1">
              <a:off x="3070977" y="1920178"/>
              <a:ext cx="3375749" cy="203560"/>
            </a:xfrm>
            <a:prstGeom prst="straightConnector1">
              <a:avLst/>
            </a:prstGeom>
            <a:ln w="19050">
              <a:solidFill>
                <a:srgbClr val="5C8B85"/>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F9E4DB0B-0435-AFB4-A553-6DD864D4B4DB}"/>
              </a:ext>
            </a:extLst>
          </p:cNvPr>
          <p:cNvSpPr txBox="1"/>
          <p:nvPr/>
        </p:nvSpPr>
        <p:spPr>
          <a:xfrm>
            <a:off x="7875639" y="1615171"/>
            <a:ext cx="4108341" cy="307777"/>
          </a:xfrm>
          <a:prstGeom prst="rect">
            <a:avLst/>
          </a:prstGeom>
          <a:noFill/>
        </p:spPr>
        <p:txBody>
          <a:bodyPr wrap="square">
            <a:spAutoFit/>
          </a:bodyPr>
          <a:lstStyle/>
          <a:p>
            <a:pPr marL="0" indent="0" algn="ctr">
              <a:buNone/>
            </a:pPr>
            <a:r>
              <a:rPr lang="en-NZ" sz="1400" b="1">
                <a:solidFill>
                  <a:schemeClr val="bg2"/>
                </a:solidFill>
              </a:rPr>
              <a:t>Aged Care revenue ($m)breakdown from 2017-2023</a:t>
            </a:r>
          </a:p>
        </p:txBody>
      </p:sp>
      <p:cxnSp>
        <p:nvCxnSpPr>
          <p:cNvPr id="50" name="Straight Connector 49">
            <a:extLst>
              <a:ext uri="{FF2B5EF4-FFF2-40B4-BE49-F238E27FC236}">
                <a16:creationId xmlns:a16="http://schemas.microsoft.com/office/drawing/2014/main" id="{10D37AA8-64F4-E6E8-1428-816EEA7BEC5F}"/>
              </a:ext>
            </a:extLst>
          </p:cNvPr>
          <p:cNvCxnSpPr>
            <a:cxnSpLocks/>
          </p:cNvCxnSpPr>
          <p:nvPr/>
        </p:nvCxnSpPr>
        <p:spPr>
          <a:xfrm>
            <a:off x="1351443" y="1468103"/>
            <a:ext cx="3576714"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920EE72-0220-36AC-18E1-5A7238C29DC8}"/>
              </a:ext>
            </a:extLst>
          </p:cNvPr>
          <p:cNvSpPr txBox="1"/>
          <p:nvPr/>
        </p:nvSpPr>
        <p:spPr>
          <a:xfrm>
            <a:off x="1141885" y="1563768"/>
            <a:ext cx="3963228" cy="369332"/>
          </a:xfrm>
          <a:prstGeom prst="rect">
            <a:avLst/>
          </a:prstGeom>
          <a:noFill/>
        </p:spPr>
        <p:txBody>
          <a:bodyPr wrap="square">
            <a:spAutoFit/>
          </a:bodyPr>
          <a:lstStyle/>
          <a:p>
            <a:pPr marL="0" indent="0" algn="ctr">
              <a:buNone/>
            </a:pPr>
            <a:r>
              <a:rPr lang="en-NZ" b="1">
                <a:solidFill>
                  <a:schemeClr val="bg2"/>
                </a:solidFill>
              </a:rPr>
              <a:t>Aged Care revenue from 2017-2028 </a:t>
            </a:r>
          </a:p>
        </p:txBody>
      </p:sp>
      <p:sp>
        <p:nvSpPr>
          <p:cNvPr id="2" name="TextBox 1">
            <a:extLst>
              <a:ext uri="{FF2B5EF4-FFF2-40B4-BE49-F238E27FC236}">
                <a16:creationId xmlns:a16="http://schemas.microsoft.com/office/drawing/2014/main" id="{CFA546CB-4F5B-5CEB-6F52-3F0099FF4D39}"/>
              </a:ext>
            </a:extLst>
          </p:cNvPr>
          <p:cNvSpPr txBox="1"/>
          <p:nvPr/>
        </p:nvSpPr>
        <p:spPr>
          <a:xfrm>
            <a:off x="8206296" y="4977138"/>
            <a:ext cx="3723395" cy="400110"/>
          </a:xfrm>
          <a:prstGeom prst="rect">
            <a:avLst/>
          </a:prstGeom>
          <a:noFill/>
        </p:spPr>
        <p:txBody>
          <a:bodyPr wrap="square">
            <a:spAutoFit/>
          </a:bodyPr>
          <a:lstStyle/>
          <a:p>
            <a:pPr marL="0" indent="0">
              <a:buNone/>
            </a:pPr>
            <a:r>
              <a:rPr lang="en-NZ" sz="2000" b="1">
                <a:solidFill>
                  <a:srgbClr val="C00000"/>
                </a:solidFill>
              </a:rPr>
              <a:t>30% </a:t>
            </a:r>
            <a:r>
              <a:rPr lang="en-NZ" sz="1400">
                <a:solidFill>
                  <a:schemeClr val="bg2"/>
                </a:solidFill>
              </a:rPr>
              <a:t>weight on premium revenue CAGR 20% </a:t>
            </a:r>
            <a:endParaRPr lang="en-NZ" sz="2000">
              <a:solidFill>
                <a:schemeClr val="bg2"/>
              </a:solidFill>
            </a:endParaRPr>
          </a:p>
        </p:txBody>
      </p:sp>
      <p:sp>
        <p:nvSpPr>
          <p:cNvPr id="3" name="TextBox 2">
            <a:extLst>
              <a:ext uri="{FF2B5EF4-FFF2-40B4-BE49-F238E27FC236}">
                <a16:creationId xmlns:a16="http://schemas.microsoft.com/office/drawing/2014/main" id="{CEE642F5-E52A-F53B-FE00-8AB030C10A09}"/>
              </a:ext>
            </a:extLst>
          </p:cNvPr>
          <p:cNvSpPr txBox="1"/>
          <p:nvPr/>
        </p:nvSpPr>
        <p:spPr>
          <a:xfrm>
            <a:off x="8206296" y="5377248"/>
            <a:ext cx="3723395" cy="400110"/>
          </a:xfrm>
          <a:prstGeom prst="rect">
            <a:avLst/>
          </a:prstGeom>
          <a:noFill/>
        </p:spPr>
        <p:txBody>
          <a:bodyPr wrap="square">
            <a:spAutoFit/>
          </a:bodyPr>
          <a:lstStyle/>
          <a:p>
            <a:pPr marL="0" indent="0">
              <a:buNone/>
            </a:pPr>
            <a:r>
              <a:rPr lang="en-NZ" sz="2000" b="1">
                <a:solidFill>
                  <a:srgbClr val="C00000"/>
                </a:solidFill>
              </a:rPr>
              <a:t>70% </a:t>
            </a:r>
            <a:r>
              <a:rPr lang="en-NZ" sz="1400">
                <a:solidFill>
                  <a:schemeClr val="bg2"/>
                </a:solidFill>
              </a:rPr>
              <a:t>weight on care fee CAGR 2.5% </a:t>
            </a:r>
            <a:endParaRPr lang="en-NZ" sz="2000" b="1">
              <a:solidFill>
                <a:schemeClr val="bg2"/>
              </a:solidFill>
            </a:endParaRPr>
          </a:p>
        </p:txBody>
      </p:sp>
      <p:sp>
        <p:nvSpPr>
          <p:cNvPr id="9" name="TextBox 8">
            <a:extLst>
              <a:ext uri="{FF2B5EF4-FFF2-40B4-BE49-F238E27FC236}">
                <a16:creationId xmlns:a16="http://schemas.microsoft.com/office/drawing/2014/main" id="{2643705A-FD0B-B3FE-2322-671914D194E7}"/>
              </a:ext>
            </a:extLst>
          </p:cNvPr>
          <p:cNvSpPr txBox="1"/>
          <p:nvPr/>
        </p:nvSpPr>
        <p:spPr>
          <a:xfrm>
            <a:off x="7998722" y="4714653"/>
            <a:ext cx="3963228" cy="307777"/>
          </a:xfrm>
          <a:prstGeom prst="rect">
            <a:avLst/>
          </a:prstGeom>
          <a:noFill/>
        </p:spPr>
        <p:txBody>
          <a:bodyPr wrap="square">
            <a:spAutoFit/>
          </a:bodyPr>
          <a:lstStyle/>
          <a:p>
            <a:pPr marL="0" indent="0" algn="ctr">
              <a:buNone/>
            </a:pPr>
            <a:r>
              <a:rPr lang="en-NZ" sz="1400" b="1">
                <a:solidFill>
                  <a:schemeClr val="bg2"/>
                </a:solidFill>
              </a:rPr>
              <a:t>Growth weight assumption on aged care revenue </a:t>
            </a:r>
          </a:p>
        </p:txBody>
      </p:sp>
      <p:cxnSp>
        <p:nvCxnSpPr>
          <p:cNvPr id="11" name="Straight Connector 10">
            <a:extLst>
              <a:ext uri="{FF2B5EF4-FFF2-40B4-BE49-F238E27FC236}">
                <a16:creationId xmlns:a16="http://schemas.microsoft.com/office/drawing/2014/main" id="{607BE074-4B98-E861-7CAE-6255A542D528}"/>
              </a:ext>
            </a:extLst>
          </p:cNvPr>
          <p:cNvCxnSpPr>
            <a:cxnSpLocks/>
          </p:cNvCxnSpPr>
          <p:nvPr/>
        </p:nvCxnSpPr>
        <p:spPr>
          <a:xfrm>
            <a:off x="8214009" y="4605772"/>
            <a:ext cx="357671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14871F-2147-067D-6363-E1D014B66D39}"/>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13" name="TextBox 12">
            <a:extLst>
              <a:ext uri="{FF2B5EF4-FFF2-40B4-BE49-F238E27FC236}">
                <a16:creationId xmlns:a16="http://schemas.microsoft.com/office/drawing/2014/main" id="{0900562A-858E-085E-2B7A-5CC079C0C75C}"/>
              </a:ext>
            </a:extLst>
          </p:cNvPr>
          <p:cNvSpPr txBox="1"/>
          <p:nvPr/>
        </p:nvSpPr>
        <p:spPr>
          <a:xfrm>
            <a:off x="10396914" y="6429664"/>
            <a:ext cx="2084495" cy="338554"/>
          </a:xfrm>
          <a:prstGeom prst="rect">
            <a:avLst/>
          </a:prstGeom>
          <a:noFill/>
        </p:spPr>
        <p:txBody>
          <a:bodyPr wrap="square" rtlCol="0">
            <a:spAutoFit/>
          </a:bodyPr>
          <a:lstStyle/>
          <a:p>
            <a:r>
              <a:rPr lang="en-NZ" sz="1600">
                <a:hlinkClick r:id="rId6" action="ppaction://hlinksldjump"/>
              </a:rPr>
              <a:t>Appendix Table</a:t>
            </a:r>
            <a:endParaRPr lang="en-NZ" sz="1600"/>
          </a:p>
        </p:txBody>
      </p:sp>
      <p:sp>
        <p:nvSpPr>
          <p:cNvPr id="19" name="TextBox 18">
            <a:hlinkClick r:id="rId7" action="ppaction://hlinksldjump"/>
            <a:extLst>
              <a:ext uri="{FF2B5EF4-FFF2-40B4-BE49-F238E27FC236}">
                <a16:creationId xmlns:a16="http://schemas.microsoft.com/office/drawing/2014/main" id="{1CDCF552-38CB-286D-2476-2055733ECEAE}"/>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7" action="ppaction://hlinksldjump"/>
              </a:rPr>
              <a:t>ESG</a:t>
            </a:r>
            <a:endParaRPr lang="en-NZ" sz="1600"/>
          </a:p>
        </p:txBody>
      </p:sp>
      <p:sp>
        <p:nvSpPr>
          <p:cNvPr id="20" name="TextBox 19">
            <a:hlinkClick r:id="rId7" action="ppaction://hlinksldjump"/>
            <a:extLst>
              <a:ext uri="{FF2B5EF4-FFF2-40B4-BE49-F238E27FC236}">
                <a16:creationId xmlns:a16="http://schemas.microsoft.com/office/drawing/2014/main" id="{F40182FD-61AA-FE89-6C6D-BC24147FC1D1}"/>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8" action="ppaction://hlinksldjump"/>
              </a:rPr>
              <a:t>Sensitivity Analysis</a:t>
            </a:r>
            <a:endParaRPr lang="en-NZ" sz="1600"/>
          </a:p>
        </p:txBody>
      </p:sp>
      <p:sp>
        <p:nvSpPr>
          <p:cNvPr id="22" name="TextBox 21">
            <a:hlinkClick r:id="rId7" action="ppaction://hlinksldjump"/>
            <a:extLst>
              <a:ext uri="{FF2B5EF4-FFF2-40B4-BE49-F238E27FC236}">
                <a16:creationId xmlns:a16="http://schemas.microsoft.com/office/drawing/2014/main" id="{30A351A5-AE1D-1E84-5FC1-66BA2C72FC6D}"/>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9" action="ppaction://hlinksldjump"/>
              </a:rPr>
              <a:t>Valuation-DCF</a:t>
            </a:r>
            <a:endParaRPr lang="en-NZ" sz="1600"/>
          </a:p>
        </p:txBody>
      </p:sp>
      <p:sp>
        <p:nvSpPr>
          <p:cNvPr id="23" name="TextBox 22">
            <a:hlinkClick r:id="rId7" action="ppaction://hlinksldjump"/>
            <a:extLst>
              <a:ext uri="{FF2B5EF4-FFF2-40B4-BE49-F238E27FC236}">
                <a16:creationId xmlns:a16="http://schemas.microsoft.com/office/drawing/2014/main" id="{D791E2C5-7646-A8E1-A2EA-29B90341A1A2}"/>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0" action="ppaction://hlinksldjump"/>
              </a:rPr>
              <a:t>Financial Analysis</a:t>
            </a:r>
            <a:endParaRPr lang="en-NZ" sz="1600"/>
          </a:p>
        </p:txBody>
      </p:sp>
      <p:sp>
        <p:nvSpPr>
          <p:cNvPr id="24" name="TextBox 23">
            <a:hlinkClick r:id="rId7" action="ppaction://hlinksldjump"/>
            <a:extLst>
              <a:ext uri="{FF2B5EF4-FFF2-40B4-BE49-F238E27FC236}">
                <a16:creationId xmlns:a16="http://schemas.microsoft.com/office/drawing/2014/main" id="{A3A5475E-DBBA-BC2F-AFC4-943890FB6F10}"/>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1" action="ppaction://hlinksldjump"/>
              </a:rPr>
              <a:t>Industry Positioning</a:t>
            </a:r>
            <a:endParaRPr lang="en-NZ" sz="1600"/>
          </a:p>
        </p:txBody>
      </p:sp>
      <p:sp>
        <p:nvSpPr>
          <p:cNvPr id="26" name="TextBox 25">
            <a:hlinkClick r:id="rId7" action="ppaction://hlinksldjump"/>
            <a:extLst>
              <a:ext uri="{FF2B5EF4-FFF2-40B4-BE49-F238E27FC236}">
                <a16:creationId xmlns:a16="http://schemas.microsoft.com/office/drawing/2014/main" id="{C5D0149C-37B7-2E42-BDB0-23CED69346F6}"/>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2" action="ppaction://hlinksldjump"/>
              </a:rPr>
              <a:t>Business Model</a:t>
            </a:r>
            <a:endParaRPr lang="en-NZ" sz="1600"/>
          </a:p>
        </p:txBody>
      </p:sp>
      <p:sp>
        <p:nvSpPr>
          <p:cNvPr id="29" name="TextBox 28">
            <a:extLst>
              <a:ext uri="{FF2B5EF4-FFF2-40B4-BE49-F238E27FC236}">
                <a16:creationId xmlns:a16="http://schemas.microsoft.com/office/drawing/2014/main" id="{7F78240D-8110-9DED-427A-EBCD0E6D6BDB}"/>
              </a:ext>
            </a:extLst>
          </p:cNvPr>
          <p:cNvSpPr txBox="1"/>
          <p:nvPr/>
        </p:nvSpPr>
        <p:spPr>
          <a:xfrm>
            <a:off x="403788" y="5963639"/>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Tree>
    <p:extLst>
      <p:ext uri="{BB962C8B-B14F-4D97-AF65-F5344CB8AC3E}">
        <p14:creationId xmlns:p14="http://schemas.microsoft.com/office/powerpoint/2010/main" val="303093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4731942" cy="429875"/>
          </a:xfrm>
        </p:spPr>
        <p:txBody>
          <a:bodyPr>
            <a:normAutofit/>
          </a:bodyPr>
          <a:lstStyle/>
          <a:p>
            <a:r>
              <a:rPr lang="en-NZ" sz="2000" b="1">
                <a:latin typeface="Arial" panose="020B0604020202020204" pitchFamily="34" charset="0"/>
                <a:cs typeface="Arial" panose="020B0604020202020204" pitchFamily="34" charset="0"/>
              </a:rPr>
              <a:t>DEBT CAPACITY ANALYSIS</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99FBBCF3-D2DE-4EA4-E1A7-E9359687E682}"/>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9" name="TextBox 8">
            <a:extLst>
              <a:ext uri="{FF2B5EF4-FFF2-40B4-BE49-F238E27FC236}">
                <a16:creationId xmlns:a16="http://schemas.microsoft.com/office/drawing/2014/main" id="{C299EB1C-6563-CF22-EB1E-E04A25D74434}"/>
              </a:ext>
            </a:extLst>
          </p:cNvPr>
          <p:cNvSpPr txBox="1"/>
          <p:nvPr/>
        </p:nvSpPr>
        <p:spPr>
          <a:xfrm>
            <a:off x="8206296" y="1756370"/>
            <a:ext cx="3772467" cy="646331"/>
          </a:xfrm>
          <a:prstGeom prst="rect">
            <a:avLst/>
          </a:prstGeom>
          <a:noFill/>
        </p:spPr>
        <p:txBody>
          <a:bodyPr wrap="square">
            <a:spAutoFit/>
          </a:bodyPr>
          <a:lstStyle/>
          <a:p>
            <a:pPr marL="0" indent="0">
              <a:buNone/>
            </a:pPr>
            <a:r>
              <a:rPr lang="en-NZ" b="1">
                <a:solidFill>
                  <a:schemeClr val="bg2"/>
                </a:solidFill>
              </a:rPr>
              <a:t>We believe OCA is a </a:t>
            </a:r>
            <a:r>
              <a:rPr lang="en-NZ" b="1">
                <a:solidFill>
                  <a:srgbClr val="C00000"/>
                </a:solidFill>
              </a:rPr>
              <a:t>Capital-Intensive </a:t>
            </a:r>
            <a:r>
              <a:rPr lang="en-NZ" b="1">
                <a:solidFill>
                  <a:schemeClr val="bg2"/>
                </a:solidFill>
              </a:rPr>
              <a:t>business:</a:t>
            </a:r>
            <a:endParaRPr lang="en-NZ" b="1">
              <a:solidFill>
                <a:srgbClr val="C00000"/>
              </a:solidFill>
            </a:endParaRPr>
          </a:p>
        </p:txBody>
      </p:sp>
      <p:pic>
        <p:nvPicPr>
          <p:cNvPr id="4" name="Picture 3">
            <a:extLst>
              <a:ext uri="{FF2B5EF4-FFF2-40B4-BE49-F238E27FC236}">
                <a16:creationId xmlns:a16="http://schemas.microsoft.com/office/drawing/2014/main" id="{654AD79A-16B6-6DBF-3B5B-D96880401F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1719" y="1758648"/>
            <a:ext cx="7279621" cy="3618418"/>
          </a:xfrm>
          <a:prstGeom prst="rect">
            <a:avLst/>
          </a:prstGeom>
        </p:spPr>
      </p:pic>
      <p:grpSp>
        <p:nvGrpSpPr>
          <p:cNvPr id="7" name="Group 6">
            <a:extLst>
              <a:ext uri="{FF2B5EF4-FFF2-40B4-BE49-F238E27FC236}">
                <a16:creationId xmlns:a16="http://schemas.microsoft.com/office/drawing/2014/main" id="{A586107D-27FC-1DC6-A5A3-8FC3F4A3CD67}"/>
              </a:ext>
            </a:extLst>
          </p:cNvPr>
          <p:cNvGrpSpPr/>
          <p:nvPr/>
        </p:nvGrpSpPr>
        <p:grpSpPr>
          <a:xfrm>
            <a:off x="753625" y="3429000"/>
            <a:ext cx="3677697" cy="1262006"/>
            <a:chOff x="3153552" y="1848805"/>
            <a:chExt cx="4027192" cy="767486"/>
          </a:xfrm>
        </p:grpSpPr>
        <p:sp>
          <p:nvSpPr>
            <p:cNvPr id="8" name="TextBox 7">
              <a:extLst>
                <a:ext uri="{FF2B5EF4-FFF2-40B4-BE49-F238E27FC236}">
                  <a16:creationId xmlns:a16="http://schemas.microsoft.com/office/drawing/2014/main" id="{EBE35153-9EE6-1DB7-D334-E0E5AA7586FC}"/>
                </a:ext>
              </a:extLst>
            </p:cNvPr>
            <p:cNvSpPr txBox="1"/>
            <p:nvPr/>
          </p:nvSpPr>
          <p:spPr>
            <a:xfrm>
              <a:off x="4114043" y="2007940"/>
              <a:ext cx="1396360" cy="224608"/>
            </a:xfrm>
            <a:prstGeom prst="rect">
              <a:avLst/>
            </a:prstGeom>
            <a:noFill/>
          </p:spPr>
          <p:txBody>
            <a:bodyPr wrap="square">
              <a:spAutoFit/>
            </a:bodyPr>
            <a:lstStyle/>
            <a:p>
              <a:r>
                <a:rPr lang="en-NZ" b="1">
                  <a:solidFill>
                    <a:srgbClr val="C00000"/>
                  </a:solidFill>
                </a:rPr>
                <a:t>22</a:t>
              </a:r>
              <a:r>
                <a:rPr lang="en-NZ" sz="1800" b="1" i="0" u="none" strike="noStrike" baseline="0">
                  <a:solidFill>
                    <a:srgbClr val="C00000"/>
                  </a:solidFill>
                </a:rPr>
                <a:t>% CAGR</a:t>
              </a:r>
              <a:endParaRPr lang="en-NZ" b="1">
                <a:solidFill>
                  <a:srgbClr val="C00000"/>
                </a:solidFill>
              </a:endParaRPr>
            </a:p>
          </p:txBody>
        </p:sp>
        <p:cxnSp>
          <p:nvCxnSpPr>
            <p:cNvPr id="13" name="Straight Arrow Connector 12">
              <a:extLst>
                <a:ext uri="{FF2B5EF4-FFF2-40B4-BE49-F238E27FC236}">
                  <a16:creationId xmlns:a16="http://schemas.microsoft.com/office/drawing/2014/main" id="{5C4DF88A-8BAB-1490-66E7-833447C6A7DC}"/>
                </a:ext>
              </a:extLst>
            </p:cNvPr>
            <p:cNvCxnSpPr>
              <a:cxnSpLocks/>
            </p:cNvCxnSpPr>
            <p:nvPr/>
          </p:nvCxnSpPr>
          <p:spPr>
            <a:xfrm flipV="1">
              <a:off x="3153552" y="1848805"/>
              <a:ext cx="4027192" cy="76748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B3CA270-63B2-E1A0-232B-25B3A5444947}"/>
              </a:ext>
            </a:extLst>
          </p:cNvPr>
          <p:cNvGrpSpPr/>
          <p:nvPr/>
        </p:nvGrpSpPr>
        <p:grpSpPr>
          <a:xfrm>
            <a:off x="4935140" y="2672232"/>
            <a:ext cx="2621220" cy="1100198"/>
            <a:chOff x="3230574" y="1928492"/>
            <a:chExt cx="2870317" cy="669083"/>
          </a:xfrm>
        </p:grpSpPr>
        <p:sp>
          <p:nvSpPr>
            <p:cNvPr id="23" name="TextBox 22">
              <a:extLst>
                <a:ext uri="{FF2B5EF4-FFF2-40B4-BE49-F238E27FC236}">
                  <a16:creationId xmlns:a16="http://schemas.microsoft.com/office/drawing/2014/main" id="{04352670-8CB1-8A8A-9C7F-CBBF2F064559}"/>
                </a:ext>
              </a:extLst>
            </p:cNvPr>
            <p:cNvSpPr txBox="1"/>
            <p:nvPr/>
          </p:nvSpPr>
          <p:spPr>
            <a:xfrm>
              <a:off x="4410110" y="2323246"/>
              <a:ext cx="1396360" cy="224608"/>
            </a:xfrm>
            <a:prstGeom prst="rect">
              <a:avLst/>
            </a:prstGeom>
            <a:noFill/>
          </p:spPr>
          <p:txBody>
            <a:bodyPr wrap="square">
              <a:spAutoFit/>
            </a:bodyPr>
            <a:lstStyle/>
            <a:p>
              <a:r>
                <a:rPr lang="en-NZ" b="1">
                  <a:solidFill>
                    <a:srgbClr val="C00000"/>
                  </a:solidFill>
                </a:rPr>
                <a:t>12</a:t>
              </a:r>
              <a:r>
                <a:rPr lang="en-NZ" sz="1800" b="1" i="0" u="none" strike="noStrike" baseline="0">
                  <a:solidFill>
                    <a:srgbClr val="C00000"/>
                  </a:solidFill>
                </a:rPr>
                <a:t>% CAGR</a:t>
              </a:r>
              <a:endParaRPr lang="en-NZ" b="1">
                <a:solidFill>
                  <a:srgbClr val="C00000"/>
                </a:solidFill>
              </a:endParaRPr>
            </a:p>
          </p:txBody>
        </p:sp>
        <p:cxnSp>
          <p:nvCxnSpPr>
            <p:cNvPr id="24" name="Straight Arrow Connector 23">
              <a:extLst>
                <a:ext uri="{FF2B5EF4-FFF2-40B4-BE49-F238E27FC236}">
                  <a16:creationId xmlns:a16="http://schemas.microsoft.com/office/drawing/2014/main" id="{EC410435-0F71-BC23-4B2B-20B9BCAF497B}"/>
                </a:ext>
              </a:extLst>
            </p:cNvPr>
            <p:cNvCxnSpPr>
              <a:cxnSpLocks/>
            </p:cNvCxnSpPr>
            <p:nvPr/>
          </p:nvCxnSpPr>
          <p:spPr>
            <a:xfrm flipV="1">
              <a:off x="3230574" y="1928492"/>
              <a:ext cx="2870317" cy="6690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84D42D2-5E2F-D3CA-2B53-E3CEF8A264D7}"/>
              </a:ext>
            </a:extLst>
          </p:cNvPr>
          <p:cNvSpPr txBox="1"/>
          <p:nvPr/>
        </p:nvSpPr>
        <p:spPr>
          <a:xfrm>
            <a:off x="988578" y="1055515"/>
            <a:ext cx="5556030" cy="400110"/>
          </a:xfrm>
          <a:prstGeom prst="rect">
            <a:avLst/>
          </a:prstGeom>
          <a:noFill/>
        </p:spPr>
        <p:txBody>
          <a:bodyPr wrap="square">
            <a:spAutoFit/>
          </a:bodyPr>
          <a:lstStyle/>
          <a:p>
            <a:pPr algn="ctr"/>
            <a:r>
              <a:rPr lang="en-NZ" sz="2000" b="1">
                <a:solidFill>
                  <a:schemeClr val="bg2"/>
                </a:solidFill>
              </a:rPr>
              <a:t>Total debt projection</a:t>
            </a:r>
          </a:p>
        </p:txBody>
      </p:sp>
      <p:cxnSp>
        <p:nvCxnSpPr>
          <p:cNvPr id="29" name="Straight Connector 28">
            <a:extLst>
              <a:ext uri="{FF2B5EF4-FFF2-40B4-BE49-F238E27FC236}">
                <a16:creationId xmlns:a16="http://schemas.microsoft.com/office/drawing/2014/main" id="{321AFCD7-0708-DA6D-C463-21370F91C039}"/>
              </a:ext>
            </a:extLst>
          </p:cNvPr>
          <p:cNvCxnSpPr>
            <a:cxnSpLocks/>
          </p:cNvCxnSpPr>
          <p:nvPr/>
        </p:nvCxnSpPr>
        <p:spPr>
          <a:xfrm>
            <a:off x="1994537" y="1451960"/>
            <a:ext cx="3576714"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EE58CEF-F80F-6BAF-B747-A763EEDD9C94}"/>
              </a:ext>
            </a:extLst>
          </p:cNvPr>
          <p:cNvSpPr txBox="1"/>
          <p:nvPr/>
        </p:nvSpPr>
        <p:spPr>
          <a:xfrm>
            <a:off x="1784979" y="1547625"/>
            <a:ext cx="3963228" cy="369332"/>
          </a:xfrm>
          <a:prstGeom prst="rect">
            <a:avLst/>
          </a:prstGeom>
          <a:noFill/>
        </p:spPr>
        <p:txBody>
          <a:bodyPr wrap="square">
            <a:spAutoFit/>
          </a:bodyPr>
          <a:lstStyle/>
          <a:p>
            <a:pPr marL="0" indent="0" algn="ctr">
              <a:buNone/>
            </a:pPr>
            <a:r>
              <a:rPr lang="en-NZ" b="1">
                <a:solidFill>
                  <a:schemeClr val="bg2"/>
                </a:solidFill>
              </a:rPr>
              <a:t>Total debt ($m) from 2017-2028</a:t>
            </a:r>
          </a:p>
        </p:txBody>
      </p:sp>
      <p:sp>
        <p:nvSpPr>
          <p:cNvPr id="31" name="TextBox 30">
            <a:extLst>
              <a:ext uri="{FF2B5EF4-FFF2-40B4-BE49-F238E27FC236}">
                <a16:creationId xmlns:a16="http://schemas.microsoft.com/office/drawing/2014/main" id="{930265FF-021E-97AB-206E-7440DB8ED63E}"/>
              </a:ext>
            </a:extLst>
          </p:cNvPr>
          <p:cNvSpPr txBox="1"/>
          <p:nvPr/>
        </p:nvSpPr>
        <p:spPr>
          <a:xfrm>
            <a:off x="8216910" y="1071658"/>
            <a:ext cx="3566100" cy="400110"/>
          </a:xfrm>
          <a:prstGeom prst="rect">
            <a:avLst/>
          </a:prstGeom>
          <a:noFill/>
        </p:spPr>
        <p:txBody>
          <a:bodyPr wrap="square">
            <a:spAutoFit/>
          </a:bodyPr>
          <a:lstStyle/>
          <a:p>
            <a:pPr algn="ctr"/>
            <a:r>
              <a:rPr lang="en-NZ" sz="2000" b="1">
                <a:solidFill>
                  <a:schemeClr val="bg2"/>
                </a:solidFill>
              </a:rPr>
              <a:t>Total debt Assumption</a:t>
            </a:r>
          </a:p>
        </p:txBody>
      </p:sp>
      <p:cxnSp>
        <p:nvCxnSpPr>
          <p:cNvPr id="32" name="Straight Connector 31">
            <a:extLst>
              <a:ext uri="{FF2B5EF4-FFF2-40B4-BE49-F238E27FC236}">
                <a16:creationId xmlns:a16="http://schemas.microsoft.com/office/drawing/2014/main" id="{7407AC84-9DB3-6138-E327-99B7A8D21034}"/>
              </a:ext>
            </a:extLst>
          </p:cNvPr>
          <p:cNvCxnSpPr>
            <a:cxnSpLocks/>
          </p:cNvCxnSpPr>
          <p:nvPr/>
        </p:nvCxnSpPr>
        <p:spPr>
          <a:xfrm>
            <a:off x="8206296" y="1474199"/>
            <a:ext cx="3576714" cy="0"/>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736F6C10-AD68-CD97-7F16-AB8825490C0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00585" y="2683073"/>
            <a:ext cx="3167539" cy="1788083"/>
          </a:xfrm>
          <a:prstGeom prst="rect">
            <a:avLst/>
          </a:prstGeom>
        </p:spPr>
      </p:pic>
      <p:sp>
        <p:nvSpPr>
          <p:cNvPr id="35" name="TextBox 34">
            <a:extLst>
              <a:ext uri="{FF2B5EF4-FFF2-40B4-BE49-F238E27FC236}">
                <a16:creationId xmlns:a16="http://schemas.microsoft.com/office/drawing/2014/main" id="{0B56314E-2659-EBAC-F0EF-5A60751B49F3}"/>
              </a:ext>
            </a:extLst>
          </p:cNvPr>
          <p:cNvSpPr txBox="1"/>
          <p:nvPr/>
        </p:nvSpPr>
        <p:spPr>
          <a:xfrm>
            <a:off x="8002741" y="2611606"/>
            <a:ext cx="3963228" cy="307777"/>
          </a:xfrm>
          <a:prstGeom prst="rect">
            <a:avLst/>
          </a:prstGeom>
          <a:noFill/>
        </p:spPr>
        <p:txBody>
          <a:bodyPr wrap="square">
            <a:spAutoFit/>
          </a:bodyPr>
          <a:lstStyle/>
          <a:p>
            <a:pPr marL="0" indent="0" algn="ctr">
              <a:buNone/>
            </a:pPr>
            <a:r>
              <a:rPr lang="en-NZ" sz="1400">
                <a:solidFill>
                  <a:schemeClr val="bg2"/>
                </a:solidFill>
              </a:rPr>
              <a:t>Net increase in borrowing ($m) from 2017-2028</a:t>
            </a:r>
          </a:p>
        </p:txBody>
      </p:sp>
      <p:sp>
        <p:nvSpPr>
          <p:cNvPr id="36" name="TextBox 35">
            <a:extLst>
              <a:ext uri="{FF2B5EF4-FFF2-40B4-BE49-F238E27FC236}">
                <a16:creationId xmlns:a16="http://schemas.microsoft.com/office/drawing/2014/main" id="{024C86B5-C3C3-4E56-1E4E-97EBDB20E005}"/>
              </a:ext>
            </a:extLst>
          </p:cNvPr>
          <p:cNvSpPr txBox="1"/>
          <p:nvPr/>
        </p:nvSpPr>
        <p:spPr>
          <a:xfrm>
            <a:off x="8363634" y="4661634"/>
            <a:ext cx="3602335" cy="615553"/>
          </a:xfrm>
          <a:prstGeom prst="rect">
            <a:avLst/>
          </a:prstGeom>
          <a:noFill/>
        </p:spPr>
        <p:txBody>
          <a:bodyPr wrap="square">
            <a:spAutoFit/>
          </a:bodyPr>
          <a:lstStyle/>
          <a:p>
            <a:r>
              <a:rPr lang="en-NZ" sz="1400">
                <a:solidFill>
                  <a:schemeClr val="bg2"/>
                </a:solidFill>
              </a:rPr>
              <a:t>We predict OCA will rise the net increase in borrowing by </a:t>
            </a:r>
            <a:r>
              <a:rPr lang="en-NZ" sz="2000" b="1">
                <a:solidFill>
                  <a:srgbClr val="C00000"/>
                </a:solidFill>
              </a:rPr>
              <a:t>36% </a:t>
            </a:r>
            <a:r>
              <a:rPr lang="en-NZ" sz="1400">
                <a:solidFill>
                  <a:schemeClr val="bg2"/>
                </a:solidFill>
              </a:rPr>
              <a:t>of revenue each year.</a:t>
            </a:r>
            <a:endParaRPr lang="en-NZ" sz="2000">
              <a:solidFill>
                <a:schemeClr val="bg2"/>
              </a:solidFill>
            </a:endParaRPr>
          </a:p>
        </p:txBody>
      </p:sp>
      <p:grpSp>
        <p:nvGrpSpPr>
          <p:cNvPr id="40" name="Group 39">
            <a:extLst>
              <a:ext uri="{FF2B5EF4-FFF2-40B4-BE49-F238E27FC236}">
                <a16:creationId xmlns:a16="http://schemas.microsoft.com/office/drawing/2014/main" id="{0E168086-DBAA-4F0B-5DED-E599CA2EB8D3}"/>
              </a:ext>
            </a:extLst>
          </p:cNvPr>
          <p:cNvGrpSpPr/>
          <p:nvPr/>
        </p:nvGrpSpPr>
        <p:grpSpPr>
          <a:xfrm>
            <a:off x="8539032" y="3036139"/>
            <a:ext cx="1553497" cy="671739"/>
            <a:chOff x="8539032" y="3036139"/>
            <a:chExt cx="1553497" cy="671739"/>
          </a:xfrm>
        </p:grpSpPr>
        <p:cxnSp>
          <p:nvCxnSpPr>
            <p:cNvPr id="38" name="Straight Arrow Connector 37">
              <a:extLst>
                <a:ext uri="{FF2B5EF4-FFF2-40B4-BE49-F238E27FC236}">
                  <a16:creationId xmlns:a16="http://schemas.microsoft.com/office/drawing/2014/main" id="{3F0CDA09-3B39-FF84-A2D6-0C21293D97F4}"/>
                </a:ext>
              </a:extLst>
            </p:cNvPr>
            <p:cNvCxnSpPr/>
            <p:nvPr/>
          </p:nvCxnSpPr>
          <p:spPr>
            <a:xfrm>
              <a:off x="8539032" y="3707878"/>
              <a:ext cx="1553497"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D77B76-DDA3-3F6F-A30F-C1EF6BF2E9DF}"/>
                </a:ext>
              </a:extLst>
            </p:cNvPr>
            <p:cNvSpPr txBox="1"/>
            <p:nvPr/>
          </p:nvSpPr>
          <p:spPr>
            <a:xfrm>
              <a:off x="8803759" y="3036139"/>
              <a:ext cx="1275179" cy="646331"/>
            </a:xfrm>
            <a:prstGeom prst="rect">
              <a:avLst/>
            </a:prstGeom>
            <a:noFill/>
          </p:spPr>
          <p:txBody>
            <a:bodyPr wrap="square">
              <a:spAutoFit/>
            </a:bodyPr>
            <a:lstStyle/>
            <a:p>
              <a:r>
                <a:rPr lang="en-NZ" sz="1200" b="1">
                  <a:solidFill>
                    <a:srgbClr val="C00000"/>
                  </a:solidFill>
                </a:rPr>
                <a:t>Average 36% of Net borrowing to revenue</a:t>
              </a:r>
            </a:p>
          </p:txBody>
        </p:sp>
      </p:grpSp>
      <p:sp>
        <p:nvSpPr>
          <p:cNvPr id="2" name="Rectangle 1">
            <a:extLst>
              <a:ext uri="{FF2B5EF4-FFF2-40B4-BE49-F238E27FC236}">
                <a16:creationId xmlns:a16="http://schemas.microsoft.com/office/drawing/2014/main" id="{D25ACB22-77E4-45EA-393F-964BBD59ACB5}"/>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5" name="TextBox 4">
            <a:extLst>
              <a:ext uri="{FF2B5EF4-FFF2-40B4-BE49-F238E27FC236}">
                <a16:creationId xmlns:a16="http://schemas.microsoft.com/office/drawing/2014/main" id="{602964A5-1DC9-E900-550D-1AC4C7DB13E1}"/>
              </a:ext>
            </a:extLst>
          </p:cNvPr>
          <p:cNvSpPr txBox="1"/>
          <p:nvPr/>
        </p:nvSpPr>
        <p:spPr>
          <a:xfrm>
            <a:off x="10396914" y="6429664"/>
            <a:ext cx="2084495" cy="338554"/>
          </a:xfrm>
          <a:prstGeom prst="rect">
            <a:avLst/>
          </a:prstGeom>
          <a:noFill/>
        </p:spPr>
        <p:txBody>
          <a:bodyPr wrap="square" rtlCol="0">
            <a:spAutoFit/>
          </a:bodyPr>
          <a:lstStyle/>
          <a:p>
            <a:r>
              <a:rPr lang="en-NZ" sz="1600">
                <a:hlinkClick r:id="rId6" action="ppaction://hlinksldjump"/>
              </a:rPr>
              <a:t>Appendix Table</a:t>
            </a:r>
            <a:endParaRPr lang="en-NZ" sz="1600"/>
          </a:p>
        </p:txBody>
      </p:sp>
      <p:sp>
        <p:nvSpPr>
          <p:cNvPr id="6" name="TextBox 5">
            <a:hlinkClick r:id="rId7" action="ppaction://hlinksldjump"/>
            <a:extLst>
              <a:ext uri="{FF2B5EF4-FFF2-40B4-BE49-F238E27FC236}">
                <a16:creationId xmlns:a16="http://schemas.microsoft.com/office/drawing/2014/main" id="{F2AE3524-B83C-ECA4-180F-09C8D32C3F32}"/>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7" action="ppaction://hlinksldjump"/>
              </a:rPr>
              <a:t>ESG</a:t>
            </a:r>
            <a:endParaRPr lang="en-NZ" sz="1600"/>
          </a:p>
        </p:txBody>
      </p:sp>
      <p:sp>
        <p:nvSpPr>
          <p:cNvPr id="14" name="TextBox 13">
            <a:hlinkClick r:id="rId7" action="ppaction://hlinksldjump"/>
            <a:extLst>
              <a:ext uri="{FF2B5EF4-FFF2-40B4-BE49-F238E27FC236}">
                <a16:creationId xmlns:a16="http://schemas.microsoft.com/office/drawing/2014/main" id="{F937EE27-6959-E5F0-44F6-C2E384DEB9E1}"/>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8" action="ppaction://hlinksldjump"/>
              </a:rPr>
              <a:t>Sensitivity Analysis</a:t>
            </a:r>
            <a:endParaRPr lang="en-NZ" sz="1600"/>
          </a:p>
        </p:txBody>
      </p:sp>
      <p:sp>
        <p:nvSpPr>
          <p:cNvPr id="15" name="TextBox 14">
            <a:hlinkClick r:id="rId7" action="ppaction://hlinksldjump"/>
            <a:extLst>
              <a:ext uri="{FF2B5EF4-FFF2-40B4-BE49-F238E27FC236}">
                <a16:creationId xmlns:a16="http://schemas.microsoft.com/office/drawing/2014/main" id="{CE41AE4C-20EF-1F76-E1A0-645031F1EE0B}"/>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9" action="ppaction://hlinksldjump"/>
              </a:rPr>
              <a:t>Valuation-DCF</a:t>
            </a:r>
            <a:endParaRPr lang="en-NZ" sz="1600"/>
          </a:p>
        </p:txBody>
      </p:sp>
      <p:sp>
        <p:nvSpPr>
          <p:cNvPr id="16" name="TextBox 15">
            <a:hlinkClick r:id="rId7" action="ppaction://hlinksldjump"/>
            <a:extLst>
              <a:ext uri="{FF2B5EF4-FFF2-40B4-BE49-F238E27FC236}">
                <a16:creationId xmlns:a16="http://schemas.microsoft.com/office/drawing/2014/main" id="{76134404-53D6-A795-3F7E-91451F4A4B5B}"/>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0" action="ppaction://hlinksldjump"/>
              </a:rPr>
              <a:t>Financial Analysis</a:t>
            </a:r>
            <a:endParaRPr lang="en-NZ" sz="1600"/>
          </a:p>
        </p:txBody>
      </p:sp>
      <p:sp>
        <p:nvSpPr>
          <p:cNvPr id="17" name="TextBox 16">
            <a:hlinkClick r:id="rId7" action="ppaction://hlinksldjump"/>
            <a:extLst>
              <a:ext uri="{FF2B5EF4-FFF2-40B4-BE49-F238E27FC236}">
                <a16:creationId xmlns:a16="http://schemas.microsoft.com/office/drawing/2014/main" id="{9F0EAD52-67D2-DB8A-8615-C55B3D5E3737}"/>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1" action="ppaction://hlinksldjump"/>
              </a:rPr>
              <a:t>Industry Positioning</a:t>
            </a:r>
            <a:endParaRPr lang="en-NZ" sz="1600"/>
          </a:p>
        </p:txBody>
      </p:sp>
      <p:sp>
        <p:nvSpPr>
          <p:cNvPr id="18" name="TextBox 17">
            <a:hlinkClick r:id="rId7" action="ppaction://hlinksldjump"/>
            <a:extLst>
              <a:ext uri="{FF2B5EF4-FFF2-40B4-BE49-F238E27FC236}">
                <a16:creationId xmlns:a16="http://schemas.microsoft.com/office/drawing/2014/main" id="{D856BB6C-59A6-E479-201A-4045D969C733}"/>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2" action="ppaction://hlinksldjump"/>
              </a:rPr>
              <a:t>Business Model</a:t>
            </a:r>
            <a:endParaRPr lang="en-NZ" sz="1600"/>
          </a:p>
        </p:txBody>
      </p:sp>
      <p:sp>
        <p:nvSpPr>
          <p:cNvPr id="19" name="TextBox 18">
            <a:extLst>
              <a:ext uri="{FF2B5EF4-FFF2-40B4-BE49-F238E27FC236}">
                <a16:creationId xmlns:a16="http://schemas.microsoft.com/office/drawing/2014/main" id="{0BE1BDB3-BFB2-0AD9-CB4B-7E7281F12CC7}"/>
              </a:ext>
            </a:extLst>
          </p:cNvPr>
          <p:cNvSpPr txBox="1"/>
          <p:nvPr/>
        </p:nvSpPr>
        <p:spPr>
          <a:xfrm>
            <a:off x="403788" y="5963639"/>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Tree>
    <p:extLst>
      <p:ext uri="{BB962C8B-B14F-4D97-AF65-F5344CB8AC3E}">
        <p14:creationId xmlns:p14="http://schemas.microsoft.com/office/powerpoint/2010/main" val="12364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7800842" cy="429875"/>
          </a:xfrm>
        </p:spPr>
        <p:txBody>
          <a:bodyPr>
            <a:normAutofit/>
          </a:bodyPr>
          <a:lstStyle/>
          <a:p>
            <a:r>
              <a:rPr lang="en-NZ" sz="2000" b="1">
                <a:latin typeface="Arial"/>
                <a:cs typeface="Arial"/>
              </a:rPr>
              <a:t>REVENUE PROJECTION</a:t>
            </a:r>
            <a:endParaRPr lang="en-NZ" sz="2000" b="1">
              <a:latin typeface="Arial" panose="020B0604020202020204" pitchFamily="34" charset="0"/>
              <a:cs typeface="Arial" panose="020B0604020202020204" pitchFamily="34" charset="0"/>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E907009C-D7D9-6580-69B7-4700B23F2E1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grpSp>
        <p:nvGrpSpPr>
          <p:cNvPr id="64" name="Group 63">
            <a:extLst>
              <a:ext uri="{FF2B5EF4-FFF2-40B4-BE49-F238E27FC236}">
                <a16:creationId xmlns:a16="http://schemas.microsoft.com/office/drawing/2014/main" id="{7664CDA0-6E27-A18F-FB47-5ECA1BA35727}"/>
              </a:ext>
            </a:extLst>
          </p:cNvPr>
          <p:cNvGrpSpPr/>
          <p:nvPr/>
        </p:nvGrpSpPr>
        <p:grpSpPr>
          <a:xfrm>
            <a:off x="1010611" y="1469305"/>
            <a:ext cx="1895166" cy="461665"/>
            <a:chOff x="763182" y="3232905"/>
            <a:chExt cx="1895166" cy="461665"/>
          </a:xfrm>
        </p:grpSpPr>
        <p:sp>
          <p:nvSpPr>
            <p:cNvPr id="41" name="Rectangle: Rounded Corners 40">
              <a:extLst>
                <a:ext uri="{FF2B5EF4-FFF2-40B4-BE49-F238E27FC236}">
                  <a16:creationId xmlns:a16="http://schemas.microsoft.com/office/drawing/2014/main" id="{D35278EF-B91A-8B40-FAAF-E6126813AC12}"/>
                </a:ext>
              </a:extLst>
            </p:cNvPr>
            <p:cNvSpPr/>
            <p:nvPr/>
          </p:nvSpPr>
          <p:spPr>
            <a:xfrm>
              <a:off x="766525" y="3264165"/>
              <a:ext cx="541755" cy="397747"/>
            </a:xfrm>
            <a:prstGeom prst="roundRect">
              <a:avLst/>
            </a:prstGeom>
            <a:solidFill>
              <a:srgbClr val="E5F1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200"/>
            </a:p>
          </p:txBody>
        </p:sp>
        <p:sp>
          <p:nvSpPr>
            <p:cNvPr id="42" name="TextBox 41">
              <a:extLst>
                <a:ext uri="{FF2B5EF4-FFF2-40B4-BE49-F238E27FC236}">
                  <a16:creationId xmlns:a16="http://schemas.microsoft.com/office/drawing/2014/main" id="{0C1A601F-5F63-A1C2-BE33-FE3F038E8C9A}"/>
                </a:ext>
              </a:extLst>
            </p:cNvPr>
            <p:cNvSpPr txBox="1"/>
            <p:nvPr/>
          </p:nvSpPr>
          <p:spPr>
            <a:xfrm>
              <a:off x="763182" y="3232905"/>
              <a:ext cx="1895166" cy="461665"/>
            </a:xfrm>
            <a:prstGeom prst="rect">
              <a:avLst/>
            </a:prstGeom>
            <a:noFill/>
          </p:spPr>
          <p:txBody>
            <a:bodyPr wrap="square">
              <a:spAutoFit/>
            </a:bodyPr>
            <a:lstStyle/>
            <a:p>
              <a:pPr marL="0" indent="0">
                <a:buNone/>
              </a:pPr>
              <a:r>
                <a:rPr lang="en-NZ" sz="2400" b="1">
                  <a:solidFill>
                    <a:schemeClr val="bg2"/>
                  </a:solidFill>
                </a:rPr>
                <a:t>8%  </a:t>
              </a:r>
              <a:r>
                <a:rPr lang="en-NZ" sz="1200">
                  <a:solidFill>
                    <a:schemeClr val="bg2"/>
                  </a:solidFill>
                </a:rPr>
                <a:t>Revenue </a:t>
              </a:r>
            </a:p>
          </p:txBody>
        </p:sp>
      </p:grpSp>
      <p:grpSp>
        <p:nvGrpSpPr>
          <p:cNvPr id="62" name="Group 61">
            <a:extLst>
              <a:ext uri="{FF2B5EF4-FFF2-40B4-BE49-F238E27FC236}">
                <a16:creationId xmlns:a16="http://schemas.microsoft.com/office/drawing/2014/main" id="{44E1CE0F-F619-E5D0-536D-1FFB2453A353}"/>
              </a:ext>
            </a:extLst>
          </p:cNvPr>
          <p:cNvGrpSpPr/>
          <p:nvPr/>
        </p:nvGrpSpPr>
        <p:grpSpPr>
          <a:xfrm>
            <a:off x="2732884" y="1452734"/>
            <a:ext cx="1740350" cy="461665"/>
            <a:chOff x="763182" y="4629875"/>
            <a:chExt cx="1740350" cy="461665"/>
          </a:xfrm>
        </p:grpSpPr>
        <p:sp>
          <p:nvSpPr>
            <p:cNvPr id="55" name="Rectangle: Rounded Corners 54">
              <a:extLst>
                <a:ext uri="{FF2B5EF4-FFF2-40B4-BE49-F238E27FC236}">
                  <a16:creationId xmlns:a16="http://schemas.microsoft.com/office/drawing/2014/main" id="{3B15D0D2-B2C2-41C6-1342-F51AB259F09B}"/>
                </a:ext>
              </a:extLst>
            </p:cNvPr>
            <p:cNvSpPr/>
            <p:nvPr/>
          </p:nvSpPr>
          <p:spPr>
            <a:xfrm>
              <a:off x="777126" y="4664216"/>
              <a:ext cx="541755" cy="397747"/>
            </a:xfrm>
            <a:prstGeom prst="roundRect">
              <a:avLst/>
            </a:prstGeom>
            <a:solidFill>
              <a:srgbClr val="E5F1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200"/>
            </a:p>
          </p:txBody>
        </p:sp>
        <p:sp>
          <p:nvSpPr>
            <p:cNvPr id="44" name="TextBox 43">
              <a:extLst>
                <a:ext uri="{FF2B5EF4-FFF2-40B4-BE49-F238E27FC236}">
                  <a16:creationId xmlns:a16="http://schemas.microsoft.com/office/drawing/2014/main" id="{F32A4884-D88A-1AE9-B7A1-6D568909E350}"/>
                </a:ext>
              </a:extLst>
            </p:cNvPr>
            <p:cNvSpPr txBox="1"/>
            <p:nvPr/>
          </p:nvSpPr>
          <p:spPr>
            <a:xfrm>
              <a:off x="763182" y="4629875"/>
              <a:ext cx="1740350" cy="461665"/>
            </a:xfrm>
            <a:prstGeom prst="rect">
              <a:avLst/>
            </a:prstGeom>
            <a:noFill/>
          </p:spPr>
          <p:txBody>
            <a:bodyPr wrap="square">
              <a:spAutoFit/>
            </a:bodyPr>
            <a:lstStyle/>
            <a:p>
              <a:pPr marL="0" indent="0">
                <a:buNone/>
              </a:pPr>
              <a:r>
                <a:rPr lang="en-NZ" sz="2400" b="1">
                  <a:solidFill>
                    <a:schemeClr val="bg2"/>
                  </a:solidFill>
                </a:rPr>
                <a:t>7%  </a:t>
              </a:r>
              <a:r>
                <a:rPr lang="en-NZ" sz="1200">
                  <a:solidFill>
                    <a:schemeClr val="bg2"/>
                  </a:solidFill>
                </a:rPr>
                <a:t>EBIT </a:t>
              </a:r>
            </a:p>
          </p:txBody>
        </p:sp>
      </p:grpSp>
      <p:grpSp>
        <p:nvGrpSpPr>
          <p:cNvPr id="61" name="Group 60">
            <a:extLst>
              <a:ext uri="{FF2B5EF4-FFF2-40B4-BE49-F238E27FC236}">
                <a16:creationId xmlns:a16="http://schemas.microsoft.com/office/drawing/2014/main" id="{810E4D4C-31CC-B5DB-7B40-679B904EBA99}"/>
              </a:ext>
            </a:extLst>
          </p:cNvPr>
          <p:cNvGrpSpPr/>
          <p:nvPr/>
        </p:nvGrpSpPr>
        <p:grpSpPr>
          <a:xfrm>
            <a:off x="2756323" y="1911681"/>
            <a:ext cx="1509638" cy="461665"/>
            <a:chOff x="763182" y="5359293"/>
            <a:chExt cx="1509638" cy="461665"/>
          </a:xfrm>
        </p:grpSpPr>
        <p:sp>
          <p:nvSpPr>
            <p:cNvPr id="56" name="Rectangle: Rounded Corners 55">
              <a:extLst>
                <a:ext uri="{FF2B5EF4-FFF2-40B4-BE49-F238E27FC236}">
                  <a16:creationId xmlns:a16="http://schemas.microsoft.com/office/drawing/2014/main" id="{B64CB486-5E86-2CC6-4DF7-57FCFAEF736F}"/>
                </a:ext>
              </a:extLst>
            </p:cNvPr>
            <p:cNvSpPr/>
            <p:nvPr/>
          </p:nvSpPr>
          <p:spPr>
            <a:xfrm>
              <a:off x="765511" y="5410672"/>
              <a:ext cx="541755" cy="397747"/>
            </a:xfrm>
            <a:prstGeom prst="roundRect">
              <a:avLst/>
            </a:prstGeom>
            <a:solidFill>
              <a:srgbClr val="E5F1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200"/>
            </a:p>
          </p:txBody>
        </p:sp>
        <p:sp>
          <p:nvSpPr>
            <p:cNvPr id="19" name="TextBox 18">
              <a:extLst>
                <a:ext uri="{FF2B5EF4-FFF2-40B4-BE49-F238E27FC236}">
                  <a16:creationId xmlns:a16="http://schemas.microsoft.com/office/drawing/2014/main" id="{F60640EB-7D24-7327-F751-8740907C3F27}"/>
                </a:ext>
              </a:extLst>
            </p:cNvPr>
            <p:cNvSpPr txBox="1"/>
            <p:nvPr/>
          </p:nvSpPr>
          <p:spPr>
            <a:xfrm>
              <a:off x="763182" y="5359293"/>
              <a:ext cx="1509638" cy="461665"/>
            </a:xfrm>
            <a:prstGeom prst="rect">
              <a:avLst/>
            </a:prstGeom>
            <a:noFill/>
          </p:spPr>
          <p:txBody>
            <a:bodyPr wrap="square">
              <a:spAutoFit/>
            </a:bodyPr>
            <a:lstStyle/>
            <a:p>
              <a:pPr marL="0" indent="0">
                <a:buNone/>
              </a:pPr>
              <a:r>
                <a:rPr lang="en-NZ" sz="2400" b="1">
                  <a:solidFill>
                    <a:schemeClr val="bg2"/>
                  </a:solidFill>
                </a:rPr>
                <a:t>6%  </a:t>
              </a:r>
              <a:r>
                <a:rPr lang="en-NZ" sz="1200">
                  <a:solidFill>
                    <a:schemeClr val="bg2"/>
                  </a:solidFill>
                </a:rPr>
                <a:t>NPAT</a:t>
              </a:r>
            </a:p>
          </p:txBody>
        </p:sp>
      </p:grpSp>
      <p:sp>
        <p:nvSpPr>
          <p:cNvPr id="22" name="TextBox 21">
            <a:extLst>
              <a:ext uri="{FF2B5EF4-FFF2-40B4-BE49-F238E27FC236}">
                <a16:creationId xmlns:a16="http://schemas.microsoft.com/office/drawing/2014/main" id="{050E7C9A-0C5B-8ACE-6DAC-BAC273B8F553}"/>
              </a:ext>
            </a:extLst>
          </p:cNvPr>
          <p:cNvSpPr txBox="1"/>
          <p:nvPr/>
        </p:nvSpPr>
        <p:spPr>
          <a:xfrm>
            <a:off x="907345" y="1097700"/>
            <a:ext cx="4112724" cy="369332"/>
          </a:xfrm>
          <a:prstGeom prst="rect">
            <a:avLst/>
          </a:prstGeom>
          <a:noFill/>
        </p:spPr>
        <p:txBody>
          <a:bodyPr wrap="square" lIns="91440" tIns="45720" rIns="91440" bIns="45720" anchor="t">
            <a:spAutoFit/>
          </a:bodyPr>
          <a:lstStyle/>
          <a:p>
            <a:pPr marL="0" indent="0">
              <a:buNone/>
            </a:pPr>
            <a:r>
              <a:rPr lang="en-NZ">
                <a:solidFill>
                  <a:schemeClr val="bg2"/>
                </a:solidFill>
              </a:rPr>
              <a:t>Average Growth (YoY) Forecast 2024-2028</a:t>
            </a:r>
          </a:p>
        </p:txBody>
      </p:sp>
      <p:grpSp>
        <p:nvGrpSpPr>
          <p:cNvPr id="63" name="Group 62">
            <a:extLst>
              <a:ext uri="{FF2B5EF4-FFF2-40B4-BE49-F238E27FC236}">
                <a16:creationId xmlns:a16="http://schemas.microsoft.com/office/drawing/2014/main" id="{AB0F9BB3-9549-EBDF-E16F-3EEEF4E39E7B}"/>
              </a:ext>
            </a:extLst>
          </p:cNvPr>
          <p:cNvGrpSpPr/>
          <p:nvPr/>
        </p:nvGrpSpPr>
        <p:grpSpPr>
          <a:xfrm>
            <a:off x="980467" y="1928253"/>
            <a:ext cx="1895166" cy="461665"/>
            <a:chOff x="763182" y="3941701"/>
            <a:chExt cx="1895166" cy="461665"/>
          </a:xfrm>
        </p:grpSpPr>
        <p:sp>
          <p:nvSpPr>
            <p:cNvPr id="53" name="Rectangle: Rounded Corners 52">
              <a:extLst>
                <a:ext uri="{FF2B5EF4-FFF2-40B4-BE49-F238E27FC236}">
                  <a16:creationId xmlns:a16="http://schemas.microsoft.com/office/drawing/2014/main" id="{11202FCE-C31F-3E58-C1BC-BE8B5528E3B7}"/>
                </a:ext>
              </a:extLst>
            </p:cNvPr>
            <p:cNvSpPr/>
            <p:nvPr/>
          </p:nvSpPr>
          <p:spPr>
            <a:xfrm>
              <a:off x="789739" y="3970460"/>
              <a:ext cx="541755" cy="397747"/>
            </a:xfrm>
            <a:prstGeom prst="roundRect">
              <a:avLst/>
            </a:prstGeom>
            <a:solidFill>
              <a:srgbClr val="E5F1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200"/>
            </a:p>
          </p:txBody>
        </p:sp>
        <p:sp>
          <p:nvSpPr>
            <p:cNvPr id="38" name="TextBox 37">
              <a:extLst>
                <a:ext uri="{FF2B5EF4-FFF2-40B4-BE49-F238E27FC236}">
                  <a16:creationId xmlns:a16="http://schemas.microsoft.com/office/drawing/2014/main" id="{487687CD-C082-4D8A-6763-254E0806A487}"/>
                </a:ext>
              </a:extLst>
            </p:cNvPr>
            <p:cNvSpPr txBox="1"/>
            <p:nvPr/>
          </p:nvSpPr>
          <p:spPr>
            <a:xfrm>
              <a:off x="763182" y="3941701"/>
              <a:ext cx="1895166" cy="461665"/>
            </a:xfrm>
            <a:prstGeom prst="rect">
              <a:avLst/>
            </a:prstGeom>
            <a:noFill/>
          </p:spPr>
          <p:txBody>
            <a:bodyPr wrap="square">
              <a:spAutoFit/>
            </a:bodyPr>
            <a:lstStyle/>
            <a:p>
              <a:pPr marL="0" indent="0">
                <a:buNone/>
              </a:pPr>
              <a:r>
                <a:rPr lang="en-NZ" sz="2400" b="1">
                  <a:solidFill>
                    <a:schemeClr val="bg2"/>
                  </a:solidFill>
                </a:rPr>
                <a:t>8%  </a:t>
              </a:r>
              <a:r>
                <a:rPr lang="en-NZ" sz="1200">
                  <a:solidFill>
                    <a:schemeClr val="bg2"/>
                  </a:solidFill>
                </a:rPr>
                <a:t>EBITDA</a:t>
              </a:r>
            </a:p>
          </p:txBody>
        </p:sp>
      </p:grpSp>
      <p:sp>
        <p:nvSpPr>
          <p:cNvPr id="45" name="TextBox 44">
            <a:extLst>
              <a:ext uri="{FF2B5EF4-FFF2-40B4-BE49-F238E27FC236}">
                <a16:creationId xmlns:a16="http://schemas.microsoft.com/office/drawing/2014/main" id="{23691E21-BE77-E09B-EBF2-D51CE5C8A428}"/>
              </a:ext>
            </a:extLst>
          </p:cNvPr>
          <p:cNvSpPr txBox="1"/>
          <p:nvPr/>
        </p:nvSpPr>
        <p:spPr>
          <a:xfrm>
            <a:off x="5574702" y="1079215"/>
            <a:ext cx="4112724" cy="369332"/>
          </a:xfrm>
          <a:prstGeom prst="rect">
            <a:avLst/>
          </a:prstGeom>
          <a:noFill/>
        </p:spPr>
        <p:txBody>
          <a:bodyPr wrap="square">
            <a:spAutoFit/>
          </a:bodyPr>
          <a:lstStyle/>
          <a:p>
            <a:pPr marL="0" indent="0">
              <a:buNone/>
            </a:pPr>
            <a:r>
              <a:rPr lang="en-NZ">
                <a:solidFill>
                  <a:schemeClr val="bg2"/>
                </a:solidFill>
              </a:rPr>
              <a:t>Average Margin (%) Forecast 2024-2028</a:t>
            </a:r>
          </a:p>
        </p:txBody>
      </p:sp>
      <p:grpSp>
        <p:nvGrpSpPr>
          <p:cNvPr id="60" name="Group 59">
            <a:extLst>
              <a:ext uri="{FF2B5EF4-FFF2-40B4-BE49-F238E27FC236}">
                <a16:creationId xmlns:a16="http://schemas.microsoft.com/office/drawing/2014/main" id="{0B01655D-A71B-AB11-BD78-5CF284A8398D}"/>
              </a:ext>
            </a:extLst>
          </p:cNvPr>
          <p:cNvGrpSpPr/>
          <p:nvPr/>
        </p:nvGrpSpPr>
        <p:grpSpPr>
          <a:xfrm>
            <a:off x="5641921" y="1415701"/>
            <a:ext cx="1964282" cy="461665"/>
            <a:chOff x="3063045" y="3244379"/>
            <a:chExt cx="1964282" cy="461665"/>
          </a:xfrm>
        </p:grpSpPr>
        <p:sp>
          <p:nvSpPr>
            <p:cNvPr id="57" name="Rectangle: Rounded Corners 56">
              <a:extLst>
                <a:ext uri="{FF2B5EF4-FFF2-40B4-BE49-F238E27FC236}">
                  <a16:creationId xmlns:a16="http://schemas.microsoft.com/office/drawing/2014/main" id="{9DAE2F37-791D-D55F-1ABA-FBF24A20A517}"/>
                </a:ext>
              </a:extLst>
            </p:cNvPr>
            <p:cNvSpPr/>
            <p:nvPr/>
          </p:nvSpPr>
          <p:spPr>
            <a:xfrm>
              <a:off x="3085632" y="3286534"/>
              <a:ext cx="612162" cy="401203"/>
            </a:xfrm>
            <a:prstGeom prst="roundRect">
              <a:avLst/>
            </a:prstGeom>
            <a:solidFill>
              <a:srgbClr val="E5F1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200"/>
            </a:p>
          </p:txBody>
        </p:sp>
        <p:sp>
          <p:nvSpPr>
            <p:cNvPr id="49" name="TextBox 48">
              <a:extLst>
                <a:ext uri="{FF2B5EF4-FFF2-40B4-BE49-F238E27FC236}">
                  <a16:creationId xmlns:a16="http://schemas.microsoft.com/office/drawing/2014/main" id="{A6D7B8DB-119A-8DC7-E277-FDBA795A1FC2}"/>
                </a:ext>
              </a:extLst>
            </p:cNvPr>
            <p:cNvSpPr txBox="1"/>
            <p:nvPr/>
          </p:nvSpPr>
          <p:spPr>
            <a:xfrm>
              <a:off x="3063045" y="3244379"/>
              <a:ext cx="1964282" cy="461665"/>
            </a:xfrm>
            <a:prstGeom prst="rect">
              <a:avLst/>
            </a:prstGeom>
            <a:noFill/>
          </p:spPr>
          <p:txBody>
            <a:bodyPr wrap="square">
              <a:spAutoFit/>
            </a:bodyPr>
            <a:lstStyle/>
            <a:p>
              <a:pPr marL="0" indent="0">
                <a:buNone/>
              </a:pPr>
              <a:r>
                <a:rPr lang="en-NZ" sz="2400" b="1">
                  <a:solidFill>
                    <a:schemeClr val="bg2"/>
                  </a:solidFill>
                </a:rPr>
                <a:t>23%  </a:t>
              </a:r>
              <a:r>
                <a:rPr lang="en-NZ" sz="1200">
                  <a:solidFill>
                    <a:schemeClr val="bg2"/>
                  </a:solidFill>
                </a:rPr>
                <a:t>Net Profit Margin</a:t>
              </a:r>
            </a:p>
          </p:txBody>
        </p:sp>
      </p:grpSp>
      <p:grpSp>
        <p:nvGrpSpPr>
          <p:cNvPr id="59" name="Group 58">
            <a:extLst>
              <a:ext uri="{FF2B5EF4-FFF2-40B4-BE49-F238E27FC236}">
                <a16:creationId xmlns:a16="http://schemas.microsoft.com/office/drawing/2014/main" id="{0490E8E4-87AF-697D-43F1-E5C58DE67922}"/>
              </a:ext>
            </a:extLst>
          </p:cNvPr>
          <p:cNvGrpSpPr/>
          <p:nvPr/>
        </p:nvGrpSpPr>
        <p:grpSpPr>
          <a:xfrm>
            <a:off x="7749275" y="1408355"/>
            <a:ext cx="1964282" cy="461665"/>
            <a:chOff x="3063044" y="3987270"/>
            <a:chExt cx="1964282" cy="461665"/>
          </a:xfrm>
        </p:grpSpPr>
        <p:sp>
          <p:nvSpPr>
            <p:cNvPr id="58" name="Rectangle: Rounded Corners 57">
              <a:extLst>
                <a:ext uri="{FF2B5EF4-FFF2-40B4-BE49-F238E27FC236}">
                  <a16:creationId xmlns:a16="http://schemas.microsoft.com/office/drawing/2014/main" id="{535E75BE-A758-83B6-5CE5-1D2399792916}"/>
                </a:ext>
              </a:extLst>
            </p:cNvPr>
            <p:cNvSpPr/>
            <p:nvPr/>
          </p:nvSpPr>
          <p:spPr>
            <a:xfrm>
              <a:off x="3085633" y="4021429"/>
              <a:ext cx="612162" cy="401203"/>
            </a:xfrm>
            <a:prstGeom prst="roundRect">
              <a:avLst/>
            </a:prstGeom>
            <a:solidFill>
              <a:srgbClr val="E5F1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200"/>
            </a:p>
          </p:txBody>
        </p:sp>
        <p:sp>
          <p:nvSpPr>
            <p:cNvPr id="52" name="TextBox 51">
              <a:extLst>
                <a:ext uri="{FF2B5EF4-FFF2-40B4-BE49-F238E27FC236}">
                  <a16:creationId xmlns:a16="http://schemas.microsoft.com/office/drawing/2014/main" id="{95F186A7-7916-607F-5091-42D61F888E0E}"/>
                </a:ext>
              </a:extLst>
            </p:cNvPr>
            <p:cNvSpPr txBox="1"/>
            <p:nvPr/>
          </p:nvSpPr>
          <p:spPr>
            <a:xfrm>
              <a:off x="3063044" y="3987270"/>
              <a:ext cx="1964282" cy="461665"/>
            </a:xfrm>
            <a:prstGeom prst="rect">
              <a:avLst/>
            </a:prstGeom>
            <a:noFill/>
          </p:spPr>
          <p:txBody>
            <a:bodyPr wrap="square">
              <a:spAutoFit/>
            </a:bodyPr>
            <a:lstStyle/>
            <a:p>
              <a:pPr marL="0" indent="0">
                <a:buNone/>
              </a:pPr>
              <a:r>
                <a:rPr lang="en-NZ" sz="2400" b="1">
                  <a:solidFill>
                    <a:schemeClr val="bg2"/>
                  </a:solidFill>
                </a:rPr>
                <a:t>33%  </a:t>
              </a:r>
              <a:r>
                <a:rPr lang="en-NZ" sz="1200">
                  <a:solidFill>
                    <a:schemeClr val="bg2"/>
                  </a:solidFill>
                </a:rPr>
                <a:t>EBITDA Margin</a:t>
              </a:r>
            </a:p>
          </p:txBody>
        </p:sp>
      </p:grpSp>
      <p:sp>
        <p:nvSpPr>
          <p:cNvPr id="85" name="TextBox 84">
            <a:extLst>
              <a:ext uri="{FF2B5EF4-FFF2-40B4-BE49-F238E27FC236}">
                <a16:creationId xmlns:a16="http://schemas.microsoft.com/office/drawing/2014/main" id="{E33A8C7A-8F91-74FA-91C7-A8A0965E0691}"/>
              </a:ext>
            </a:extLst>
          </p:cNvPr>
          <p:cNvSpPr txBox="1"/>
          <p:nvPr/>
        </p:nvSpPr>
        <p:spPr>
          <a:xfrm>
            <a:off x="5574700" y="827114"/>
            <a:ext cx="4112724" cy="369332"/>
          </a:xfrm>
          <a:prstGeom prst="rect">
            <a:avLst/>
          </a:prstGeom>
          <a:noFill/>
        </p:spPr>
        <p:txBody>
          <a:bodyPr wrap="square">
            <a:spAutoFit/>
          </a:bodyPr>
          <a:lstStyle/>
          <a:p>
            <a:pPr marL="0" indent="0">
              <a:buNone/>
            </a:pPr>
            <a:r>
              <a:rPr lang="en-NZ" b="1">
                <a:solidFill>
                  <a:schemeClr val="bg2"/>
                </a:solidFill>
              </a:rPr>
              <a:t>Ratio Forecast</a:t>
            </a:r>
          </a:p>
        </p:txBody>
      </p:sp>
      <p:sp>
        <p:nvSpPr>
          <p:cNvPr id="86" name="TextBox 85">
            <a:extLst>
              <a:ext uri="{FF2B5EF4-FFF2-40B4-BE49-F238E27FC236}">
                <a16:creationId xmlns:a16="http://schemas.microsoft.com/office/drawing/2014/main" id="{6AA59328-C065-287C-D908-D4759211E565}"/>
              </a:ext>
            </a:extLst>
          </p:cNvPr>
          <p:cNvSpPr txBox="1"/>
          <p:nvPr/>
        </p:nvSpPr>
        <p:spPr>
          <a:xfrm>
            <a:off x="893188" y="813600"/>
            <a:ext cx="4112724" cy="369332"/>
          </a:xfrm>
          <a:prstGeom prst="rect">
            <a:avLst/>
          </a:prstGeom>
          <a:noFill/>
        </p:spPr>
        <p:txBody>
          <a:bodyPr wrap="square">
            <a:spAutoFit/>
          </a:bodyPr>
          <a:lstStyle/>
          <a:p>
            <a:pPr marL="0" indent="0">
              <a:buNone/>
            </a:pPr>
            <a:r>
              <a:rPr lang="en-NZ" b="1">
                <a:solidFill>
                  <a:schemeClr val="bg2"/>
                </a:solidFill>
              </a:rPr>
              <a:t>Growth (YoY) Forecast</a:t>
            </a:r>
          </a:p>
        </p:txBody>
      </p:sp>
      <p:grpSp>
        <p:nvGrpSpPr>
          <p:cNvPr id="16" name="Group 15">
            <a:extLst>
              <a:ext uri="{FF2B5EF4-FFF2-40B4-BE49-F238E27FC236}">
                <a16:creationId xmlns:a16="http://schemas.microsoft.com/office/drawing/2014/main" id="{EFF3237F-B3E6-E87D-A03E-BDF692F19929}"/>
              </a:ext>
            </a:extLst>
          </p:cNvPr>
          <p:cNvGrpSpPr/>
          <p:nvPr/>
        </p:nvGrpSpPr>
        <p:grpSpPr>
          <a:xfrm>
            <a:off x="6366917" y="2751349"/>
            <a:ext cx="5604902" cy="3273106"/>
            <a:chOff x="4982393" y="1883257"/>
            <a:chExt cx="6800617" cy="3971370"/>
          </a:xfrm>
        </p:grpSpPr>
        <p:sp>
          <p:nvSpPr>
            <p:cNvPr id="20" name="Rectangle 19">
              <a:extLst>
                <a:ext uri="{FF2B5EF4-FFF2-40B4-BE49-F238E27FC236}">
                  <a16:creationId xmlns:a16="http://schemas.microsoft.com/office/drawing/2014/main" id="{1ABA094D-B62D-4813-8054-D545A2D63BAD}"/>
                </a:ext>
              </a:extLst>
            </p:cNvPr>
            <p:cNvSpPr/>
            <p:nvPr/>
          </p:nvSpPr>
          <p:spPr>
            <a:xfrm>
              <a:off x="4982393" y="1883257"/>
              <a:ext cx="6800617" cy="397137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1" name="Picture 20" descr="A graph of numbers and a line&#10;&#10;Description automatically generated">
              <a:extLst>
                <a:ext uri="{FF2B5EF4-FFF2-40B4-BE49-F238E27FC236}">
                  <a16:creationId xmlns:a16="http://schemas.microsoft.com/office/drawing/2014/main" id="{0D080BD7-89AF-6FB7-D059-E34D70AAD863}"/>
                </a:ext>
              </a:extLst>
            </p:cNvPr>
            <p:cNvPicPr>
              <a:picLocks noChangeAspect="1"/>
            </p:cNvPicPr>
            <p:nvPr/>
          </p:nvPicPr>
          <p:blipFill rotWithShape="1">
            <a:blip r:embed="rId4">
              <a:extLst>
                <a:ext uri="{28A0092B-C50C-407E-A947-70E740481C1C}">
                  <a14:useLocalDpi xmlns:a14="http://schemas.microsoft.com/office/drawing/2010/main" val="0"/>
                </a:ext>
              </a:extLst>
            </a:blip>
            <a:srcRect l="1795" t="715" r="3040" b="3569"/>
            <a:stretch/>
          </p:blipFill>
          <p:spPr>
            <a:xfrm>
              <a:off x="5605383" y="2399029"/>
              <a:ext cx="5281996" cy="3354375"/>
            </a:xfrm>
            <a:prstGeom prst="rect">
              <a:avLst/>
            </a:prstGeom>
          </p:spPr>
        </p:pic>
        <p:sp>
          <p:nvSpPr>
            <p:cNvPr id="25" name="Rectangle 24">
              <a:extLst>
                <a:ext uri="{FF2B5EF4-FFF2-40B4-BE49-F238E27FC236}">
                  <a16:creationId xmlns:a16="http://schemas.microsoft.com/office/drawing/2014/main" id="{A5AE76D8-5D27-6290-2EC4-39A69A62EAF9}"/>
                </a:ext>
              </a:extLst>
            </p:cNvPr>
            <p:cNvSpPr/>
            <p:nvPr/>
          </p:nvSpPr>
          <p:spPr>
            <a:xfrm>
              <a:off x="7148342" y="2399029"/>
              <a:ext cx="3739035" cy="2683271"/>
            </a:xfrm>
            <a:prstGeom prst="rect">
              <a:avLst/>
            </a:prstGeom>
            <a:solidFill>
              <a:srgbClr val="DFCFAB">
                <a:alpha val="30196"/>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6" name="TextBox 25">
              <a:extLst>
                <a:ext uri="{FF2B5EF4-FFF2-40B4-BE49-F238E27FC236}">
                  <a16:creationId xmlns:a16="http://schemas.microsoft.com/office/drawing/2014/main" id="{B95AD010-813F-8A65-4A55-A5A1AF86C844}"/>
                </a:ext>
              </a:extLst>
            </p:cNvPr>
            <p:cNvSpPr txBox="1"/>
            <p:nvPr/>
          </p:nvSpPr>
          <p:spPr>
            <a:xfrm>
              <a:off x="5565165" y="1974797"/>
              <a:ext cx="5281994" cy="369332"/>
            </a:xfrm>
            <a:prstGeom prst="rect">
              <a:avLst/>
            </a:prstGeom>
            <a:noFill/>
          </p:spPr>
          <p:txBody>
            <a:bodyPr wrap="square">
              <a:spAutoFit/>
            </a:bodyPr>
            <a:lstStyle/>
            <a:p>
              <a:pPr marL="0" indent="0" algn="ctr">
                <a:buNone/>
              </a:pPr>
              <a:r>
                <a:rPr lang="en-NZ" b="1">
                  <a:solidFill>
                    <a:schemeClr val="bg2"/>
                  </a:solidFill>
                </a:rPr>
                <a:t>Revenue, EBITDA, NPAT forecast until 2028</a:t>
              </a:r>
            </a:p>
          </p:txBody>
        </p:sp>
      </p:grpSp>
      <p:sp>
        <p:nvSpPr>
          <p:cNvPr id="2" name="Rectangle 1">
            <a:extLst>
              <a:ext uri="{FF2B5EF4-FFF2-40B4-BE49-F238E27FC236}">
                <a16:creationId xmlns:a16="http://schemas.microsoft.com/office/drawing/2014/main" id="{47D10B3F-D347-3A16-5698-56837F0BC45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4" name="TextBox 3">
            <a:extLst>
              <a:ext uri="{FF2B5EF4-FFF2-40B4-BE49-F238E27FC236}">
                <a16:creationId xmlns:a16="http://schemas.microsoft.com/office/drawing/2014/main" id="{02798CDF-3F96-9F99-CC3A-E84925B2393D}"/>
              </a:ext>
            </a:extLst>
          </p:cNvPr>
          <p:cNvSpPr txBox="1"/>
          <p:nvPr/>
        </p:nvSpPr>
        <p:spPr>
          <a:xfrm>
            <a:off x="10396914" y="6429664"/>
            <a:ext cx="2084495" cy="338554"/>
          </a:xfrm>
          <a:prstGeom prst="rect">
            <a:avLst/>
          </a:prstGeom>
          <a:noFill/>
        </p:spPr>
        <p:txBody>
          <a:bodyPr wrap="square" rtlCol="0">
            <a:spAutoFit/>
          </a:bodyPr>
          <a:lstStyle/>
          <a:p>
            <a:r>
              <a:rPr lang="en-NZ" sz="1600">
                <a:hlinkClick r:id="rId5" action="ppaction://hlinksldjump"/>
              </a:rPr>
              <a:t>Appendix Table</a:t>
            </a:r>
            <a:endParaRPr lang="en-NZ" sz="1600"/>
          </a:p>
        </p:txBody>
      </p:sp>
      <p:sp>
        <p:nvSpPr>
          <p:cNvPr id="5" name="TextBox 4">
            <a:hlinkClick r:id="rId6" action="ppaction://hlinksldjump"/>
            <a:extLst>
              <a:ext uri="{FF2B5EF4-FFF2-40B4-BE49-F238E27FC236}">
                <a16:creationId xmlns:a16="http://schemas.microsoft.com/office/drawing/2014/main" id="{1B4DE5FB-1293-4B64-374C-B5C92C0B0F74}"/>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6" action="ppaction://hlinksldjump"/>
              </a:rPr>
              <a:t>ESG</a:t>
            </a:r>
            <a:endParaRPr lang="en-NZ" sz="1600"/>
          </a:p>
        </p:txBody>
      </p:sp>
      <p:sp>
        <p:nvSpPr>
          <p:cNvPr id="6" name="TextBox 5">
            <a:hlinkClick r:id="rId6" action="ppaction://hlinksldjump"/>
            <a:extLst>
              <a:ext uri="{FF2B5EF4-FFF2-40B4-BE49-F238E27FC236}">
                <a16:creationId xmlns:a16="http://schemas.microsoft.com/office/drawing/2014/main" id="{2A6A5CFD-E7A2-33C8-BB6E-4C4665D928B1}"/>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7" action="ppaction://hlinksldjump"/>
              </a:rPr>
              <a:t>Sensitivity Analysis</a:t>
            </a:r>
            <a:endParaRPr lang="en-NZ" sz="1600"/>
          </a:p>
        </p:txBody>
      </p:sp>
      <p:sp>
        <p:nvSpPr>
          <p:cNvPr id="7" name="TextBox 6">
            <a:hlinkClick r:id="rId6" action="ppaction://hlinksldjump"/>
            <a:extLst>
              <a:ext uri="{FF2B5EF4-FFF2-40B4-BE49-F238E27FC236}">
                <a16:creationId xmlns:a16="http://schemas.microsoft.com/office/drawing/2014/main" id="{FCD290D1-2D01-A106-521A-19264D9AA0F1}"/>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8" action="ppaction://hlinksldjump"/>
              </a:rPr>
              <a:t>Valuation-DCF</a:t>
            </a:r>
            <a:endParaRPr lang="en-NZ" sz="1600"/>
          </a:p>
        </p:txBody>
      </p:sp>
      <p:sp>
        <p:nvSpPr>
          <p:cNvPr id="8" name="TextBox 7">
            <a:hlinkClick r:id="rId6" action="ppaction://hlinksldjump"/>
            <a:extLst>
              <a:ext uri="{FF2B5EF4-FFF2-40B4-BE49-F238E27FC236}">
                <a16:creationId xmlns:a16="http://schemas.microsoft.com/office/drawing/2014/main" id="{3CA439EC-E4EB-D092-DBC8-A4F5133AA018}"/>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9" action="ppaction://hlinksldjump"/>
              </a:rPr>
              <a:t>Financial Analysis</a:t>
            </a:r>
            <a:endParaRPr lang="en-NZ" sz="1600"/>
          </a:p>
        </p:txBody>
      </p:sp>
      <p:sp>
        <p:nvSpPr>
          <p:cNvPr id="9" name="TextBox 8">
            <a:hlinkClick r:id="rId6" action="ppaction://hlinksldjump"/>
            <a:extLst>
              <a:ext uri="{FF2B5EF4-FFF2-40B4-BE49-F238E27FC236}">
                <a16:creationId xmlns:a16="http://schemas.microsoft.com/office/drawing/2014/main" id="{06198CA9-133E-FB38-8DE2-0C3E6A42D2A1}"/>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0" action="ppaction://hlinksldjump"/>
              </a:rPr>
              <a:t>Industry Positioning</a:t>
            </a:r>
            <a:endParaRPr lang="en-NZ" sz="1600"/>
          </a:p>
        </p:txBody>
      </p:sp>
      <p:sp>
        <p:nvSpPr>
          <p:cNvPr id="13" name="TextBox 12">
            <a:hlinkClick r:id="rId6" action="ppaction://hlinksldjump"/>
            <a:extLst>
              <a:ext uri="{FF2B5EF4-FFF2-40B4-BE49-F238E27FC236}">
                <a16:creationId xmlns:a16="http://schemas.microsoft.com/office/drawing/2014/main" id="{4BB91748-139B-3294-6729-D881608ED5DA}"/>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1" action="ppaction://hlinksldjump"/>
              </a:rPr>
              <a:t>Business Model</a:t>
            </a:r>
            <a:endParaRPr lang="en-NZ" sz="1600"/>
          </a:p>
        </p:txBody>
      </p:sp>
      <p:sp>
        <p:nvSpPr>
          <p:cNvPr id="14" name="TextBox 13">
            <a:extLst>
              <a:ext uri="{FF2B5EF4-FFF2-40B4-BE49-F238E27FC236}">
                <a16:creationId xmlns:a16="http://schemas.microsoft.com/office/drawing/2014/main" id="{285BE59C-3A4F-8295-E447-AA322E1B7E31}"/>
              </a:ext>
            </a:extLst>
          </p:cNvPr>
          <p:cNvSpPr txBox="1"/>
          <p:nvPr/>
        </p:nvSpPr>
        <p:spPr>
          <a:xfrm>
            <a:off x="1117079" y="2801180"/>
            <a:ext cx="4112724" cy="369332"/>
          </a:xfrm>
          <a:prstGeom prst="rect">
            <a:avLst/>
          </a:prstGeom>
          <a:noFill/>
        </p:spPr>
        <p:txBody>
          <a:bodyPr wrap="square">
            <a:spAutoFit/>
          </a:bodyPr>
          <a:lstStyle/>
          <a:p>
            <a:pPr marL="0" indent="0">
              <a:buNone/>
            </a:pPr>
            <a:r>
              <a:rPr lang="en-NZ" b="1">
                <a:solidFill>
                  <a:schemeClr val="bg2"/>
                </a:solidFill>
              </a:rPr>
              <a:t>Bull &amp; Base &amp; Bear Scenario Assumption</a:t>
            </a:r>
          </a:p>
        </p:txBody>
      </p:sp>
      <p:cxnSp>
        <p:nvCxnSpPr>
          <p:cNvPr id="15" name="Straight Connector 14">
            <a:extLst>
              <a:ext uri="{FF2B5EF4-FFF2-40B4-BE49-F238E27FC236}">
                <a16:creationId xmlns:a16="http://schemas.microsoft.com/office/drawing/2014/main" id="{F7A0C815-31FF-13BC-8599-DA884FF10BFF}"/>
              </a:ext>
            </a:extLst>
          </p:cNvPr>
          <p:cNvCxnSpPr>
            <a:cxnSpLocks/>
          </p:cNvCxnSpPr>
          <p:nvPr/>
        </p:nvCxnSpPr>
        <p:spPr>
          <a:xfrm>
            <a:off x="643709" y="2530594"/>
            <a:ext cx="10720312"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descr="Bull and Bear Markets!">
            <a:extLst>
              <a:ext uri="{FF2B5EF4-FFF2-40B4-BE49-F238E27FC236}">
                <a16:creationId xmlns:a16="http://schemas.microsoft.com/office/drawing/2014/main" id="{305D296D-284C-C0DA-4BBB-144548D49B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7939"/>
          <a:stretch/>
        </p:blipFill>
        <p:spPr bwMode="auto">
          <a:xfrm>
            <a:off x="455024" y="3054251"/>
            <a:ext cx="888683" cy="11907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Bull and Bear Markets!">
            <a:extLst>
              <a:ext uri="{FF2B5EF4-FFF2-40B4-BE49-F238E27FC236}">
                <a16:creationId xmlns:a16="http://schemas.microsoft.com/office/drawing/2014/main" id="{A66C6C78-3A79-2D9C-1D98-35131E3A96C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9240" t="-1698" r="-1301" b="1698"/>
          <a:stretch/>
        </p:blipFill>
        <p:spPr bwMode="auto">
          <a:xfrm>
            <a:off x="5577978" y="2979297"/>
            <a:ext cx="888683" cy="119078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AA4EF238-C193-A7CD-980B-CAD2C6DA792D}"/>
              </a:ext>
            </a:extLst>
          </p:cNvPr>
          <p:cNvSpPr txBox="1"/>
          <p:nvPr/>
        </p:nvSpPr>
        <p:spPr>
          <a:xfrm>
            <a:off x="2369682" y="3059976"/>
            <a:ext cx="1981331" cy="1231106"/>
          </a:xfrm>
          <a:prstGeom prst="rect">
            <a:avLst/>
          </a:prstGeom>
          <a:noFill/>
        </p:spPr>
        <p:txBody>
          <a:bodyPr wrap="square" lIns="91440" tIns="45720" rIns="91440" bIns="45720" anchor="t">
            <a:spAutoFit/>
          </a:bodyPr>
          <a:lstStyle/>
          <a:p>
            <a:pPr marL="0" indent="0" algn="ctr">
              <a:buNone/>
            </a:pPr>
            <a:r>
              <a:rPr lang="en-NZ" sz="3200" b="1">
                <a:solidFill>
                  <a:schemeClr val="accent1">
                    <a:lumMod val="60000"/>
                    <a:lumOff val="40000"/>
                  </a:schemeClr>
                </a:solidFill>
              </a:rPr>
              <a:t>Base</a:t>
            </a:r>
          </a:p>
          <a:p>
            <a:pPr algn="ctr"/>
            <a:r>
              <a:rPr lang="en-NZ" sz="3200" b="1">
                <a:solidFill>
                  <a:schemeClr val="accent1">
                    <a:lumMod val="60000"/>
                    <a:lumOff val="40000"/>
                  </a:schemeClr>
                </a:solidFill>
              </a:rPr>
              <a:t>$0.77 </a:t>
            </a:r>
            <a:endParaRPr lang="en-NZ" sz="1000" b="1">
              <a:solidFill>
                <a:schemeClr val="accent1">
                  <a:lumMod val="60000"/>
                  <a:lumOff val="40000"/>
                </a:schemeClr>
              </a:solidFill>
            </a:endParaRPr>
          </a:p>
          <a:p>
            <a:pPr algn="ctr"/>
            <a:r>
              <a:rPr lang="en-NZ" sz="1000" b="1">
                <a:solidFill>
                  <a:schemeClr val="accent1">
                    <a:lumMod val="60000"/>
                    <a:lumOff val="40000"/>
                  </a:schemeClr>
                </a:solidFill>
              </a:rPr>
              <a:t>($ per share)</a:t>
            </a:r>
            <a:endParaRPr lang="en-NZ" sz="1000" b="1">
              <a:solidFill>
                <a:schemeClr val="accent1">
                  <a:lumMod val="60000"/>
                  <a:lumOff val="40000"/>
                </a:schemeClr>
              </a:solidFill>
              <a:cs typeface="Calibri"/>
            </a:endParaRPr>
          </a:p>
        </p:txBody>
      </p:sp>
      <p:sp>
        <p:nvSpPr>
          <p:cNvPr id="17" name="TextBox 16">
            <a:extLst>
              <a:ext uri="{FF2B5EF4-FFF2-40B4-BE49-F238E27FC236}">
                <a16:creationId xmlns:a16="http://schemas.microsoft.com/office/drawing/2014/main" id="{7F35F648-2699-2CD8-642E-5AD216BED429}"/>
              </a:ext>
            </a:extLst>
          </p:cNvPr>
          <p:cNvSpPr txBox="1"/>
          <p:nvPr/>
        </p:nvSpPr>
        <p:spPr>
          <a:xfrm>
            <a:off x="457943" y="4044827"/>
            <a:ext cx="1724089" cy="307777"/>
          </a:xfrm>
          <a:prstGeom prst="rect">
            <a:avLst/>
          </a:prstGeom>
          <a:noFill/>
        </p:spPr>
        <p:txBody>
          <a:bodyPr wrap="square" lIns="91440" tIns="45720" rIns="91440" bIns="45720" rtlCol="0" anchor="t">
            <a:spAutoFit/>
          </a:bodyPr>
          <a:lstStyle/>
          <a:p>
            <a:r>
              <a:rPr lang="en-NZ" sz="1400" b="1">
                <a:solidFill>
                  <a:schemeClr val="bg2">
                    <a:lumMod val="75000"/>
                    <a:lumOff val="25000"/>
                  </a:schemeClr>
                </a:solidFill>
              </a:rPr>
              <a:t>$1.44 </a:t>
            </a:r>
            <a:r>
              <a:rPr lang="en-NZ" sz="1050" b="1">
                <a:solidFill>
                  <a:schemeClr val="bg2">
                    <a:lumMod val="75000"/>
                    <a:lumOff val="25000"/>
                  </a:schemeClr>
                </a:solidFill>
              </a:rPr>
              <a:t>($ per share)</a:t>
            </a:r>
          </a:p>
        </p:txBody>
      </p:sp>
      <p:sp>
        <p:nvSpPr>
          <p:cNvPr id="18" name="TextBox 17">
            <a:extLst>
              <a:ext uri="{FF2B5EF4-FFF2-40B4-BE49-F238E27FC236}">
                <a16:creationId xmlns:a16="http://schemas.microsoft.com/office/drawing/2014/main" id="{197ACC92-7C3E-771C-8DF2-4283D40D7F70}"/>
              </a:ext>
            </a:extLst>
          </p:cNvPr>
          <p:cNvSpPr txBox="1"/>
          <p:nvPr/>
        </p:nvSpPr>
        <p:spPr>
          <a:xfrm>
            <a:off x="5236449" y="4013512"/>
            <a:ext cx="1243305" cy="307777"/>
          </a:xfrm>
          <a:prstGeom prst="rect">
            <a:avLst/>
          </a:prstGeom>
          <a:noFill/>
        </p:spPr>
        <p:txBody>
          <a:bodyPr wrap="square" lIns="91440" tIns="45720" rIns="91440" bIns="45720" rtlCol="0" anchor="t">
            <a:spAutoFit/>
          </a:bodyPr>
          <a:lstStyle/>
          <a:p>
            <a:r>
              <a:rPr lang="en-NZ" sz="1400" b="1">
                <a:solidFill>
                  <a:srgbClr val="C00000"/>
                </a:solidFill>
              </a:rPr>
              <a:t>$0.34</a:t>
            </a:r>
            <a:r>
              <a:rPr lang="en-NZ" sz="900" b="1">
                <a:solidFill>
                  <a:srgbClr val="C00000"/>
                </a:solidFill>
              </a:rPr>
              <a:t> ($ per share)</a:t>
            </a:r>
          </a:p>
        </p:txBody>
      </p:sp>
      <p:pic>
        <p:nvPicPr>
          <p:cNvPr id="39" name="Picture 38">
            <a:extLst>
              <a:ext uri="{FF2B5EF4-FFF2-40B4-BE49-F238E27FC236}">
                <a16:creationId xmlns:a16="http://schemas.microsoft.com/office/drawing/2014/main" id="{23258FDD-B473-341A-1E15-462ED683F83F}"/>
              </a:ext>
            </a:extLst>
          </p:cNvPr>
          <p:cNvPicPr>
            <a:picLocks noChangeAspect="1"/>
          </p:cNvPicPr>
          <p:nvPr/>
        </p:nvPicPr>
        <p:blipFill>
          <a:blip r:embed="rId13"/>
          <a:stretch>
            <a:fillRect/>
          </a:stretch>
        </p:blipFill>
        <p:spPr>
          <a:xfrm>
            <a:off x="455415" y="4321235"/>
            <a:ext cx="6168647" cy="2029532"/>
          </a:xfrm>
          <a:prstGeom prst="rect">
            <a:avLst/>
          </a:prstGeom>
        </p:spPr>
      </p:pic>
      <p:sp>
        <p:nvSpPr>
          <p:cNvPr id="23" name="TextBox 22">
            <a:extLst>
              <a:ext uri="{FF2B5EF4-FFF2-40B4-BE49-F238E27FC236}">
                <a16:creationId xmlns:a16="http://schemas.microsoft.com/office/drawing/2014/main" id="{0F824AC6-C988-DCAC-147F-EB570530AF0C}"/>
              </a:ext>
            </a:extLst>
          </p:cNvPr>
          <p:cNvSpPr txBox="1"/>
          <p:nvPr/>
        </p:nvSpPr>
        <p:spPr>
          <a:xfrm>
            <a:off x="10595176" y="6111256"/>
            <a:ext cx="1376644"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Tree>
    <p:extLst>
      <p:ext uri="{BB962C8B-B14F-4D97-AF65-F5344CB8AC3E}">
        <p14:creationId xmlns:p14="http://schemas.microsoft.com/office/powerpoint/2010/main" val="391607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0AE94AB2-558A-C176-BD72-A80284DED34B}"/>
              </a:ext>
            </a:extLst>
          </p:cNvPr>
          <p:cNvPicPr>
            <a:picLocks noChangeAspect="1"/>
          </p:cNvPicPr>
          <p:nvPr/>
        </p:nvPicPr>
        <p:blipFill>
          <a:blip r:embed="rId3"/>
          <a:stretch>
            <a:fillRect/>
          </a:stretch>
        </p:blipFill>
        <p:spPr>
          <a:xfrm>
            <a:off x="4951395" y="2522880"/>
            <a:ext cx="6183742" cy="2340041"/>
          </a:xfrm>
          <a:prstGeom prst="rect">
            <a:avLst/>
          </a:prstGeom>
        </p:spPr>
      </p:pic>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7800842" cy="429875"/>
          </a:xfrm>
        </p:spPr>
        <p:txBody>
          <a:bodyPr>
            <a:normAutofit/>
          </a:bodyPr>
          <a:lstStyle/>
          <a:p>
            <a:r>
              <a:rPr lang="en-NZ" sz="2000" b="1">
                <a:latin typeface="Arial" panose="020B0604020202020204" pitchFamily="34" charset="0"/>
                <a:cs typeface="Arial" panose="020B0604020202020204" pitchFamily="34" charset="0"/>
              </a:rPr>
              <a:t>DISCOUNTED CASH FLOW MODEL (DCF)</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5" name="TextBox 4">
            <a:extLst>
              <a:ext uri="{FF2B5EF4-FFF2-40B4-BE49-F238E27FC236}">
                <a16:creationId xmlns:a16="http://schemas.microsoft.com/office/drawing/2014/main" id="{0AC4109F-F8F9-491D-D0B0-340E74E017F9}"/>
              </a:ext>
            </a:extLst>
          </p:cNvPr>
          <p:cNvSpPr txBox="1"/>
          <p:nvPr/>
        </p:nvSpPr>
        <p:spPr>
          <a:xfrm>
            <a:off x="3121272" y="1080296"/>
            <a:ext cx="919060" cy="747323"/>
          </a:xfrm>
          <a:prstGeom prst="rect">
            <a:avLst/>
          </a:prstGeom>
          <a:noFill/>
        </p:spPr>
        <p:txBody>
          <a:bodyPr wrap="square" rtlCol="0">
            <a:spAutoFit/>
          </a:bodyPr>
          <a:lstStyle/>
          <a:p>
            <a:pPr algn="l"/>
            <a:r>
              <a:rPr lang="en-NZ" i="0" u="none" strike="noStrike" baseline="0">
                <a:solidFill>
                  <a:schemeClr val="bg2"/>
                </a:solidFill>
                <a:latin typeface="Sofia Pro"/>
              </a:rPr>
              <a:t>Upside</a:t>
            </a:r>
          </a:p>
          <a:p>
            <a:pPr algn="l"/>
            <a:r>
              <a:rPr lang="en-NZ" sz="2400" b="1" i="0" u="none" strike="noStrike" baseline="0">
                <a:solidFill>
                  <a:schemeClr val="bg2"/>
                </a:solidFill>
                <a:latin typeface="Sofia Pro"/>
              </a:rPr>
              <a:t>3.9%</a:t>
            </a:r>
          </a:p>
        </p:txBody>
      </p:sp>
      <p:sp>
        <p:nvSpPr>
          <p:cNvPr id="6" name="Title 1">
            <a:extLst>
              <a:ext uri="{FF2B5EF4-FFF2-40B4-BE49-F238E27FC236}">
                <a16:creationId xmlns:a16="http://schemas.microsoft.com/office/drawing/2014/main" id="{6011069A-9D25-CD7C-FD23-5A4AB08B6719}"/>
              </a:ext>
            </a:extLst>
          </p:cNvPr>
          <p:cNvSpPr txBox="1">
            <a:spLocks/>
          </p:cNvSpPr>
          <p:nvPr/>
        </p:nvSpPr>
        <p:spPr>
          <a:xfrm>
            <a:off x="618992" y="1321824"/>
            <a:ext cx="1768502" cy="4639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b="1">
                <a:solidFill>
                  <a:schemeClr val="bg2"/>
                </a:solidFill>
                <a:latin typeface="Arial" panose="020B0604020202020204" pitchFamily="34" charset="0"/>
                <a:cs typeface="Arial" panose="020B0604020202020204" pitchFamily="34" charset="0"/>
              </a:rPr>
              <a:t>NZ$ 0.81</a:t>
            </a:r>
          </a:p>
        </p:txBody>
      </p:sp>
      <p:sp>
        <p:nvSpPr>
          <p:cNvPr id="7" name="TextBox 6">
            <a:extLst>
              <a:ext uri="{FF2B5EF4-FFF2-40B4-BE49-F238E27FC236}">
                <a16:creationId xmlns:a16="http://schemas.microsoft.com/office/drawing/2014/main" id="{F34E0B15-98C4-4128-1DBF-6B0F3887EAF9}"/>
              </a:ext>
            </a:extLst>
          </p:cNvPr>
          <p:cNvSpPr txBox="1"/>
          <p:nvPr/>
        </p:nvSpPr>
        <p:spPr>
          <a:xfrm>
            <a:off x="618992" y="1080296"/>
            <a:ext cx="1681034" cy="307777"/>
          </a:xfrm>
          <a:prstGeom prst="rect">
            <a:avLst/>
          </a:prstGeom>
          <a:noFill/>
        </p:spPr>
        <p:txBody>
          <a:bodyPr wrap="square">
            <a:spAutoFit/>
          </a:bodyPr>
          <a:lstStyle/>
          <a:p>
            <a:r>
              <a:rPr lang="en-NZ" sz="1400">
                <a:solidFill>
                  <a:schemeClr val="bg2"/>
                </a:solidFill>
              </a:rPr>
              <a:t>1 year Target Price</a:t>
            </a:r>
          </a:p>
        </p:txBody>
      </p:sp>
      <p:sp>
        <p:nvSpPr>
          <p:cNvPr id="8" name="Arrow: Down 7">
            <a:extLst>
              <a:ext uri="{FF2B5EF4-FFF2-40B4-BE49-F238E27FC236}">
                <a16:creationId xmlns:a16="http://schemas.microsoft.com/office/drawing/2014/main" id="{FAF5E334-3AB9-074D-44B9-E7E4C90CD552}"/>
              </a:ext>
            </a:extLst>
          </p:cNvPr>
          <p:cNvSpPr/>
          <p:nvPr/>
        </p:nvSpPr>
        <p:spPr>
          <a:xfrm rot="10800000">
            <a:off x="2387494" y="1039391"/>
            <a:ext cx="637616" cy="697364"/>
          </a:xfrm>
          <a:prstGeom prst="downArrow">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cxnSp>
        <p:nvCxnSpPr>
          <p:cNvPr id="13" name="Straight Connector 12">
            <a:extLst>
              <a:ext uri="{FF2B5EF4-FFF2-40B4-BE49-F238E27FC236}">
                <a16:creationId xmlns:a16="http://schemas.microsoft.com/office/drawing/2014/main" id="{B6101856-D829-B821-FAAF-F5CA241C379C}"/>
              </a:ext>
            </a:extLst>
          </p:cNvPr>
          <p:cNvCxnSpPr/>
          <p:nvPr/>
        </p:nvCxnSpPr>
        <p:spPr>
          <a:xfrm>
            <a:off x="618992" y="923086"/>
            <a:ext cx="3422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0B31C3-72D3-520F-4C4E-45C2166CB0F5}"/>
              </a:ext>
            </a:extLst>
          </p:cNvPr>
          <p:cNvCxnSpPr/>
          <p:nvPr/>
        </p:nvCxnSpPr>
        <p:spPr>
          <a:xfrm>
            <a:off x="676278" y="1822911"/>
            <a:ext cx="3422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677448E-E486-EA07-B2E3-32D37BB8DAA6}"/>
              </a:ext>
            </a:extLst>
          </p:cNvPr>
          <p:cNvCxnSpPr>
            <a:cxnSpLocks/>
          </p:cNvCxnSpPr>
          <p:nvPr/>
        </p:nvCxnSpPr>
        <p:spPr>
          <a:xfrm>
            <a:off x="4756370" y="923086"/>
            <a:ext cx="69671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7CF69E-F5F3-CFC2-9AEE-C56BAD10D523}"/>
              </a:ext>
            </a:extLst>
          </p:cNvPr>
          <p:cNvCxnSpPr>
            <a:cxnSpLocks/>
          </p:cNvCxnSpPr>
          <p:nvPr/>
        </p:nvCxnSpPr>
        <p:spPr>
          <a:xfrm>
            <a:off x="4813656" y="1822911"/>
            <a:ext cx="69693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8E2091F2-B22B-D9DB-2E19-FC0EBEEB4A16}"/>
              </a:ext>
            </a:extLst>
          </p:cNvPr>
          <p:cNvGrpSpPr/>
          <p:nvPr/>
        </p:nvGrpSpPr>
        <p:grpSpPr>
          <a:xfrm>
            <a:off x="4709008" y="990604"/>
            <a:ext cx="1128818" cy="781266"/>
            <a:chOff x="5000407" y="1121228"/>
            <a:chExt cx="1128818" cy="781266"/>
          </a:xfrm>
        </p:grpSpPr>
        <p:sp>
          <p:nvSpPr>
            <p:cNvPr id="23" name="Title 1">
              <a:extLst>
                <a:ext uri="{FF2B5EF4-FFF2-40B4-BE49-F238E27FC236}">
                  <a16:creationId xmlns:a16="http://schemas.microsoft.com/office/drawing/2014/main" id="{D7C00A0C-423B-8813-D265-3A6841FCB994}"/>
                </a:ext>
              </a:extLst>
            </p:cNvPr>
            <p:cNvSpPr txBox="1">
              <a:spLocks/>
            </p:cNvSpPr>
            <p:nvPr/>
          </p:nvSpPr>
          <p:spPr>
            <a:xfrm>
              <a:off x="5027326" y="1438498"/>
              <a:ext cx="1074981" cy="4639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b="1">
                  <a:solidFill>
                    <a:schemeClr val="bg2"/>
                  </a:solidFill>
                  <a:latin typeface="Arial" panose="020B0604020202020204" pitchFamily="34" charset="0"/>
                  <a:cs typeface="Arial" panose="020B0604020202020204" pitchFamily="34" charset="0"/>
                </a:rPr>
                <a:t>3.6%</a:t>
              </a:r>
            </a:p>
          </p:txBody>
        </p:sp>
        <p:sp>
          <p:nvSpPr>
            <p:cNvPr id="24" name="TextBox 23">
              <a:extLst>
                <a:ext uri="{FF2B5EF4-FFF2-40B4-BE49-F238E27FC236}">
                  <a16:creationId xmlns:a16="http://schemas.microsoft.com/office/drawing/2014/main" id="{0CECF98C-2C9F-F2CE-8C46-812C1BA382E5}"/>
                </a:ext>
              </a:extLst>
            </p:cNvPr>
            <p:cNvSpPr txBox="1"/>
            <p:nvPr/>
          </p:nvSpPr>
          <p:spPr>
            <a:xfrm>
              <a:off x="5000407" y="1121228"/>
              <a:ext cx="1128818" cy="307777"/>
            </a:xfrm>
            <a:prstGeom prst="rect">
              <a:avLst/>
            </a:prstGeom>
            <a:noFill/>
          </p:spPr>
          <p:txBody>
            <a:bodyPr wrap="square">
              <a:spAutoFit/>
            </a:bodyPr>
            <a:lstStyle/>
            <a:p>
              <a:r>
                <a:rPr lang="en-NZ" sz="1400">
                  <a:solidFill>
                    <a:schemeClr val="bg2"/>
                  </a:solidFill>
                </a:rPr>
                <a:t>Cost of Debt</a:t>
              </a:r>
            </a:p>
          </p:txBody>
        </p:sp>
      </p:grpSp>
      <p:grpSp>
        <p:nvGrpSpPr>
          <p:cNvPr id="66" name="Group 65">
            <a:extLst>
              <a:ext uri="{FF2B5EF4-FFF2-40B4-BE49-F238E27FC236}">
                <a16:creationId xmlns:a16="http://schemas.microsoft.com/office/drawing/2014/main" id="{56D606CF-D264-021B-E6D6-4E614C99B40D}"/>
              </a:ext>
            </a:extLst>
          </p:cNvPr>
          <p:cNvGrpSpPr/>
          <p:nvPr/>
        </p:nvGrpSpPr>
        <p:grpSpPr>
          <a:xfrm>
            <a:off x="6243869" y="990604"/>
            <a:ext cx="1419086" cy="781266"/>
            <a:chOff x="6535268" y="1121228"/>
            <a:chExt cx="1419086" cy="781266"/>
          </a:xfrm>
        </p:grpSpPr>
        <p:sp>
          <p:nvSpPr>
            <p:cNvPr id="27" name="Title 1">
              <a:extLst>
                <a:ext uri="{FF2B5EF4-FFF2-40B4-BE49-F238E27FC236}">
                  <a16:creationId xmlns:a16="http://schemas.microsoft.com/office/drawing/2014/main" id="{C2F2C569-FB55-C376-34AA-7FAD7882B7D3}"/>
                </a:ext>
              </a:extLst>
            </p:cNvPr>
            <p:cNvSpPr txBox="1">
              <a:spLocks/>
            </p:cNvSpPr>
            <p:nvPr/>
          </p:nvSpPr>
          <p:spPr>
            <a:xfrm>
              <a:off x="6535268" y="1438498"/>
              <a:ext cx="1419086" cy="4639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b="1">
                  <a:solidFill>
                    <a:schemeClr val="bg2"/>
                  </a:solidFill>
                  <a:latin typeface="Arial" panose="020B0604020202020204" pitchFamily="34" charset="0"/>
                  <a:cs typeface="Arial" panose="020B0604020202020204" pitchFamily="34" charset="0"/>
                </a:rPr>
                <a:t>10.01%</a:t>
              </a:r>
            </a:p>
          </p:txBody>
        </p:sp>
        <p:sp>
          <p:nvSpPr>
            <p:cNvPr id="28" name="TextBox 27">
              <a:extLst>
                <a:ext uri="{FF2B5EF4-FFF2-40B4-BE49-F238E27FC236}">
                  <a16:creationId xmlns:a16="http://schemas.microsoft.com/office/drawing/2014/main" id="{3A3E2E2E-A46A-758D-0E82-603E3B29BCCE}"/>
                </a:ext>
              </a:extLst>
            </p:cNvPr>
            <p:cNvSpPr txBox="1"/>
            <p:nvPr/>
          </p:nvSpPr>
          <p:spPr>
            <a:xfrm>
              <a:off x="6608237" y="1121228"/>
              <a:ext cx="1273149" cy="307777"/>
            </a:xfrm>
            <a:prstGeom prst="rect">
              <a:avLst/>
            </a:prstGeom>
            <a:noFill/>
          </p:spPr>
          <p:txBody>
            <a:bodyPr wrap="square">
              <a:spAutoFit/>
            </a:bodyPr>
            <a:lstStyle/>
            <a:p>
              <a:r>
                <a:rPr lang="en-NZ" sz="1400">
                  <a:solidFill>
                    <a:schemeClr val="bg2"/>
                  </a:solidFill>
                </a:rPr>
                <a:t>Cost of Equity</a:t>
              </a:r>
            </a:p>
          </p:txBody>
        </p:sp>
      </p:grpSp>
      <p:grpSp>
        <p:nvGrpSpPr>
          <p:cNvPr id="67" name="Group 66">
            <a:extLst>
              <a:ext uri="{FF2B5EF4-FFF2-40B4-BE49-F238E27FC236}">
                <a16:creationId xmlns:a16="http://schemas.microsoft.com/office/drawing/2014/main" id="{2EADD6AD-5F8D-96B1-596F-5F6934B58DD1}"/>
              </a:ext>
            </a:extLst>
          </p:cNvPr>
          <p:cNvGrpSpPr/>
          <p:nvPr/>
        </p:nvGrpSpPr>
        <p:grpSpPr>
          <a:xfrm>
            <a:off x="8095916" y="990604"/>
            <a:ext cx="1041028" cy="781266"/>
            <a:chOff x="8387315" y="1121228"/>
            <a:chExt cx="1041028" cy="781266"/>
          </a:xfrm>
        </p:grpSpPr>
        <p:sp>
          <p:nvSpPr>
            <p:cNvPr id="29" name="Title 1">
              <a:extLst>
                <a:ext uri="{FF2B5EF4-FFF2-40B4-BE49-F238E27FC236}">
                  <a16:creationId xmlns:a16="http://schemas.microsoft.com/office/drawing/2014/main" id="{3A0BD239-5155-4A84-1D9D-F892FCB51327}"/>
                </a:ext>
              </a:extLst>
            </p:cNvPr>
            <p:cNvSpPr txBox="1">
              <a:spLocks/>
            </p:cNvSpPr>
            <p:nvPr/>
          </p:nvSpPr>
          <p:spPr>
            <a:xfrm>
              <a:off x="8387315" y="1438498"/>
              <a:ext cx="1041028" cy="4639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b="1">
                  <a:solidFill>
                    <a:schemeClr val="bg2"/>
                  </a:solidFill>
                  <a:latin typeface="Arial" panose="020B0604020202020204" pitchFamily="34" charset="0"/>
                  <a:cs typeface="Arial" panose="020B0604020202020204" pitchFamily="34" charset="0"/>
                </a:rPr>
                <a:t>6.3%</a:t>
              </a:r>
            </a:p>
          </p:txBody>
        </p:sp>
        <p:sp>
          <p:nvSpPr>
            <p:cNvPr id="30" name="TextBox 29">
              <a:extLst>
                <a:ext uri="{FF2B5EF4-FFF2-40B4-BE49-F238E27FC236}">
                  <a16:creationId xmlns:a16="http://schemas.microsoft.com/office/drawing/2014/main" id="{EA714A2B-4B23-6897-A7B6-2A7F20E4CC1A}"/>
                </a:ext>
              </a:extLst>
            </p:cNvPr>
            <p:cNvSpPr txBox="1"/>
            <p:nvPr/>
          </p:nvSpPr>
          <p:spPr>
            <a:xfrm>
              <a:off x="8531968" y="1121228"/>
              <a:ext cx="751723" cy="307777"/>
            </a:xfrm>
            <a:prstGeom prst="rect">
              <a:avLst/>
            </a:prstGeom>
            <a:noFill/>
          </p:spPr>
          <p:txBody>
            <a:bodyPr wrap="square">
              <a:spAutoFit/>
            </a:bodyPr>
            <a:lstStyle/>
            <a:p>
              <a:r>
                <a:rPr lang="en-NZ" sz="1400">
                  <a:solidFill>
                    <a:schemeClr val="bg2"/>
                  </a:solidFill>
                </a:rPr>
                <a:t>WACC</a:t>
              </a:r>
            </a:p>
          </p:txBody>
        </p:sp>
      </p:grpSp>
      <p:sp>
        <p:nvSpPr>
          <p:cNvPr id="31" name="Title 1">
            <a:extLst>
              <a:ext uri="{FF2B5EF4-FFF2-40B4-BE49-F238E27FC236}">
                <a16:creationId xmlns:a16="http://schemas.microsoft.com/office/drawing/2014/main" id="{1319023C-0CEB-93F0-597E-FE769D220935}"/>
              </a:ext>
            </a:extLst>
          </p:cNvPr>
          <p:cNvSpPr txBox="1">
            <a:spLocks/>
          </p:cNvSpPr>
          <p:nvPr/>
        </p:nvSpPr>
        <p:spPr>
          <a:xfrm>
            <a:off x="9569904" y="1307874"/>
            <a:ext cx="666008" cy="46399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b="1">
                <a:solidFill>
                  <a:schemeClr val="bg2"/>
                </a:solidFill>
                <a:latin typeface="Arial" panose="020B0604020202020204" pitchFamily="34" charset="0"/>
                <a:cs typeface="Arial" panose="020B0604020202020204" pitchFamily="34" charset="0"/>
              </a:rPr>
              <a:t>4%</a:t>
            </a:r>
          </a:p>
        </p:txBody>
      </p:sp>
      <p:sp>
        <p:nvSpPr>
          <p:cNvPr id="32" name="TextBox 31">
            <a:extLst>
              <a:ext uri="{FF2B5EF4-FFF2-40B4-BE49-F238E27FC236}">
                <a16:creationId xmlns:a16="http://schemas.microsoft.com/office/drawing/2014/main" id="{9696DAF4-E65B-D17C-E6E4-C5CBFC9E5633}"/>
              </a:ext>
            </a:extLst>
          </p:cNvPr>
          <p:cNvSpPr txBox="1"/>
          <p:nvPr/>
        </p:nvSpPr>
        <p:spPr>
          <a:xfrm>
            <a:off x="9189505" y="990604"/>
            <a:ext cx="1426807" cy="307777"/>
          </a:xfrm>
          <a:prstGeom prst="rect">
            <a:avLst/>
          </a:prstGeom>
          <a:noFill/>
        </p:spPr>
        <p:txBody>
          <a:bodyPr wrap="square">
            <a:spAutoFit/>
          </a:bodyPr>
          <a:lstStyle/>
          <a:p>
            <a:r>
              <a:rPr lang="en-NZ" sz="1400">
                <a:solidFill>
                  <a:schemeClr val="bg2"/>
                </a:solidFill>
              </a:rPr>
              <a:t>Terminal Growth</a:t>
            </a:r>
          </a:p>
        </p:txBody>
      </p:sp>
      <p:sp>
        <p:nvSpPr>
          <p:cNvPr id="9" name="Title 1">
            <a:extLst>
              <a:ext uri="{FF2B5EF4-FFF2-40B4-BE49-F238E27FC236}">
                <a16:creationId xmlns:a16="http://schemas.microsoft.com/office/drawing/2014/main" id="{EE3E2846-546C-8C14-3278-9579ABC577D7}"/>
              </a:ext>
            </a:extLst>
          </p:cNvPr>
          <p:cNvSpPr txBox="1">
            <a:spLocks/>
          </p:cNvSpPr>
          <p:nvPr/>
        </p:nvSpPr>
        <p:spPr>
          <a:xfrm>
            <a:off x="10718288" y="1349228"/>
            <a:ext cx="1041029" cy="4639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2600" b="1">
                <a:solidFill>
                  <a:schemeClr val="bg2"/>
                </a:solidFill>
                <a:latin typeface="Arial" panose="020B0604020202020204" pitchFamily="34" charset="0"/>
                <a:cs typeface="Arial" panose="020B0604020202020204" pitchFamily="34" charset="0"/>
              </a:rPr>
              <a:t>1.53</a:t>
            </a:r>
          </a:p>
        </p:txBody>
      </p:sp>
      <p:sp>
        <p:nvSpPr>
          <p:cNvPr id="15" name="TextBox 14">
            <a:extLst>
              <a:ext uri="{FF2B5EF4-FFF2-40B4-BE49-F238E27FC236}">
                <a16:creationId xmlns:a16="http://schemas.microsoft.com/office/drawing/2014/main" id="{028E4C14-BD8F-7615-545F-EFA4DBF816F0}"/>
              </a:ext>
            </a:extLst>
          </p:cNvPr>
          <p:cNvSpPr txBox="1"/>
          <p:nvPr/>
        </p:nvSpPr>
        <p:spPr>
          <a:xfrm>
            <a:off x="10573636" y="906094"/>
            <a:ext cx="1273149" cy="523220"/>
          </a:xfrm>
          <a:prstGeom prst="rect">
            <a:avLst/>
          </a:prstGeom>
          <a:noFill/>
        </p:spPr>
        <p:txBody>
          <a:bodyPr wrap="square">
            <a:spAutoFit/>
          </a:bodyPr>
          <a:lstStyle/>
          <a:p>
            <a:pPr algn="ctr"/>
            <a:r>
              <a:rPr lang="en-NZ" sz="1400">
                <a:solidFill>
                  <a:schemeClr val="bg2"/>
                </a:solidFill>
              </a:rPr>
              <a:t>Beta</a:t>
            </a:r>
          </a:p>
          <a:p>
            <a:pPr algn="ctr"/>
            <a:r>
              <a:rPr lang="en-NZ" sz="1400">
                <a:solidFill>
                  <a:schemeClr val="bg2"/>
                </a:solidFill>
              </a:rPr>
              <a:t>(5Y monthly)</a:t>
            </a:r>
          </a:p>
        </p:txBody>
      </p:sp>
      <p:pic>
        <p:nvPicPr>
          <p:cNvPr id="33" name="Picture 32">
            <a:extLst>
              <a:ext uri="{FF2B5EF4-FFF2-40B4-BE49-F238E27FC236}">
                <a16:creationId xmlns:a16="http://schemas.microsoft.com/office/drawing/2014/main" id="{8A6C6EAC-1A82-8CE9-815A-987C4E399886}"/>
              </a:ext>
            </a:extLst>
          </p:cNvPr>
          <p:cNvPicPr>
            <a:picLocks noChangeAspect="1"/>
          </p:cNvPicPr>
          <p:nvPr/>
        </p:nvPicPr>
        <p:blipFill>
          <a:blip r:embed="rId5"/>
          <a:stretch>
            <a:fillRect/>
          </a:stretch>
        </p:blipFill>
        <p:spPr>
          <a:xfrm>
            <a:off x="791826" y="2068254"/>
            <a:ext cx="2927629" cy="2090392"/>
          </a:xfrm>
          <a:prstGeom prst="rect">
            <a:avLst/>
          </a:prstGeom>
        </p:spPr>
      </p:pic>
      <p:pic>
        <p:nvPicPr>
          <p:cNvPr id="37" name="Picture 36">
            <a:extLst>
              <a:ext uri="{FF2B5EF4-FFF2-40B4-BE49-F238E27FC236}">
                <a16:creationId xmlns:a16="http://schemas.microsoft.com/office/drawing/2014/main" id="{9B848BBB-C40F-6ECA-36BA-8976824EE318}"/>
              </a:ext>
            </a:extLst>
          </p:cNvPr>
          <p:cNvPicPr>
            <a:picLocks noChangeAspect="1"/>
          </p:cNvPicPr>
          <p:nvPr/>
        </p:nvPicPr>
        <p:blipFill>
          <a:blip r:embed="rId6"/>
          <a:stretch>
            <a:fillRect/>
          </a:stretch>
        </p:blipFill>
        <p:spPr>
          <a:xfrm>
            <a:off x="769713" y="4259875"/>
            <a:ext cx="2927629" cy="1775019"/>
          </a:xfrm>
          <a:prstGeom prst="rect">
            <a:avLst/>
          </a:prstGeom>
        </p:spPr>
      </p:pic>
      <p:sp>
        <p:nvSpPr>
          <p:cNvPr id="16" name="TextBox 15">
            <a:extLst>
              <a:ext uri="{FF2B5EF4-FFF2-40B4-BE49-F238E27FC236}">
                <a16:creationId xmlns:a16="http://schemas.microsoft.com/office/drawing/2014/main" id="{9D420FDF-7475-D2D4-5DF1-38F0BC048252}"/>
              </a:ext>
            </a:extLst>
          </p:cNvPr>
          <p:cNvSpPr txBox="1"/>
          <p:nvPr/>
        </p:nvSpPr>
        <p:spPr>
          <a:xfrm>
            <a:off x="2621357" y="3671730"/>
            <a:ext cx="268210" cy="307777"/>
          </a:xfrm>
          <a:prstGeom prst="rect">
            <a:avLst/>
          </a:prstGeom>
          <a:noFill/>
        </p:spPr>
        <p:txBody>
          <a:bodyPr wrap="square" rtlCol="0">
            <a:spAutoFit/>
          </a:bodyPr>
          <a:lstStyle/>
          <a:p>
            <a:r>
              <a:rPr lang="en-NZ" sz="1400">
                <a:solidFill>
                  <a:schemeClr val="bg2"/>
                </a:solidFill>
              </a:rPr>
              <a:t>%</a:t>
            </a:r>
          </a:p>
        </p:txBody>
      </p:sp>
      <p:sp>
        <p:nvSpPr>
          <p:cNvPr id="20" name="TextBox 19">
            <a:extLst>
              <a:ext uri="{FF2B5EF4-FFF2-40B4-BE49-F238E27FC236}">
                <a16:creationId xmlns:a16="http://schemas.microsoft.com/office/drawing/2014/main" id="{39CA140B-4DF0-4F9F-CB79-AC96CF1E6940}"/>
              </a:ext>
            </a:extLst>
          </p:cNvPr>
          <p:cNvSpPr txBox="1"/>
          <p:nvPr/>
        </p:nvSpPr>
        <p:spPr>
          <a:xfrm>
            <a:off x="4916871" y="4956110"/>
            <a:ext cx="7275129" cy="307777"/>
          </a:xfrm>
          <a:prstGeom prst="rect">
            <a:avLst/>
          </a:prstGeom>
          <a:noFill/>
        </p:spPr>
        <p:txBody>
          <a:bodyPr wrap="square">
            <a:spAutoFit/>
          </a:bodyPr>
          <a:lstStyle/>
          <a:p>
            <a:r>
              <a:rPr lang="en-NZ" sz="1400">
                <a:solidFill>
                  <a:schemeClr val="bg2"/>
                </a:solidFill>
              </a:rPr>
              <a:t>Risk-free rate is based on 10-year T-bond monthly average for 10 year.</a:t>
            </a:r>
          </a:p>
        </p:txBody>
      </p:sp>
      <p:sp>
        <p:nvSpPr>
          <p:cNvPr id="19" name="TextBox 18">
            <a:extLst>
              <a:ext uri="{FF2B5EF4-FFF2-40B4-BE49-F238E27FC236}">
                <a16:creationId xmlns:a16="http://schemas.microsoft.com/office/drawing/2014/main" id="{3178B58D-E2E5-DEDA-C10D-5DE560E667FB}"/>
              </a:ext>
            </a:extLst>
          </p:cNvPr>
          <p:cNvSpPr txBox="1"/>
          <p:nvPr/>
        </p:nvSpPr>
        <p:spPr>
          <a:xfrm>
            <a:off x="2898757" y="1784113"/>
            <a:ext cx="2051208" cy="261610"/>
          </a:xfrm>
          <a:prstGeom prst="rect">
            <a:avLst/>
          </a:prstGeom>
          <a:noFill/>
        </p:spPr>
        <p:txBody>
          <a:bodyPr wrap="square">
            <a:spAutoFit/>
          </a:bodyPr>
          <a:lstStyle/>
          <a:p>
            <a:r>
              <a:rPr lang="en-NZ" sz="1050">
                <a:solidFill>
                  <a:schemeClr val="bg2"/>
                </a:solidFill>
              </a:rPr>
              <a:t>Based on last close 0.77 </a:t>
            </a:r>
          </a:p>
        </p:txBody>
      </p:sp>
      <p:sp>
        <p:nvSpPr>
          <p:cNvPr id="48" name="Rectangle 47">
            <a:extLst>
              <a:ext uri="{FF2B5EF4-FFF2-40B4-BE49-F238E27FC236}">
                <a16:creationId xmlns:a16="http://schemas.microsoft.com/office/drawing/2014/main" id="{7DF44A6E-332D-2314-529F-04857C19C4CE}"/>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49" name="TextBox 48">
            <a:extLst>
              <a:ext uri="{FF2B5EF4-FFF2-40B4-BE49-F238E27FC236}">
                <a16:creationId xmlns:a16="http://schemas.microsoft.com/office/drawing/2014/main" id="{2B91850A-E73A-A9EA-2370-58FE6734D924}"/>
              </a:ext>
            </a:extLst>
          </p:cNvPr>
          <p:cNvSpPr txBox="1"/>
          <p:nvPr/>
        </p:nvSpPr>
        <p:spPr>
          <a:xfrm>
            <a:off x="10396914" y="6429664"/>
            <a:ext cx="2084495" cy="338554"/>
          </a:xfrm>
          <a:prstGeom prst="rect">
            <a:avLst/>
          </a:prstGeom>
          <a:noFill/>
        </p:spPr>
        <p:txBody>
          <a:bodyPr wrap="square" rtlCol="0">
            <a:spAutoFit/>
          </a:bodyPr>
          <a:lstStyle/>
          <a:p>
            <a:r>
              <a:rPr lang="en-NZ" sz="1600">
                <a:hlinkClick r:id="rId7" action="ppaction://hlinksldjump"/>
              </a:rPr>
              <a:t>Appendix Table</a:t>
            </a:r>
            <a:endParaRPr lang="en-NZ" sz="1600"/>
          </a:p>
        </p:txBody>
      </p:sp>
      <p:sp>
        <p:nvSpPr>
          <p:cNvPr id="50" name="TextBox 49">
            <a:hlinkClick r:id="rId8" action="ppaction://hlinksldjump"/>
            <a:extLst>
              <a:ext uri="{FF2B5EF4-FFF2-40B4-BE49-F238E27FC236}">
                <a16:creationId xmlns:a16="http://schemas.microsoft.com/office/drawing/2014/main" id="{E3D9D0D4-947B-A095-007D-EEB81DF26489}"/>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8" action="ppaction://hlinksldjump"/>
              </a:rPr>
              <a:t>ESG</a:t>
            </a:r>
            <a:endParaRPr lang="en-NZ" sz="1600"/>
          </a:p>
        </p:txBody>
      </p:sp>
      <p:sp>
        <p:nvSpPr>
          <p:cNvPr id="51" name="TextBox 50">
            <a:hlinkClick r:id="rId8" action="ppaction://hlinksldjump"/>
            <a:extLst>
              <a:ext uri="{FF2B5EF4-FFF2-40B4-BE49-F238E27FC236}">
                <a16:creationId xmlns:a16="http://schemas.microsoft.com/office/drawing/2014/main" id="{71E733C7-D1AE-A310-1526-AC336B1D91D0}"/>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9" action="ppaction://hlinksldjump"/>
              </a:rPr>
              <a:t>Sensitivity Analysis</a:t>
            </a:r>
            <a:endParaRPr lang="en-NZ" sz="1600"/>
          </a:p>
        </p:txBody>
      </p:sp>
      <p:sp>
        <p:nvSpPr>
          <p:cNvPr id="52" name="TextBox 51">
            <a:hlinkClick r:id="rId8" action="ppaction://hlinksldjump"/>
            <a:extLst>
              <a:ext uri="{FF2B5EF4-FFF2-40B4-BE49-F238E27FC236}">
                <a16:creationId xmlns:a16="http://schemas.microsoft.com/office/drawing/2014/main" id="{EC1CA67E-3FF3-C1BD-2EA0-26EC2E4298A1}"/>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10" action="ppaction://hlinksldjump"/>
              </a:rPr>
              <a:t>Valuation-DCF</a:t>
            </a:r>
            <a:endParaRPr lang="en-NZ" sz="1600"/>
          </a:p>
        </p:txBody>
      </p:sp>
      <p:sp>
        <p:nvSpPr>
          <p:cNvPr id="53" name="TextBox 52">
            <a:hlinkClick r:id="rId8" action="ppaction://hlinksldjump"/>
            <a:extLst>
              <a:ext uri="{FF2B5EF4-FFF2-40B4-BE49-F238E27FC236}">
                <a16:creationId xmlns:a16="http://schemas.microsoft.com/office/drawing/2014/main" id="{21492AF4-4546-2405-A386-BE812798FE52}"/>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1" action="ppaction://hlinksldjump"/>
              </a:rPr>
              <a:t>Financial Analysis</a:t>
            </a:r>
            <a:endParaRPr lang="en-NZ" sz="1600"/>
          </a:p>
        </p:txBody>
      </p:sp>
      <p:sp>
        <p:nvSpPr>
          <p:cNvPr id="54" name="TextBox 53">
            <a:hlinkClick r:id="rId8" action="ppaction://hlinksldjump"/>
            <a:extLst>
              <a:ext uri="{FF2B5EF4-FFF2-40B4-BE49-F238E27FC236}">
                <a16:creationId xmlns:a16="http://schemas.microsoft.com/office/drawing/2014/main" id="{D20B9365-F4EB-9398-8F91-A33CEA146778}"/>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2" action="ppaction://hlinksldjump"/>
              </a:rPr>
              <a:t>Industry Positioning</a:t>
            </a:r>
            <a:endParaRPr lang="en-NZ" sz="1600"/>
          </a:p>
        </p:txBody>
      </p:sp>
      <p:sp>
        <p:nvSpPr>
          <p:cNvPr id="55" name="TextBox 54">
            <a:hlinkClick r:id="rId8" action="ppaction://hlinksldjump"/>
            <a:extLst>
              <a:ext uri="{FF2B5EF4-FFF2-40B4-BE49-F238E27FC236}">
                <a16:creationId xmlns:a16="http://schemas.microsoft.com/office/drawing/2014/main" id="{7C9FCC6B-6C28-A2D1-A207-0193931A9A1E}"/>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3" action="ppaction://hlinksldjump"/>
              </a:rPr>
              <a:t>Business Model</a:t>
            </a:r>
            <a:endParaRPr lang="en-NZ" sz="1600"/>
          </a:p>
        </p:txBody>
      </p:sp>
      <p:sp>
        <p:nvSpPr>
          <p:cNvPr id="25" name="TextBox 24">
            <a:extLst>
              <a:ext uri="{FF2B5EF4-FFF2-40B4-BE49-F238E27FC236}">
                <a16:creationId xmlns:a16="http://schemas.microsoft.com/office/drawing/2014/main" id="{56E7ECE2-594D-0472-3BBB-015D3C88629E}"/>
              </a:ext>
            </a:extLst>
          </p:cNvPr>
          <p:cNvSpPr txBox="1"/>
          <p:nvPr/>
        </p:nvSpPr>
        <p:spPr>
          <a:xfrm>
            <a:off x="720236" y="5767667"/>
            <a:ext cx="1117241" cy="261610"/>
          </a:xfrm>
          <a:prstGeom prst="rect">
            <a:avLst/>
          </a:prstGeom>
          <a:solidFill>
            <a:srgbClr val="E7E7E8"/>
          </a:solidFill>
        </p:spPr>
        <p:txBody>
          <a:bodyPr wrap="square" lIns="91440" tIns="45720" rIns="91440" bIns="45720" anchor="t">
            <a:spAutoFit/>
          </a:bodyPr>
          <a:lstStyle/>
          <a:p>
            <a:r>
              <a:rPr lang="en-NZ" sz="1100" b="1">
                <a:solidFill>
                  <a:schemeClr val="bg2"/>
                </a:solidFill>
                <a:latin typeface="Sofia Pro"/>
                <a:cs typeface="Calibri"/>
              </a:rPr>
              <a:t>Up / Downside</a:t>
            </a:r>
          </a:p>
        </p:txBody>
      </p:sp>
      <p:sp>
        <p:nvSpPr>
          <p:cNvPr id="3" name="TextBox 2">
            <a:extLst>
              <a:ext uri="{FF2B5EF4-FFF2-40B4-BE49-F238E27FC236}">
                <a16:creationId xmlns:a16="http://schemas.microsoft.com/office/drawing/2014/main" id="{77DAFCD6-9C36-8167-06D4-0B931B2312B5}"/>
              </a:ext>
            </a:extLst>
          </p:cNvPr>
          <p:cNvSpPr txBox="1"/>
          <p:nvPr/>
        </p:nvSpPr>
        <p:spPr>
          <a:xfrm>
            <a:off x="10616312" y="6069951"/>
            <a:ext cx="1376644"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
        <p:nvSpPr>
          <p:cNvPr id="26" name="Rectangle 25">
            <a:extLst>
              <a:ext uri="{FF2B5EF4-FFF2-40B4-BE49-F238E27FC236}">
                <a16:creationId xmlns:a16="http://schemas.microsoft.com/office/drawing/2014/main" id="{FEE5B19C-CA0B-AE4D-8873-A6D78F06EB25}"/>
              </a:ext>
            </a:extLst>
          </p:cNvPr>
          <p:cNvSpPr/>
          <p:nvPr/>
        </p:nvSpPr>
        <p:spPr>
          <a:xfrm>
            <a:off x="676278" y="5767667"/>
            <a:ext cx="93435" cy="3820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nvGrpSpPr>
          <p:cNvPr id="4" name="Group 3">
            <a:extLst>
              <a:ext uri="{FF2B5EF4-FFF2-40B4-BE49-F238E27FC236}">
                <a16:creationId xmlns:a16="http://schemas.microsoft.com/office/drawing/2014/main" id="{0C0AFC37-B16E-9C4A-43B8-DC099AEBF765}"/>
              </a:ext>
            </a:extLst>
          </p:cNvPr>
          <p:cNvGrpSpPr/>
          <p:nvPr/>
        </p:nvGrpSpPr>
        <p:grpSpPr>
          <a:xfrm>
            <a:off x="701096" y="1997260"/>
            <a:ext cx="4163757" cy="4336104"/>
            <a:chOff x="561605" y="2055784"/>
            <a:chExt cx="4163757" cy="4336104"/>
          </a:xfrm>
        </p:grpSpPr>
        <p:grpSp>
          <p:nvGrpSpPr>
            <p:cNvPr id="84" name="Group 83">
              <a:extLst>
                <a:ext uri="{FF2B5EF4-FFF2-40B4-BE49-F238E27FC236}">
                  <a16:creationId xmlns:a16="http://schemas.microsoft.com/office/drawing/2014/main" id="{1861587C-250F-8DEF-F0E4-54CF573C07C4}"/>
                </a:ext>
              </a:extLst>
            </p:cNvPr>
            <p:cNvGrpSpPr/>
            <p:nvPr/>
          </p:nvGrpSpPr>
          <p:grpSpPr>
            <a:xfrm>
              <a:off x="561605" y="2055784"/>
              <a:ext cx="4163757" cy="4336104"/>
              <a:chOff x="582760" y="1999430"/>
              <a:chExt cx="4163757" cy="4336104"/>
            </a:xfrm>
          </p:grpSpPr>
          <p:sp>
            <p:nvSpPr>
              <p:cNvPr id="83" name="Rectangle 82">
                <a:extLst>
                  <a:ext uri="{FF2B5EF4-FFF2-40B4-BE49-F238E27FC236}">
                    <a16:creationId xmlns:a16="http://schemas.microsoft.com/office/drawing/2014/main" id="{C48A5BCB-5D21-ECD3-3B38-A2D694D3045F}"/>
                  </a:ext>
                </a:extLst>
              </p:cNvPr>
              <p:cNvSpPr/>
              <p:nvPr/>
            </p:nvSpPr>
            <p:spPr>
              <a:xfrm>
                <a:off x="582760" y="1999430"/>
                <a:ext cx="4163757" cy="4336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81" name="Picture 80">
                <a:extLst>
                  <a:ext uri="{FF2B5EF4-FFF2-40B4-BE49-F238E27FC236}">
                    <a16:creationId xmlns:a16="http://schemas.microsoft.com/office/drawing/2014/main" id="{41F00719-F738-3E35-76BE-A0F30282EC30}"/>
                  </a:ext>
                </a:extLst>
              </p:cNvPr>
              <p:cNvPicPr>
                <a:picLocks noChangeAspect="1"/>
              </p:cNvPicPr>
              <p:nvPr/>
            </p:nvPicPr>
            <p:blipFill>
              <a:blip r:embed="rId14"/>
              <a:stretch>
                <a:fillRect/>
              </a:stretch>
            </p:blipFill>
            <p:spPr>
              <a:xfrm>
                <a:off x="679147" y="3165570"/>
                <a:ext cx="3684707" cy="1800921"/>
              </a:xfrm>
              <a:prstGeom prst="rect">
                <a:avLst/>
              </a:prstGeom>
            </p:spPr>
          </p:pic>
          <p:sp>
            <p:nvSpPr>
              <p:cNvPr id="82" name="TextBox 81">
                <a:extLst>
                  <a:ext uri="{FF2B5EF4-FFF2-40B4-BE49-F238E27FC236}">
                    <a16:creationId xmlns:a16="http://schemas.microsoft.com/office/drawing/2014/main" id="{6C343F4A-13E4-2DC8-6F41-D3520AF4BBFC}"/>
                  </a:ext>
                </a:extLst>
              </p:cNvPr>
              <p:cNvSpPr txBox="1"/>
              <p:nvPr/>
            </p:nvSpPr>
            <p:spPr>
              <a:xfrm>
                <a:off x="621861" y="2418010"/>
                <a:ext cx="3741993" cy="646331"/>
              </a:xfrm>
              <a:prstGeom prst="rect">
                <a:avLst/>
              </a:prstGeom>
              <a:noFill/>
            </p:spPr>
            <p:txBody>
              <a:bodyPr wrap="square">
                <a:spAutoFit/>
              </a:bodyPr>
              <a:lstStyle/>
              <a:p>
                <a:pPr marL="0" indent="0">
                  <a:buNone/>
                </a:pPr>
                <a:r>
                  <a:rPr lang="en-NZ" b="1">
                    <a:solidFill>
                      <a:schemeClr val="bg2"/>
                    </a:solidFill>
                  </a:rPr>
                  <a:t>The target share price based on DCF is confirmed by our DDM </a:t>
                </a:r>
              </a:p>
            </p:txBody>
          </p:sp>
        </p:grpSp>
        <p:sp>
          <p:nvSpPr>
            <p:cNvPr id="2" name="TextBox 1">
              <a:extLst>
                <a:ext uri="{FF2B5EF4-FFF2-40B4-BE49-F238E27FC236}">
                  <a16:creationId xmlns:a16="http://schemas.microsoft.com/office/drawing/2014/main" id="{1B132C6F-F256-1AF5-4246-3F2B1F8E27CE}"/>
                </a:ext>
              </a:extLst>
            </p:cNvPr>
            <p:cNvSpPr txBox="1"/>
            <p:nvPr/>
          </p:nvSpPr>
          <p:spPr>
            <a:xfrm>
              <a:off x="3666753" y="4740181"/>
              <a:ext cx="268210" cy="307777"/>
            </a:xfrm>
            <a:prstGeom prst="rect">
              <a:avLst/>
            </a:prstGeom>
            <a:noFill/>
          </p:spPr>
          <p:txBody>
            <a:bodyPr wrap="square" rtlCol="0">
              <a:spAutoFit/>
            </a:bodyPr>
            <a:lstStyle/>
            <a:p>
              <a:r>
                <a:rPr lang="en-NZ" sz="1400">
                  <a:solidFill>
                    <a:schemeClr val="bg2"/>
                  </a:solidFill>
                </a:rPr>
                <a:t>7</a:t>
              </a:r>
            </a:p>
          </p:txBody>
        </p:sp>
      </p:grpSp>
    </p:spTree>
    <p:extLst>
      <p:ext uri="{BB962C8B-B14F-4D97-AF65-F5344CB8AC3E}">
        <p14:creationId xmlns:p14="http://schemas.microsoft.com/office/powerpoint/2010/main" val="17965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7800842" cy="429875"/>
          </a:xfrm>
        </p:spPr>
        <p:txBody>
          <a:bodyPr>
            <a:normAutofit/>
          </a:bodyPr>
          <a:lstStyle/>
          <a:p>
            <a:r>
              <a:rPr lang="en-NZ" sz="2000" b="1">
                <a:latin typeface="Arial" panose="020B0604020202020204" pitchFamily="34" charset="0"/>
                <a:cs typeface="Arial" panose="020B0604020202020204" pitchFamily="34" charset="0"/>
              </a:rPr>
              <a:t>RELATIVE VALUATION</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E907009C-D7D9-6580-69B7-4700B23F2E1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5" name="Title 1">
            <a:extLst>
              <a:ext uri="{FF2B5EF4-FFF2-40B4-BE49-F238E27FC236}">
                <a16:creationId xmlns:a16="http://schemas.microsoft.com/office/drawing/2014/main" id="{FD64B74B-5240-8121-E6A1-1BDD517C399A}"/>
              </a:ext>
            </a:extLst>
          </p:cNvPr>
          <p:cNvSpPr txBox="1">
            <a:spLocks/>
          </p:cNvSpPr>
          <p:nvPr/>
        </p:nvSpPr>
        <p:spPr>
          <a:xfrm>
            <a:off x="528316" y="2861400"/>
            <a:ext cx="2274351" cy="3405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400" b="1">
                <a:solidFill>
                  <a:schemeClr val="bg2"/>
                </a:solidFill>
                <a:latin typeface="Arial" panose="020B0604020202020204" pitchFamily="34" charset="0"/>
                <a:cs typeface="Arial" panose="020B0604020202020204" pitchFamily="34" charset="0"/>
              </a:rPr>
              <a:t>ROE (2023)</a:t>
            </a:r>
          </a:p>
        </p:txBody>
      </p:sp>
      <p:sp>
        <p:nvSpPr>
          <p:cNvPr id="16" name="Title 1">
            <a:extLst>
              <a:ext uri="{FF2B5EF4-FFF2-40B4-BE49-F238E27FC236}">
                <a16:creationId xmlns:a16="http://schemas.microsoft.com/office/drawing/2014/main" id="{E4F935A5-F9AD-5895-E7DA-9D841A6F42D7}"/>
              </a:ext>
            </a:extLst>
          </p:cNvPr>
          <p:cNvSpPr txBox="1">
            <a:spLocks/>
          </p:cNvSpPr>
          <p:nvPr/>
        </p:nvSpPr>
        <p:spPr>
          <a:xfrm>
            <a:off x="528315" y="3661010"/>
            <a:ext cx="2193072" cy="3405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400" b="1">
                <a:solidFill>
                  <a:schemeClr val="bg2"/>
                </a:solidFill>
                <a:latin typeface="Arial" panose="020B0604020202020204" pitchFamily="34" charset="0"/>
                <a:cs typeface="Arial" panose="020B0604020202020204" pitchFamily="34" charset="0"/>
              </a:rPr>
              <a:t>ROIC (2023)</a:t>
            </a:r>
          </a:p>
        </p:txBody>
      </p:sp>
      <p:sp>
        <p:nvSpPr>
          <p:cNvPr id="20" name="Title 1">
            <a:extLst>
              <a:ext uri="{FF2B5EF4-FFF2-40B4-BE49-F238E27FC236}">
                <a16:creationId xmlns:a16="http://schemas.microsoft.com/office/drawing/2014/main" id="{2B140E9E-538B-F3BE-43F3-D092194AC73F}"/>
              </a:ext>
            </a:extLst>
          </p:cNvPr>
          <p:cNvSpPr txBox="1">
            <a:spLocks/>
          </p:cNvSpPr>
          <p:nvPr/>
        </p:nvSpPr>
        <p:spPr>
          <a:xfrm>
            <a:off x="528315" y="4510862"/>
            <a:ext cx="2274352" cy="3405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400" b="1">
                <a:solidFill>
                  <a:schemeClr val="bg2"/>
                </a:solidFill>
                <a:latin typeface="Arial" panose="020B0604020202020204" pitchFamily="34" charset="0"/>
                <a:cs typeface="Arial" panose="020B0604020202020204" pitchFamily="34" charset="0"/>
              </a:rPr>
              <a:t>EV/EBITDA (2023)</a:t>
            </a:r>
          </a:p>
        </p:txBody>
      </p:sp>
      <p:sp>
        <p:nvSpPr>
          <p:cNvPr id="21" name="Title 1">
            <a:extLst>
              <a:ext uri="{FF2B5EF4-FFF2-40B4-BE49-F238E27FC236}">
                <a16:creationId xmlns:a16="http://schemas.microsoft.com/office/drawing/2014/main" id="{92456451-24C8-F764-431F-D6D1B3C8F3A6}"/>
              </a:ext>
            </a:extLst>
          </p:cNvPr>
          <p:cNvSpPr txBox="1">
            <a:spLocks/>
          </p:cNvSpPr>
          <p:nvPr/>
        </p:nvSpPr>
        <p:spPr>
          <a:xfrm>
            <a:off x="528314" y="5310477"/>
            <a:ext cx="1837473" cy="3405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400" b="1">
                <a:solidFill>
                  <a:schemeClr val="bg2"/>
                </a:solidFill>
                <a:latin typeface="Arial" panose="020B0604020202020204" pitchFamily="34" charset="0"/>
                <a:cs typeface="Arial" panose="020B0604020202020204" pitchFamily="34" charset="0"/>
              </a:rPr>
              <a:t>P/E (10 Oct 2023) </a:t>
            </a:r>
          </a:p>
        </p:txBody>
      </p:sp>
      <p:cxnSp>
        <p:nvCxnSpPr>
          <p:cNvPr id="33" name="Straight Connector 32">
            <a:extLst>
              <a:ext uri="{FF2B5EF4-FFF2-40B4-BE49-F238E27FC236}">
                <a16:creationId xmlns:a16="http://schemas.microsoft.com/office/drawing/2014/main" id="{1C67701D-4B75-5AFA-4308-6E2AA8BD6B17}"/>
              </a:ext>
            </a:extLst>
          </p:cNvPr>
          <p:cNvCxnSpPr>
            <a:cxnSpLocks/>
          </p:cNvCxnSpPr>
          <p:nvPr/>
        </p:nvCxnSpPr>
        <p:spPr>
          <a:xfrm>
            <a:off x="2802667" y="3038972"/>
            <a:ext cx="20170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7D1F95D-FF3F-559D-87EA-1F43F9A34449}"/>
              </a:ext>
            </a:extLst>
          </p:cNvPr>
          <p:cNvCxnSpPr>
            <a:cxnSpLocks/>
          </p:cNvCxnSpPr>
          <p:nvPr/>
        </p:nvCxnSpPr>
        <p:spPr>
          <a:xfrm>
            <a:off x="2802667" y="3835651"/>
            <a:ext cx="20170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297B55-17C9-EC53-B1E0-FF0E988FDFAE}"/>
              </a:ext>
            </a:extLst>
          </p:cNvPr>
          <p:cNvCxnSpPr>
            <a:cxnSpLocks/>
          </p:cNvCxnSpPr>
          <p:nvPr/>
        </p:nvCxnSpPr>
        <p:spPr>
          <a:xfrm>
            <a:off x="2802667" y="4682572"/>
            <a:ext cx="20003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00D8B4-6203-4D73-1E74-DCFF795BC758}"/>
              </a:ext>
            </a:extLst>
          </p:cNvPr>
          <p:cNvCxnSpPr>
            <a:cxnSpLocks/>
          </p:cNvCxnSpPr>
          <p:nvPr/>
        </p:nvCxnSpPr>
        <p:spPr>
          <a:xfrm>
            <a:off x="2802667" y="5479258"/>
            <a:ext cx="200032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4C59187-54F1-2DBD-370E-87227BB96F15}"/>
              </a:ext>
            </a:extLst>
          </p:cNvPr>
          <p:cNvSpPr txBox="1"/>
          <p:nvPr/>
        </p:nvSpPr>
        <p:spPr>
          <a:xfrm>
            <a:off x="5669342" y="2965279"/>
            <a:ext cx="5556030" cy="400110"/>
          </a:xfrm>
          <a:prstGeom prst="rect">
            <a:avLst/>
          </a:prstGeom>
          <a:noFill/>
        </p:spPr>
        <p:txBody>
          <a:bodyPr wrap="square">
            <a:spAutoFit/>
          </a:bodyPr>
          <a:lstStyle/>
          <a:p>
            <a:pPr algn="ctr"/>
            <a:r>
              <a:rPr lang="en-NZ" sz="2000" b="1">
                <a:solidFill>
                  <a:schemeClr val="bg2"/>
                </a:solidFill>
              </a:rPr>
              <a:t>OCA Key Ratio Projection</a:t>
            </a:r>
          </a:p>
        </p:txBody>
      </p:sp>
      <p:sp>
        <p:nvSpPr>
          <p:cNvPr id="7" name="TextBox 6">
            <a:extLst>
              <a:ext uri="{FF2B5EF4-FFF2-40B4-BE49-F238E27FC236}">
                <a16:creationId xmlns:a16="http://schemas.microsoft.com/office/drawing/2014/main" id="{8C148CCE-98F6-2D60-8A6B-6F67EA5E1C12}"/>
              </a:ext>
            </a:extLst>
          </p:cNvPr>
          <p:cNvSpPr txBox="1"/>
          <p:nvPr/>
        </p:nvSpPr>
        <p:spPr>
          <a:xfrm>
            <a:off x="630520" y="935969"/>
            <a:ext cx="3963228" cy="400110"/>
          </a:xfrm>
          <a:prstGeom prst="rect">
            <a:avLst/>
          </a:prstGeom>
          <a:noFill/>
        </p:spPr>
        <p:txBody>
          <a:bodyPr wrap="square">
            <a:spAutoFit/>
          </a:bodyPr>
          <a:lstStyle/>
          <a:p>
            <a:pPr marL="0" indent="0" algn="ctr">
              <a:buNone/>
            </a:pPr>
            <a:r>
              <a:rPr lang="en-NZ" sz="2000" b="1">
                <a:solidFill>
                  <a:schemeClr val="bg2"/>
                </a:solidFill>
              </a:rPr>
              <a:t>Key ratio compare with Peers</a:t>
            </a:r>
          </a:p>
        </p:txBody>
      </p:sp>
      <p:grpSp>
        <p:nvGrpSpPr>
          <p:cNvPr id="18" name="Group 17">
            <a:extLst>
              <a:ext uri="{FF2B5EF4-FFF2-40B4-BE49-F238E27FC236}">
                <a16:creationId xmlns:a16="http://schemas.microsoft.com/office/drawing/2014/main" id="{D6289C6E-FEF1-2FAF-71C0-6AE835A3AE3B}"/>
              </a:ext>
            </a:extLst>
          </p:cNvPr>
          <p:cNvGrpSpPr/>
          <p:nvPr/>
        </p:nvGrpSpPr>
        <p:grpSpPr>
          <a:xfrm>
            <a:off x="3425394" y="4364743"/>
            <a:ext cx="1022558" cy="702143"/>
            <a:chOff x="6959109" y="2730323"/>
            <a:chExt cx="1022558" cy="702143"/>
          </a:xfrm>
        </p:grpSpPr>
        <p:pic>
          <p:nvPicPr>
            <p:cNvPr id="19" name="Picture 18" descr="A logo with palm trees in a circle&#10;&#10;Description automatically generated">
              <a:extLst>
                <a:ext uri="{FF2B5EF4-FFF2-40B4-BE49-F238E27FC236}">
                  <a16:creationId xmlns:a16="http://schemas.microsoft.com/office/drawing/2014/main" id="{0ABB9059-F954-4F01-81AE-241090700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548" y="2730323"/>
              <a:ext cx="523682" cy="523682"/>
            </a:xfrm>
            <a:prstGeom prst="rect">
              <a:avLst/>
            </a:prstGeom>
          </p:spPr>
        </p:pic>
        <p:sp>
          <p:nvSpPr>
            <p:cNvPr id="22" name="TextBox 21">
              <a:extLst>
                <a:ext uri="{FF2B5EF4-FFF2-40B4-BE49-F238E27FC236}">
                  <a16:creationId xmlns:a16="http://schemas.microsoft.com/office/drawing/2014/main" id="{8B104AEF-94B5-B2DC-55D1-661440200CE3}"/>
                </a:ext>
              </a:extLst>
            </p:cNvPr>
            <p:cNvSpPr txBox="1"/>
            <p:nvPr/>
          </p:nvSpPr>
          <p:spPr>
            <a:xfrm>
              <a:off x="6959109" y="3093912"/>
              <a:ext cx="1022558" cy="338554"/>
            </a:xfrm>
            <a:prstGeom prst="rect">
              <a:avLst/>
            </a:prstGeom>
            <a:noFill/>
          </p:spPr>
          <p:txBody>
            <a:bodyPr wrap="square">
              <a:spAutoFit/>
            </a:bodyPr>
            <a:lstStyle/>
            <a:p>
              <a:pPr marL="0" indent="0" algn="ctr">
                <a:buNone/>
              </a:pPr>
              <a:r>
                <a:rPr lang="en-NZ" sz="1600" b="1">
                  <a:solidFill>
                    <a:schemeClr val="bg2"/>
                  </a:solidFill>
                </a:rPr>
                <a:t>24.3</a:t>
              </a:r>
            </a:p>
          </p:txBody>
        </p:sp>
      </p:grpSp>
      <p:grpSp>
        <p:nvGrpSpPr>
          <p:cNvPr id="23" name="Group 22">
            <a:extLst>
              <a:ext uri="{FF2B5EF4-FFF2-40B4-BE49-F238E27FC236}">
                <a16:creationId xmlns:a16="http://schemas.microsoft.com/office/drawing/2014/main" id="{466F4E09-90AD-1A90-231A-4D4D9320AB6B}"/>
              </a:ext>
            </a:extLst>
          </p:cNvPr>
          <p:cNvGrpSpPr/>
          <p:nvPr/>
        </p:nvGrpSpPr>
        <p:grpSpPr>
          <a:xfrm>
            <a:off x="2463027" y="4336323"/>
            <a:ext cx="1022558" cy="731297"/>
            <a:chOff x="6959109" y="2701169"/>
            <a:chExt cx="1022558" cy="731297"/>
          </a:xfrm>
        </p:grpSpPr>
        <p:pic>
          <p:nvPicPr>
            <p:cNvPr id="24" name="Picture 13" descr="Blockchain outline">
              <a:extLst>
                <a:ext uri="{FF2B5EF4-FFF2-40B4-BE49-F238E27FC236}">
                  <a16:creationId xmlns:a16="http://schemas.microsoft.com/office/drawing/2014/main" id="{C07FCFEC-19F9-7527-27F8-AACD2C7EF8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15904" y="2701169"/>
              <a:ext cx="508968" cy="508968"/>
            </a:xfrm>
            <a:prstGeom prst="rect">
              <a:avLst/>
            </a:prstGeom>
          </p:spPr>
        </p:pic>
        <p:sp>
          <p:nvSpPr>
            <p:cNvPr id="25" name="TextBox 24">
              <a:extLst>
                <a:ext uri="{FF2B5EF4-FFF2-40B4-BE49-F238E27FC236}">
                  <a16:creationId xmlns:a16="http://schemas.microsoft.com/office/drawing/2014/main" id="{BBB340C8-F760-A6B9-31D4-759CC8AD3B67}"/>
                </a:ext>
              </a:extLst>
            </p:cNvPr>
            <p:cNvSpPr txBox="1"/>
            <p:nvPr/>
          </p:nvSpPr>
          <p:spPr>
            <a:xfrm>
              <a:off x="6959109" y="3093912"/>
              <a:ext cx="1022558" cy="338554"/>
            </a:xfrm>
            <a:prstGeom prst="rect">
              <a:avLst/>
            </a:prstGeom>
            <a:noFill/>
          </p:spPr>
          <p:txBody>
            <a:bodyPr wrap="square">
              <a:spAutoFit/>
            </a:bodyPr>
            <a:lstStyle/>
            <a:p>
              <a:pPr marL="0" indent="0" algn="ctr">
                <a:buNone/>
              </a:pPr>
              <a:r>
                <a:rPr lang="en-NZ" sz="1600" b="1">
                  <a:solidFill>
                    <a:schemeClr val="bg2"/>
                  </a:solidFill>
                </a:rPr>
                <a:t>21.7</a:t>
              </a:r>
            </a:p>
          </p:txBody>
        </p:sp>
      </p:grpSp>
      <p:grpSp>
        <p:nvGrpSpPr>
          <p:cNvPr id="26" name="Group 25">
            <a:extLst>
              <a:ext uri="{FF2B5EF4-FFF2-40B4-BE49-F238E27FC236}">
                <a16:creationId xmlns:a16="http://schemas.microsoft.com/office/drawing/2014/main" id="{74B8291F-E597-A82F-5C26-D4F7F32A8B5F}"/>
              </a:ext>
            </a:extLst>
          </p:cNvPr>
          <p:cNvGrpSpPr/>
          <p:nvPr/>
        </p:nvGrpSpPr>
        <p:grpSpPr>
          <a:xfrm>
            <a:off x="2526972" y="2767641"/>
            <a:ext cx="1022558" cy="702143"/>
            <a:chOff x="6959109" y="2730323"/>
            <a:chExt cx="1022558" cy="702143"/>
          </a:xfrm>
        </p:grpSpPr>
        <p:pic>
          <p:nvPicPr>
            <p:cNvPr id="27" name="Picture 26" descr="A logo with palm trees in a circle&#10;&#10;Description automatically generated">
              <a:extLst>
                <a:ext uri="{FF2B5EF4-FFF2-40B4-BE49-F238E27FC236}">
                  <a16:creationId xmlns:a16="http://schemas.microsoft.com/office/drawing/2014/main" id="{025E81A1-98C2-0F4F-CE05-292681064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548" y="2730323"/>
              <a:ext cx="523682" cy="523682"/>
            </a:xfrm>
            <a:prstGeom prst="rect">
              <a:avLst/>
            </a:prstGeom>
          </p:spPr>
        </p:pic>
        <p:sp>
          <p:nvSpPr>
            <p:cNvPr id="28" name="TextBox 27">
              <a:extLst>
                <a:ext uri="{FF2B5EF4-FFF2-40B4-BE49-F238E27FC236}">
                  <a16:creationId xmlns:a16="http://schemas.microsoft.com/office/drawing/2014/main" id="{C2AE3E0D-D0F1-ADA4-8597-05DD2C16F128}"/>
                </a:ext>
              </a:extLst>
            </p:cNvPr>
            <p:cNvSpPr txBox="1"/>
            <p:nvPr/>
          </p:nvSpPr>
          <p:spPr>
            <a:xfrm>
              <a:off x="6959109" y="3093912"/>
              <a:ext cx="1022558" cy="338554"/>
            </a:xfrm>
            <a:prstGeom prst="rect">
              <a:avLst/>
            </a:prstGeom>
            <a:noFill/>
          </p:spPr>
          <p:txBody>
            <a:bodyPr wrap="square">
              <a:spAutoFit/>
            </a:bodyPr>
            <a:lstStyle/>
            <a:p>
              <a:pPr marL="0" indent="0" algn="ctr">
                <a:buNone/>
              </a:pPr>
              <a:r>
                <a:rPr lang="en-NZ" sz="1600" b="1">
                  <a:solidFill>
                    <a:schemeClr val="bg2"/>
                  </a:solidFill>
                </a:rPr>
                <a:t>1.6%</a:t>
              </a:r>
            </a:p>
          </p:txBody>
        </p:sp>
      </p:grpSp>
      <p:grpSp>
        <p:nvGrpSpPr>
          <p:cNvPr id="29" name="Group 28">
            <a:extLst>
              <a:ext uri="{FF2B5EF4-FFF2-40B4-BE49-F238E27FC236}">
                <a16:creationId xmlns:a16="http://schemas.microsoft.com/office/drawing/2014/main" id="{9F46AF35-9101-DACE-720F-0D439E9855E6}"/>
              </a:ext>
            </a:extLst>
          </p:cNvPr>
          <p:cNvGrpSpPr/>
          <p:nvPr/>
        </p:nvGrpSpPr>
        <p:grpSpPr>
          <a:xfrm>
            <a:off x="3685893" y="2748048"/>
            <a:ext cx="1022558" cy="731297"/>
            <a:chOff x="6959109" y="2701169"/>
            <a:chExt cx="1022558" cy="731297"/>
          </a:xfrm>
        </p:grpSpPr>
        <p:pic>
          <p:nvPicPr>
            <p:cNvPr id="30" name="Picture 13" descr="Blockchain outline">
              <a:extLst>
                <a:ext uri="{FF2B5EF4-FFF2-40B4-BE49-F238E27FC236}">
                  <a16:creationId xmlns:a16="http://schemas.microsoft.com/office/drawing/2014/main" id="{454F57B2-FF7F-B061-7AF8-CD36B446CE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15904" y="2701169"/>
              <a:ext cx="508968" cy="508968"/>
            </a:xfrm>
            <a:prstGeom prst="rect">
              <a:avLst/>
            </a:prstGeom>
          </p:spPr>
        </p:pic>
        <p:sp>
          <p:nvSpPr>
            <p:cNvPr id="31" name="TextBox 30">
              <a:extLst>
                <a:ext uri="{FF2B5EF4-FFF2-40B4-BE49-F238E27FC236}">
                  <a16:creationId xmlns:a16="http://schemas.microsoft.com/office/drawing/2014/main" id="{8C70B615-932C-ECD9-0465-FCC8DC4A92DB}"/>
                </a:ext>
              </a:extLst>
            </p:cNvPr>
            <p:cNvSpPr txBox="1"/>
            <p:nvPr/>
          </p:nvSpPr>
          <p:spPr>
            <a:xfrm>
              <a:off x="6959109" y="3093912"/>
              <a:ext cx="1022558" cy="338554"/>
            </a:xfrm>
            <a:prstGeom prst="rect">
              <a:avLst/>
            </a:prstGeom>
            <a:noFill/>
          </p:spPr>
          <p:txBody>
            <a:bodyPr wrap="square">
              <a:spAutoFit/>
            </a:bodyPr>
            <a:lstStyle/>
            <a:p>
              <a:pPr marL="0" indent="0" algn="ctr">
                <a:buNone/>
              </a:pPr>
              <a:r>
                <a:rPr lang="en-NZ" sz="1600" b="1">
                  <a:solidFill>
                    <a:schemeClr val="bg2"/>
                  </a:solidFill>
                </a:rPr>
                <a:t>6.6%</a:t>
              </a:r>
            </a:p>
          </p:txBody>
        </p:sp>
      </p:grpSp>
      <p:grpSp>
        <p:nvGrpSpPr>
          <p:cNvPr id="9" name="Group 8">
            <a:extLst>
              <a:ext uri="{FF2B5EF4-FFF2-40B4-BE49-F238E27FC236}">
                <a16:creationId xmlns:a16="http://schemas.microsoft.com/office/drawing/2014/main" id="{0FB05507-B835-30F5-2869-720781EC73A9}"/>
              </a:ext>
            </a:extLst>
          </p:cNvPr>
          <p:cNvGrpSpPr/>
          <p:nvPr/>
        </p:nvGrpSpPr>
        <p:grpSpPr>
          <a:xfrm>
            <a:off x="3780435" y="5139702"/>
            <a:ext cx="1022558" cy="702143"/>
            <a:chOff x="6959109" y="2730323"/>
            <a:chExt cx="1022558" cy="702143"/>
          </a:xfrm>
        </p:grpSpPr>
        <p:pic>
          <p:nvPicPr>
            <p:cNvPr id="6" name="Picture 5" descr="A logo with palm trees in a circle&#10;&#10;Description automatically generated">
              <a:extLst>
                <a:ext uri="{FF2B5EF4-FFF2-40B4-BE49-F238E27FC236}">
                  <a16:creationId xmlns:a16="http://schemas.microsoft.com/office/drawing/2014/main" id="{B169B2B9-7239-78A4-1138-E46FBF25E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548" y="2730323"/>
              <a:ext cx="523682" cy="523682"/>
            </a:xfrm>
            <a:prstGeom prst="rect">
              <a:avLst/>
            </a:prstGeom>
          </p:spPr>
        </p:pic>
        <p:sp>
          <p:nvSpPr>
            <p:cNvPr id="8" name="TextBox 7">
              <a:extLst>
                <a:ext uri="{FF2B5EF4-FFF2-40B4-BE49-F238E27FC236}">
                  <a16:creationId xmlns:a16="http://schemas.microsoft.com/office/drawing/2014/main" id="{31EB3444-DC5F-3B17-F93C-A16EEF767D28}"/>
                </a:ext>
              </a:extLst>
            </p:cNvPr>
            <p:cNvSpPr txBox="1"/>
            <p:nvPr/>
          </p:nvSpPr>
          <p:spPr>
            <a:xfrm>
              <a:off x="6959109" y="3093912"/>
              <a:ext cx="1022558" cy="338554"/>
            </a:xfrm>
            <a:prstGeom prst="rect">
              <a:avLst/>
            </a:prstGeom>
            <a:noFill/>
          </p:spPr>
          <p:txBody>
            <a:bodyPr wrap="square">
              <a:spAutoFit/>
            </a:bodyPr>
            <a:lstStyle/>
            <a:p>
              <a:pPr marL="0" indent="0" algn="ctr">
                <a:buNone/>
              </a:pPr>
              <a:r>
                <a:rPr lang="en-NZ" sz="1600" b="1">
                  <a:solidFill>
                    <a:schemeClr val="bg2"/>
                  </a:solidFill>
                </a:rPr>
                <a:t>33.4</a:t>
              </a:r>
            </a:p>
          </p:txBody>
        </p:sp>
      </p:grpSp>
      <p:grpSp>
        <p:nvGrpSpPr>
          <p:cNvPr id="13" name="Group 12">
            <a:extLst>
              <a:ext uri="{FF2B5EF4-FFF2-40B4-BE49-F238E27FC236}">
                <a16:creationId xmlns:a16="http://schemas.microsoft.com/office/drawing/2014/main" id="{D7B5E5F7-E831-782E-F94E-3F4F4A068601}"/>
              </a:ext>
            </a:extLst>
          </p:cNvPr>
          <p:cNvGrpSpPr/>
          <p:nvPr/>
        </p:nvGrpSpPr>
        <p:grpSpPr>
          <a:xfrm>
            <a:off x="2560405" y="5111410"/>
            <a:ext cx="1022558" cy="731297"/>
            <a:chOff x="6959109" y="2701169"/>
            <a:chExt cx="1022558" cy="731297"/>
          </a:xfrm>
        </p:grpSpPr>
        <p:pic>
          <p:nvPicPr>
            <p:cNvPr id="14" name="Picture 13" descr="Blockchain outline">
              <a:extLst>
                <a:ext uri="{FF2B5EF4-FFF2-40B4-BE49-F238E27FC236}">
                  <a16:creationId xmlns:a16="http://schemas.microsoft.com/office/drawing/2014/main" id="{89F268EA-5BAC-DD31-DE33-C1E5FF8711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15904" y="2701169"/>
              <a:ext cx="508968" cy="508968"/>
            </a:xfrm>
            <a:prstGeom prst="rect">
              <a:avLst/>
            </a:prstGeom>
          </p:spPr>
        </p:pic>
        <p:sp>
          <p:nvSpPr>
            <p:cNvPr id="17" name="TextBox 16">
              <a:extLst>
                <a:ext uri="{FF2B5EF4-FFF2-40B4-BE49-F238E27FC236}">
                  <a16:creationId xmlns:a16="http://schemas.microsoft.com/office/drawing/2014/main" id="{97D57D19-E077-C566-95B1-FD6C9A69C97D}"/>
                </a:ext>
              </a:extLst>
            </p:cNvPr>
            <p:cNvSpPr txBox="1"/>
            <p:nvPr/>
          </p:nvSpPr>
          <p:spPr>
            <a:xfrm>
              <a:off x="6959109" y="3093912"/>
              <a:ext cx="1022558" cy="338554"/>
            </a:xfrm>
            <a:prstGeom prst="rect">
              <a:avLst/>
            </a:prstGeom>
            <a:noFill/>
          </p:spPr>
          <p:txBody>
            <a:bodyPr wrap="square">
              <a:spAutoFit/>
            </a:bodyPr>
            <a:lstStyle/>
            <a:p>
              <a:pPr marL="0" indent="0" algn="ctr">
                <a:buNone/>
              </a:pPr>
              <a:r>
                <a:rPr lang="en-NZ" sz="1600" b="1">
                  <a:solidFill>
                    <a:schemeClr val="bg2"/>
                  </a:solidFill>
                </a:rPr>
                <a:t>17.4</a:t>
              </a:r>
            </a:p>
          </p:txBody>
        </p:sp>
      </p:grpSp>
      <p:grpSp>
        <p:nvGrpSpPr>
          <p:cNvPr id="36" name="Group 35">
            <a:extLst>
              <a:ext uri="{FF2B5EF4-FFF2-40B4-BE49-F238E27FC236}">
                <a16:creationId xmlns:a16="http://schemas.microsoft.com/office/drawing/2014/main" id="{748F7D74-7C07-1C29-BFF7-363BAF9D9121}"/>
              </a:ext>
            </a:extLst>
          </p:cNvPr>
          <p:cNvGrpSpPr/>
          <p:nvPr/>
        </p:nvGrpSpPr>
        <p:grpSpPr>
          <a:xfrm>
            <a:off x="2760416" y="3569353"/>
            <a:ext cx="1022558" cy="702143"/>
            <a:chOff x="6959109" y="2730323"/>
            <a:chExt cx="1022558" cy="702143"/>
          </a:xfrm>
        </p:grpSpPr>
        <p:pic>
          <p:nvPicPr>
            <p:cNvPr id="38" name="Picture 37" descr="A logo with palm trees in a circle&#10;&#10;Description automatically generated">
              <a:extLst>
                <a:ext uri="{FF2B5EF4-FFF2-40B4-BE49-F238E27FC236}">
                  <a16:creationId xmlns:a16="http://schemas.microsoft.com/office/drawing/2014/main" id="{14452E84-3B2C-B7C7-41E0-9768E963A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548" y="2730323"/>
              <a:ext cx="523682" cy="523682"/>
            </a:xfrm>
            <a:prstGeom prst="rect">
              <a:avLst/>
            </a:prstGeom>
          </p:spPr>
        </p:pic>
        <p:sp>
          <p:nvSpPr>
            <p:cNvPr id="41" name="TextBox 40">
              <a:extLst>
                <a:ext uri="{FF2B5EF4-FFF2-40B4-BE49-F238E27FC236}">
                  <a16:creationId xmlns:a16="http://schemas.microsoft.com/office/drawing/2014/main" id="{34E436BA-256F-1E67-855E-8C36A921640E}"/>
                </a:ext>
              </a:extLst>
            </p:cNvPr>
            <p:cNvSpPr txBox="1"/>
            <p:nvPr/>
          </p:nvSpPr>
          <p:spPr>
            <a:xfrm>
              <a:off x="6959109" y="3093912"/>
              <a:ext cx="1022558" cy="338554"/>
            </a:xfrm>
            <a:prstGeom prst="rect">
              <a:avLst/>
            </a:prstGeom>
            <a:noFill/>
          </p:spPr>
          <p:txBody>
            <a:bodyPr wrap="square">
              <a:spAutoFit/>
            </a:bodyPr>
            <a:lstStyle/>
            <a:p>
              <a:pPr marL="0" indent="0" algn="ctr">
                <a:buNone/>
              </a:pPr>
              <a:r>
                <a:rPr lang="en-NZ" sz="1600" b="1">
                  <a:solidFill>
                    <a:schemeClr val="bg2"/>
                  </a:solidFill>
                </a:rPr>
                <a:t>1.8%</a:t>
              </a:r>
            </a:p>
          </p:txBody>
        </p:sp>
      </p:grpSp>
      <p:grpSp>
        <p:nvGrpSpPr>
          <p:cNvPr id="42" name="Group 41">
            <a:extLst>
              <a:ext uri="{FF2B5EF4-FFF2-40B4-BE49-F238E27FC236}">
                <a16:creationId xmlns:a16="http://schemas.microsoft.com/office/drawing/2014/main" id="{B22AD5E5-E286-5882-A9AB-FC307A03E2F7}"/>
              </a:ext>
            </a:extLst>
          </p:cNvPr>
          <p:cNvGrpSpPr/>
          <p:nvPr/>
        </p:nvGrpSpPr>
        <p:grpSpPr>
          <a:xfrm>
            <a:off x="3346592" y="3549760"/>
            <a:ext cx="1022558" cy="731297"/>
            <a:chOff x="6959109" y="2701169"/>
            <a:chExt cx="1022558" cy="731297"/>
          </a:xfrm>
        </p:grpSpPr>
        <p:pic>
          <p:nvPicPr>
            <p:cNvPr id="44" name="Picture 13" descr="Blockchain outline">
              <a:extLst>
                <a:ext uri="{FF2B5EF4-FFF2-40B4-BE49-F238E27FC236}">
                  <a16:creationId xmlns:a16="http://schemas.microsoft.com/office/drawing/2014/main" id="{075E9B70-7143-8BD9-0793-64E876D1CE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15904" y="2701169"/>
              <a:ext cx="508968" cy="508968"/>
            </a:xfrm>
            <a:prstGeom prst="rect">
              <a:avLst/>
            </a:prstGeom>
          </p:spPr>
        </p:pic>
        <p:sp>
          <p:nvSpPr>
            <p:cNvPr id="45" name="TextBox 44">
              <a:extLst>
                <a:ext uri="{FF2B5EF4-FFF2-40B4-BE49-F238E27FC236}">
                  <a16:creationId xmlns:a16="http://schemas.microsoft.com/office/drawing/2014/main" id="{FC27ED55-B309-7203-EF81-9D600968E1B8}"/>
                </a:ext>
              </a:extLst>
            </p:cNvPr>
            <p:cNvSpPr txBox="1"/>
            <p:nvPr/>
          </p:nvSpPr>
          <p:spPr>
            <a:xfrm>
              <a:off x="6959109" y="3093912"/>
              <a:ext cx="1022558" cy="338554"/>
            </a:xfrm>
            <a:prstGeom prst="rect">
              <a:avLst/>
            </a:prstGeom>
            <a:noFill/>
          </p:spPr>
          <p:txBody>
            <a:bodyPr wrap="square">
              <a:spAutoFit/>
            </a:bodyPr>
            <a:lstStyle/>
            <a:p>
              <a:pPr marL="0" indent="0" algn="ctr">
                <a:buNone/>
              </a:pPr>
              <a:r>
                <a:rPr lang="en-NZ" sz="1600" b="1">
                  <a:solidFill>
                    <a:schemeClr val="bg2"/>
                  </a:solidFill>
                </a:rPr>
                <a:t>4.6%</a:t>
              </a:r>
            </a:p>
          </p:txBody>
        </p:sp>
      </p:grpSp>
      <p:grpSp>
        <p:nvGrpSpPr>
          <p:cNvPr id="50" name="Group 49">
            <a:extLst>
              <a:ext uri="{FF2B5EF4-FFF2-40B4-BE49-F238E27FC236}">
                <a16:creationId xmlns:a16="http://schemas.microsoft.com/office/drawing/2014/main" id="{FDEAAC94-DB8C-8515-944C-03DCB9A526EB}"/>
              </a:ext>
            </a:extLst>
          </p:cNvPr>
          <p:cNvGrpSpPr/>
          <p:nvPr/>
        </p:nvGrpSpPr>
        <p:grpSpPr>
          <a:xfrm>
            <a:off x="524860" y="1467639"/>
            <a:ext cx="4321874" cy="969170"/>
            <a:chOff x="572823" y="4633191"/>
            <a:chExt cx="4928709" cy="1105251"/>
          </a:xfrm>
        </p:grpSpPr>
        <p:grpSp>
          <p:nvGrpSpPr>
            <p:cNvPr id="46" name="Group 45">
              <a:extLst>
                <a:ext uri="{FF2B5EF4-FFF2-40B4-BE49-F238E27FC236}">
                  <a16:creationId xmlns:a16="http://schemas.microsoft.com/office/drawing/2014/main" id="{09AD5337-2CCB-5BA6-6578-030704DEBD0F}"/>
                </a:ext>
              </a:extLst>
            </p:cNvPr>
            <p:cNvGrpSpPr/>
            <p:nvPr/>
          </p:nvGrpSpPr>
          <p:grpSpPr>
            <a:xfrm>
              <a:off x="572823" y="4749015"/>
              <a:ext cx="916025" cy="989427"/>
              <a:chOff x="7012375" y="2701169"/>
              <a:chExt cx="916025" cy="989427"/>
            </a:xfrm>
          </p:grpSpPr>
          <p:pic>
            <p:nvPicPr>
              <p:cNvPr id="48" name="Picture 13" descr="Blockchain outline">
                <a:extLst>
                  <a:ext uri="{FF2B5EF4-FFF2-40B4-BE49-F238E27FC236}">
                    <a16:creationId xmlns:a16="http://schemas.microsoft.com/office/drawing/2014/main" id="{E994D630-7E71-3D45-E930-33982E1B60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15904" y="2701169"/>
                <a:ext cx="508968" cy="508968"/>
              </a:xfrm>
              <a:prstGeom prst="rect">
                <a:avLst/>
              </a:prstGeom>
            </p:spPr>
          </p:pic>
          <p:sp>
            <p:nvSpPr>
              <p:cNvPr id="49" name="TextBox 48">
                <a:extLst>
                  <a:ext uri="{FF2B5EF4-FFF2-40B4-BE49-F238E27FC236}">
                    <a16:creationId xmlns:a16="http://schemas.microsoft.com/office/drawing/2014/main" id="{1883C0EF-8CA5-E389-07BC-3070036D01FF}"/>
                  </a:ext>
                </a:extLst>
              </p:cNvPr>
              <p:cNvSpPr txBox="1"/>
              <p:nvPr/>
            </p:nvSpPr>
            <p:spPr>
              <a:xfrm>
                <a:off x="7012375" y="3093911"/>
                <a:ext cx="916025" cy="596685"/>
              </a:xfrm>
              <a:prstGeom prst="rect">
                <a:avLst/>
              </a:prstGeom>
              <a:noFill/>
            </p:spPr>
            <p:txBody>
              <a:bodyPr wrap="square">
                <a:spAutoFit/>
              </a:bodyPr>
              <a:lstStyle/>
              <a:p>
                <a:pPr marL="0" indent="0" algn="ctr">
                  <a:buNone/>
                </a:pPr>
                <a:r>
                  <a:rPr lang="en-NZ" sz="1400" b="1">
                    <a:solidFill>
                      <a:schemeClr val="bg2"/>
                    </a:solidFill>
                  </a:rPr>
                  <a:t>Peer average</a:t>
                </a:r>
              </a:p>
            </p:txBody>
          </p:sp>
        </p:grpSp>
        <p:grpSp>
          <p:nvGrpSpPr>
            <p:cNvPr id="32" name="Group 31">
              <a:extLst>
                <a:ext uri="{FF2B5EF4-FFF2-40B4-BE49-F238E27FC236}">
                  <a16:creationId xmlns:a16="http://schemas.microsoft.com/office/drawing/2014/main" id="{74F41D16-734C-955B-FCE1-2A01BC524928}"/>
                </a:ext>
              </a:extLst>
            </p:cNvPr>
            <p:cNvGrpSpPr/>
            <p:nvPr/>
          </p:nvGrpSpPr>
          <p:grpSpPr>
            <a:xfrm>
              <a:off x="1666650" y="4633191"/>
              <a:ext cx="3834882" cy="979324"/>
              <a:chOff x="1666650" y="4633191"/>
              <a:chExt cx="3834882" cy="979324"/>
            </a:xfrm>
          </p:grpSpPr>
          <p:pic>
            <p:nvPicPr>
              <p:cNvPr id="1026" name="Picture 2" descr="Arvida Group Limited | LinkedIn">
                <a:extLst>
                  <a:ext uri="{FF2B5EF4-FFF2-40B4-BE49-F238E27FC236}">
                    <a16:creationId xmlns:a16="http://schemas.microsoft.com/office/drawing/2014/main" id="{DA69569F-33DB-89A5-4A36-15CACF043A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2577" y="4812463"/>
                <a:ext cx="648779" cy="648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mmerset Group Holdings Limited | LinkedIn">
                <a:extLst>
                  <a:ext uri="{FF2B5EF4-FFF2-40B4-BE49-F238E27FC236}">
                    <a16:creationId xmlns:a16="http://schemas.microsoft.com/office/drawing/2014/main" id="{CA9B7A81-8E9E-5C00-066F-4BF2FB72F2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6189" y="4633191"/>
                <a:ext cx="979324" cy="9793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ur funders and supporters - Alzheimers New Zealand">
                <a:extLst>
                  <a:ext uri="{FF2B5EF4-FFF2-40B4-BE49-F238E27FC236}">
                    <a16:creationId xmlns:a16="http://schemas.microsoft.com/office/drawing/2014/main" id="{AC240EC7-F599-40F1-8494-4978802DE2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244" y="4968041"/>
                <a:ext cx="845494" cy="32419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A logo with palm trees in a circle&#10;&#10;Description automatically generated">
                <a:extLst>
                  <a:ext uri="{FF2B5EF4-FFF2-40B4-BE49-F238E27FC236}">
                    <a16:creationId xmlns:a16="http://schemas.microsoft.com/office/drawing/2014/main" id="{012A51D6-39F6-0800-122F-1BD225AA2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604" y="4830560"/>
                <a:ext cx="599154" cy="599155"/>
              </a:xfrm>
              <a:prstGeom prst="rect">
                <a:avLst/>
              </a:prstGeom>
            </p:spPr>
          </p:pic>
          <p:sp>
            <p:nvSpPr>
              <p:cNvPr id="55" name="Rectangle 54">
                <a:extLst>
                  <a:ext uri="{FF2B5EF4-FFF2-40B4-BE49-F238E27FC236}">
                    <a16:creationId xmlns:a16="http://schemas.microsoft.com/office/drawing/2014/main" id="{C81F5DFD-90C5-4CC9-C416-0346DFC2D1B6}"/>
                  </a:ext>
                </a:extLst>
              </p:cNvPr>
              <p:cNvSpPr/>
              <p:nvPr/>
            </p:nvSpPr>
            <p:spPr>
              <a:xfrm>
                <a:off x="1666650" y="4772155"/>
                <a:ext cx="3834882" cy="800725"/>
              </a:xfrm>
              <a:prstGeom prst="rect">
                <a:avLst/>
              </a:prstGeom>
              <a:noFill/>
              <a:ln>
                <a:solidFill>
                  <a:srgbClr val="0D3D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grpSp>
      <p:cxnSp>
        <p:nvCxnSpPr>
          <p:cNvPr id="1036" name="Straight Connector 1035">
            <a:extLst>
              <a:ext uri="{FF2B5EF4-FFF2-40B4-BE49-F238E27FC236}">
                <a16:creationId xmlns:a16="http://schemas.microsoft.com/office/drawing/2014/main" id="{BE8E5444-627B-D6DE-5533-9B14A59B941D}"/>
              </a:ext>
            </a:extLst>
          </p:cNvPr>
          <p:cNvCxnSpPr/>
          <p:nvPr/>
        </p:nvCxnSpPr>
        <p:spPr>
          <a:xfrm>
            <a:off x="889381" y="1294525"/>
            <a:ext cx="3422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E040CD4A-12E8-2634-07F6-0CD94EFBCAD7}"/>
              </a:ext>
            </a:extLst>
          </p:cNvPr>
          <p:cNvCxnSpPr/>
          <p:nvPr/>
        </p:nvCxnSpPr>
        <p:spPr>
          <a:xfrm>
            <a:off x="6868496" y="3322650"/>
            <a:ext cx="342243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038" name="Table 1037">
            <a:extLst>
              <a:ext uri="{FF2B5EF4-FFF2-40B4-BE49-F238E27FC236}">
                <a16:creationId xmlns:a16="http://schemas.microsoft.com/office/drawing/2014/main" id="{EAAD81CC-F8A4-E3A4-4D70-DF5CA4D39BEC}"/>
              </a:ext>
            </a:extLst>
          </p:cNvPr>
          <p:cNvGraphicFramePr>
            <a:graphicFrameLocks noGrp="1"/>
          </p:cNvGraphicFramePr>
          <p:nvPr>
            <p:extLst>
              <p:ext uri="{D42A27DB-BD31-4B8C-83A1-F6EECF244321}">
                <p14:modId xmlns:p14="http://schemas.microsoft.com/office/powerpoint/2010/main" val="4097135718"/>
              </p:ext>
            </p:extLst>
          </p:nvPr>
        </p:nvGraphicFramePr>
        <p:xfrm>
          <a:off x="5446374" y="1220551"/>
          <a:ext cx="6217310" cy="1701990"/>
        </p:xfrm>
        <a:graphic>
          <a:graphicData uri="http://schemas.openxmlformats.org/drawingml/2006/table">
            <a:tbl>
              <a:tblPr firstRow="1" bandRow="1">
                <a:tableStyleId>{21E4AEA4-8DFA-4A89-87EB-49C32662AFE0}</a:tableStyleId>
              </a:tblPr>
              <a:tblGrid>
                <a:gridCol w="1243462">
                  <a:extLst>
                    <a:ext uri="{9D8B030D-6E8A-4147-A177-3AD203B41FA5}">
                      <a16:colId xmlns:a16="http://schemas.microsoft.com/office/drawing/2014/main" val="3340865478"/>
                    </a:ext>
                  </a:extLst>
                </a:gridCol>
                <a:gridCol w="1243462">
                  <a:extLst>
                    <a:ext uri="{9D8B030D-6E8A-4147-A177-3AD203B41FA5}">
                      <a16:colId xmlns:a16="http://schemas.microsoft.com/office/drawing/2014/main" val="2410069256"/>
                    </a:ext>
                  </a:extLst>
                </a:gridCol>
                <a:gridCol w="1243462">
                  <a:extLst>
                    <a:ext uri="{9D8B030D-6E8A-4147-A177-3AD203B41FA5}">
                      <a16:colId xmlns:a16="http://schemas.microsoft.com/office/drawing/2014/main" val="861543728"/>
                    </a:ext>
                  </a:extLst>
                </a:gridCol>
                <a:gridCol w="1243462">
                  <a:extLst>
                    <a:ext uri="{9D8B030D-6E8A-4147-A177-3AD203B41FA5}">
                      <a16:colId xmlns:a16="http://schemas.microsoft.com/office/drawing/2014/main" val="2183149323"/>
                    </a:ext>
                  </a:extLst>
                </a:gridCol>
                <a:gridCol w="1243462">
                  <a:extLst>
                    <a:ext uri="{9D8B030D-6E8A-4147-A177-3AD203B41FA5}">
                      <a16:colId xmlns:a16="http://schemas.microsoft.com/office/drawing/2014/main" val="1420986298"/>
                    </a:ext>
                  </a:extLst>
                </a:gridCol>
              </a:tblGrid>
              <a:tr h="283665">
                <a:tc>
                  <a:txBody>
                    <a:bodyPr/>
                    <a:lstStyle/>
                    <a:p>
                      <a:pPr algn="ctr" fontAlgn="ctr"/>
                      <a:endParaRPr lang="en-NZ" sz="1050" b="1" i="0" u="none" strike="noStrike">
                        <a:solidFill>
                          <a:schemeClr val="tx1"/>
                        </a:solidFill>
                        <a:effectLst/>
                        <a:latin typeface="Calibri" panose="020F0502020204030204" pitchFamily="34" charset="0"/>
                      </a:endParaRPr>
                    </a:p>
                  </a:txBody>
                  <a:tcPr marL="0" marR="0" marT="0" marB="0" anchor="ctr">
                    <a:solidFill>
                      <a:schemeClr val="bg2"/>
                    </a:solidFill>
                  </a:tcPr>
                </a:tc>
                <a:tc>
                  <a:txBody>
                    <a:bodyPr/>
                    <a:lstStyle/>
                    <a:p>
                      <a:pPr algn="ctr" fontAlgn="ctr"/>
                      <a:r>
                        <a:rPr lang="en-NZ" sz="1050" b="1" i="0" u="none" strike="noStrike">
                          <a:solidFill>
                            <a:schemeClr val="tx1"/>
                          </a:solidFill>
                          <a:effectLst/>
                          <a:latin typeface="Calibri" panose="020F0502020204030204" pitchFamily="34" charset="0"/>
                        </a:rPr>
                        <a:t>P/E (10 Oct 2023)</a:t>
                      </a:r>
                    </a:p>
                  </a:txBody>
                  <a:tcPr marL="0" marR="0" marT="0" marB="0" anchor="ctr">
                    <a:solidFill>
                      <a:schemeClr val="bg2"/>
                    </a:solidFill>
                  </a:tcPr>
                </a:tc>
                <a:tc>
                  <a:txBody>
                    <a:bodyPr/>
                    <a:lstStyle/>
                    <a:p>
                      <a:pPr algn="ctr" fontAlgn="ctr"/>
                      <a:r>
                        <a:rPr lang="en-NZ" sz="1050" b="1" i="0" u="none" strike="noStrike">
                          <a:solidFill>
                            <a:schemeClr val="tx1"/>
                          </a:solidFill>
                          <a:effectLst/>
                          <a:latin typeface="Calibri" panose="020F0502020204030204" pitchFamily="34" charset="0"/>
                        </a:rPr>
                        <a:t>EV/EBITDA (2023)</a:t>
                      </a:r>
                    </a:p>
                  </a:txBody>
                  <a:tcPr marL="0" marR="0" marT="0" marB="0" anchor="ctr">
                    <a:solidFill>
                      <a:schemeClr val="bg2"/>
                    </a:solidFill>
                  </a:tcPr>
                </a:tc>
                <a:tc>
                  <a:txBody>
                    <a:bodyPr/>
                    <a:lstStyle/>
                    <a:p>
                      <a:pPr algn="ctr" fontAlgn="ctr"/>
                      <a:r>
                        <a:rPr lang="en-NZ" sz="1050" b="1" i="0" u="none" strike="noStrike">
                          <a:solidFill>
                            <a:schemeClr val="tx1"/>
                          </a:solidFill>
                          <a:effectLst/>
                          <a:latin typeface="Calibri" panose="020F0502020204030204" pitchFamily="34" charset="0"/>
                        </a:rPr>
                        <a:t>ROE (2023)</a:t>
                      </a:r>
                    </a:p>
                  </a:txBody>
                  <a:tcPr marL="0" marR="0" marT="0" marB="0" anchor="ctr">
                    <a:solidFill>
                      <a:schemeClr val="bg2"/>
                    </a:solidFill>
                  </a:tcPr>
                </a:tc>
                <a:tc>
                  <a:txBody>
                    <a:bodyPr/>
                    <a:lstStyle/>
                    <a:p>
                      <a:pPr algn="ctr" fontAlgn="ctr"/>
                      <a:r>
                        <a:rPr lang="en-NZ" sz="1050" b="1" i="0" u="none" strike="noStrike">
                          <a:solidFill>
                            <a:schemeClr val="tx1"/>
                          </a:solidFill>
                          <a:effectLst/>
                          <a:latin typeface="Calibri" panose="020F0502020204030204" pitchFamily="34" charset="0"/>
                        </a:rPr>
                        <a:t>ROIC (2023)</a:t>
                      </a:r>
                    </a:p>
                  </a:txBody>
                  <a:tcPr marL="0" marR="0" marT="0" marB="0" anchor="ctr">
                    <a:solidFill>
                      <a:schemeClr val="bg2"/>
                    </a:solidFill>
                  </a:tcPr>
                </a:tc>
                <a:extLst>
                  <a:ext uri="{0D108BD9-81ED-4DB2-BD59-A6C34878D82A}">
                    <a16:rowId xmlns:a16="http://schemas.microsoft.com/office/drawing/2014/main" val="271570444"/>
                  </a:ext>
                </a:extLst>
              </a:tr>
              <a:tr h="283665">
                <a:tc>
                  <a:txBody>
                    <a:bodyPr/>
                    <a:lstStyle/>
                    <a:p>
                      <a:pPr algn="ctr" fontAlgn="ctr"/>
                      <a:r>
                        <a:rPr lang="en-NZ" sz="1050" b="1" i="0" u="none" strike="noStrike">
                          <a:solidFill>
                            <a:schemeClr val="bg2"/>
                          </a:solidFill>
                          <a:effectLst/>
                          <a:latin typeface="Calibri" panose="020F0502020204030204" pitchFamily="34" charset="0"/>
                        </a:rPr>
                        <a:t>OCA</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33.4</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24.3</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1.62%</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1.80%</a:t>
                      </a:r>
                    </a:p>
                  </a:txBody>
                  <a:tcPr marL="0" marR="0" marT="0" marB="0" anchor="ctr">
                    <a:solidFill>
                      <a:schemeClr val="tx1">
                        <a:lumMod val="95000"/>
                      </a:schemeClr>
                    </a:solidFill>
                  </a:tcPr>
                </a:tc>
                <a:extLst>
                  <a:ext uri="{0D108BD9-81ED-4DB2-BD59-A6C34878D82A}">
                    <a16:rowId xmlns:a16="http://schemas.microsoft.com/office/drawing/2014/main" val="1825641289"/>
                  </a:ext>
                </a:extLst>
              </a:tr>
              <a:tr h="283665">
                <a:tc>
                  <a:txBody>
                    <a:bodyPr/>
                    <a:lstStyle/>
                    <a:p>
                      <a:pPr algn="ctr" fontAlgn="ctr"/>
                      <a:r>
                        <a:rPr lang="en-NZ" sz="1050" b="1" i="0" u="none" strike="noStrike">
                          <a:solidFill>
                            <a:schemeClr val="bg2"/>
                          </a:solidFill>
                          <a:effectLst/>
                          <a:latin typeface="Calibri" panose="020F0502020204030204" pitchFamily="34" charset="0"/>
                        </a:rPr>
                        <a:t>RYM</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17.2</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14.1</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6.4%</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4.10%</a:t>
                      </a:r>
                    </a:p>
                  </a:txBody>
                  <a:tcPr marL="0" marR="0" marT="0" marB="0" anchor="ctr">
                    <a:solidFill>
                      <a:schemeClr val="tx1">
                        <a:lumMod val="95000"/>
                      </a:schemeClr>
                    </a:solidFill>
                  </a:tcPr>
                </a:tc>
                <a:extLst>
                  <a:ext uri="{0D108BD9-81ED-4DB2-BD59-A6C34878D82A}">
                    <a16:rowId xmlns:a16="http://schemas.microsoft.com/office/drawing/2014/main" val="1898571052"/>
                  </a:ext>
                </a:extLst>
              </a:tr>
              <a:tr h="283665">
                <a:tc>
                  <a:txBody>
                    <a:bodyPr/>
                    <a:lstStyle/>
                    <a:p>
                      <a:pPr algn="ctr" fontAlgn="ctr"/>
                      <a:r>
                        <a:rPr lang="en-NZ" sz="1050" b="1" i="0" u="none" strike="noStrike">
                          <a:solidFill>
                            <a:schemeClr val="bg2"/>
                          </a:solidFill>
                          <a:effectLst/>
                          <a:latin typeface="Calibri" panose="020F0502020204030204" pitchFamily="34" charset="0"/>
                        </a:rPr>
                        <a:t>ARV</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10.7</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28.5</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6.0%</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2.80%</a:t>
                      </a:r>
                    </a:p>
                  </a:txBody>
                  <a:tcPr marL="0" marR="0" marT="0" marB="0" anchor="ctr">
                    <a:solidFill>
                      <a:schemeClr val="tx1">
                        <a:lumMod val="95000"/>
                      </a:schemeClr>
                    </a:solidFill>
                  </a:tcPr>
                </a:tc>
                <a:extLst>
                  <a:ext uri="{0D108BD9-81ED-4DB2-BD59-A6C34878D82A}">
                    <a16:rowId xmlns:a16="http://schemas.microsoft.com/office/drawing/2014/main" val="2181719679"/>
                  </a:ext>
                </a:extLst>
              </a:tr>
              <a:tr h="283665">
                <a:tc>
                  <a:txBody>
                    <a:bodyPr/>
                    <a:lstStyle/>
                    <a:p>
                      <a:pPr algn="ctr" fontAlgn="ctr"/>
                      <a:r>
                        <a:rPr lang="en-NZ" sz="1050" b="1" i="0" u="none" strike="noStrike">
                          <a:solidFill>
                            <a:schemeClr val="bg2"/>
                          </a:solidFill>
                          <a:effectLst/>
                          <a:latin typeface="Calibri" panose="020F0502020204030204" pitchFamily="34" charset="0"/>
                        </a:rPr>
                        <a:t>SUM</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8.5</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19.9</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12.3%</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9.60%</a:t>
                      </a:r>
                    </a:p>
                  </a:txBody>
                  <a:tcPr marL="0" marR="0" marT="0" marB="0" anchor="ctr">
                    <a:solidFill>
                      <a:schemeClr val="tx1">
                        <a:lumMod val="95000"/>
                      </a:schemeClr>
                    </a:solidFill>
                  </a:tcPr>
                </a:tc>
                <a:extLst>
                  <a:ext uri="{0D108BD9-81ED-4DB2-BD59-A6C34878D82A}">
                    <a16:rowId xmlns:a16="http://schemas.microsoft.com/office/drawing/2014/main" val="4044503676"/>
                  </a:ext>
                </a:extLst>
              </a:tr>
              <a:tr h="283665">
                <a:tc>
                  <a:txBody>
                    <a:bodyPr/>
                    <a:lstStyle/>
                    <a:p>
                      <a:pPr algn="ctr" fontAlgn="ctr"/>
                      <a:r>
                        <a:rPr lang="en-NZ" sz="1050" b="1" i="0" u="none" strike="noStrike">
                          <a:solidFill>
                            <a:schemeClr val="bg2"/>
                          </a:solidFill>
                          <a:effectLst/>
                          <a:latin typeface="Calibri" panose="020F0502020204030204" pitchFamily="34" charset="0"/>
                        </a:rPr>
                        <a:t>Industry average</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17.4</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21.7</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6.6%</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4.6%</a:t>
                      </a:r>
                    </a:p>
                  </a:txBody>
                  <a:tcPr marL="0" marR="0" marT="0" marB="0" anchor="ctr">
                    <a:solidFill>
                      <a:schemeClr val="tx1">
                        <a:lumMod val="95000"/>
                      </a:schemeClr>
                    </a:solidFill>
                  </a:tcPr>
                </a:tc>
                <a:extLst>
                  <a:ext uri="{0D108BD9-81ED-4DB2-BD59-A6C34878D82A}">
                    <a16:rowId xmlns:a16="http://schemas.microsoft.com/office/drawing/2014/main" val="2344769945"/>
                  </a:ext>
                </a:extLst>
              </a:tr>
            </a:tbl>
          </a:graphicData>
        </a:graphic>
      </p:graphicFrame>
      <p:sp>
        <p:nvSpPr>
          <p:cNvPr id="1039" name="Rectangle: Rounded Corners 1038">
            <a:extLst>
              <a:ext uri="{FF2B5EF4-FFF2-40B4-BE49-F238E27FC236}">
                <a16:creationId xmlns:a16="http://schemas.microsoft.com/office/drawing/2014/main" id="{1D324CF3-63EA-551F-F0A9-8A76ED222416}"/>
              </a:ext>
            </a:extLst>
          </p:cNvPr>
          <p:cNvSpPr>
            <a:spLocks noGrp="1" noRot="1" noMove="1" noResize="1" noEditPoints="1" noAdjustHandles="1" noChangeArrowheads="1" noChangeShapeType="1"/>
          </p:cNvSpPr>
          <p:nvPr/>
        </p:nvSpPr>
        <p:spPr>
          <a:xfrm>
            <a:off x="218947" y="874952"/>
            <a:ext cx="4893546" cy="5278460"/>
          </a:xfrm>
          <a:prstGeom prst="roundRect">
            <a:avLst>
              <a:gd name="adj" fmla="val 4141"/>
            </a:avLst>
          </a:prstGeom>
          <a:solidFill>
            <a:srgbClr val="D7C394">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40" name="TextBox 1039">
            <a:extLst>
              <a:ext uri="{FF2B5EF4-FFF2-40B4-BE49-F238E27FC236}">
                <a16:creationId xmlns:a16="http://schemas.microsoft.com/office/drawing/2014/main" id="{F955A22E-EE06-7537-A0E5-11A85579E5C2}"/>
              </a:ext>
            </a:extLst>
          </p:cNvPr>
          <p:cNvSpPr txBox="1"/>
          <p:nvPr/>
        </p:nvSpPr>
        <p:spPr>
          <a:xfrm>
            <a:off x="5713017" y="740916"/>
            <a:ext cx="5556030" cy="400110"/>
          </a:xfrm>
          <a:prstGeom prst="rect">
            <a:avLst/>
          </a:prstGeom>
          <a:noFill/>
        </p:spPr>
        <p:txBody>
          <a:bodyPr wrap="square" lIns="91440" tIns="45720" rIns="91440" bIns="45720" anchor="t">
            <a:spAutoFit/>
          </a:bodyPr>
          <a:lstStyle/>
          <a:p>
            <a:pPr algn="ctr"/>
            <a:r>
              <a:rPr lang="en-NZ" sz="2000" b="1">
                <a:solidFill>
                  <a:schemeClr val="bg2"/>
                </a:solidFill>
                <a:cs typeface="Calibri"/>
              </a:rPr>
              <a:t>Peer Comparison</a:t>
            </a:r>
          </a:p>
        </p:txBody>
      </p:sp>
      <p:cxnSp>
        <p:nvCxnSpPr>
          <p:cNvPr id="1041" name="Straight Connector 1040">
            <a:extLst>
              <a:ext uri="{FF2B5EF4-FFF2-40B4-BE49-F238E27FC236}">
                <a16:creationId xmlns:a16="http://schemas.microsoft.com/office/drawing/2014/main" id="{0EE42CB1-285E-DC61-0906-51D9B6617F94}"/>
              </a:ext>
            </a:extLst>
          </p:cNvPr>
          <p:cNvCxnSpPr/>
          <p:nvPr/>
        </p:nvCxnSpPr>
        <p:spPr>
          <a:xfrm>
            <a:off x="6912171" y="1098287"/>
            <a:ext cx="342243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043" name="Table 1042">
            <a:extLst>
              <a:ext uri="{FF2B5EF4-FFF2-40B4-BE49-F238E27FC236}">
                <a16:creationId xmlns:a16="http://schemas.microsoft.com/office/drawing/2014/main" id="{6F9C512B-EF88-9148-BCFA-211E4520D436}"/>
              </a:ext>
            </a:extLst>
          </p:cNvPr>
          <p:cNvGraphicFramePr>
            <a:graphicFrameLocks noGrp="1"/>
          </p:cNvGraphicFramePr>
          <p:nvPr>
            <p:extLst>
              <p:ext uri="{D42A27DB-BD31-4B8C-83A1-F6EECF244321}">
                <p14:modId xmlns:p14="http://schemas.microsoft.com/office/powerpoint/2010/main" val="2522060219"/>
              </p:ext>
            </p:extLst>
          </p:nvPr>
        </p:nvGraphicFramePr>
        <p:xfrm>
          <a:off x="5550355" y="3372883"/>
          <a:ext cx="6126505" cy="2939216"/>
        </p:xfrm>
        <a:graphic>
          <a:graphicData uri="http://schemas.openxmlformats.org/drawingml/2006/table">
            <a:tbl>
              <a:tblPr firstRow="1" bandRow="1">
                <a:tableStyleId>{21E4AEA4-8DFA-4A89-87EB-49C32662AFE0}</a:tableStyleId>
              </a:tblPr>
              <a:tblGrid>
                <a:gridCol w="875215">
                  <a:extLst>
                    <a:ext uri="{9D8B030D-6E8A-4147-A177-3AD203B41FA5}">
                      <a16:colId xmlns:a16="http://schemas.microsoft.com/office/drawing/2014/main" val="2419289309"/>
                    </a:ext>
                  </a:extLst>
                </a:gridCol>
                <a:gridCol w="875215">
                  <a:extLst>
                    <a:ext uri="{9D8B030D-6E8A-4147-A177-3AD203B41FA5}">
                      <a16:colId xmlns:a16="http://schemas.microsoft.com/office/drawing/2014/main" val="1754456174"/>
                    </a:ext>
                  </a:extLst>
                </a:gridCol>
                <a:gridCol w="875215">
                  <a:extLst>
                    <a:ext uri="{9D8B030D-6E8A-4147-A177-3AD203B41FA5}">
                      <a16:colId xmlns:a16="http://schemas.microsoft.com/office/drawing/2014/main" val="1906575529"/>
                    </a:ext>
                  </a:extLst>
                </a:gridCol>
                <a:gridCol w="875215">
                  <a:extLst>
                    <a:ext uri="{9D8B030D-6E8A-4147-A177-3AD203B41FA5}">
                      <a16:colId xmlns:a16="http://schemas.microsoft.com/office/drawing/2014/main" val="3524888556"/>
                    </a:ext>
                  </a:extLst>
                </a:gridCol>
                <a:gridCol w="875215">
                  <a:extLst>
                    <a:ext uri="{9D8B030D-6E8A-4147-A177-3AD203B41FA5}">
                      <a16:colId xmlns:a16="http://schemas.microsoft.com/office/drawing/2014/main" val="1108375716"/>
                    </a:ext>
                  </a:extLst>
                </a:gridCol>
                <a:gridCol w="875215">
                  <a:extLst>
                    <a:ext uri="{9D8B030D-6E8A-4147-A177-3AD203B41FA5}">
                      <a16:colId xmlns:a16="http://schemas.microsoft.com/office/drawing/2014/main" val="3190036624"/>
                    </a:ext>
                  </a:extLst>
                </a:gridCol>
                <a:gridCol w="875215">
                  <a:extLst>
                    <a:ext uri="{9D8B030D-6E8A-4147-A177-3AD203B41FA5}">
                      <a16:colId xmlns:a16="http://schemas.microsoft.com/office/drawing/2014/main" val="3373991307"/>
                    </a:ext>
                  </a:extLst>
                </a:gridCol>
              </a:tblGrid>
              <a:tr h="351308">
                <a:tc>
                  <a:txBody>
                    <a:bodyPr/>
                    <a:lstStyle/>
                    <a:p>
                      <a:pPr algn="ctr" fontAlgn="b"/>
                      <a:r>
                        <a:rPr lang="en-NZ" sz="1050" b="1" u="none" strike="noStrike">
                          <a:solidFill>
                            <a:schemeClr val="tx1"/>
                          </a:solidFill>
                          <a:effectLst/>
                        </a:rPr>
                        <a:t>Valuation Metrics</a:t>
                      </a:r>
                      <a:endParaRPr lang="en-NZ" sz="105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050" b="1" u="none" strike="noStrike">
                          <a:solidFill>
                            <a:schemeClr val="tx1"/>
                          </a:solidFill>
                          <a:effectLst/>
                        </a:rPr>
                        <a:t>2023A</a:t>
                      </a:r>
                      <a:endParaRPr lang="en-NZ" sz="105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050" b="1" u="none" strike="noStrike">
                          <a:solidFill>
                            <a:schemeClr val="tx1"/>
                          </a:solidFill>
                          <a:effectLst/>
                        </a:rPr>
                        <a:t>2024E</a:t>
                      </a:r>
                      <a:endParaRPr lang="en-NZ" sz="105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050" b="1" u="none" strike="noStrike">
                          <a:solidFill>
                            <a:schemeClr val="tx1"/>
                          </a:solidFill>
                          <a:effectLst/>
                        </a:rPr>
                        <a:t>2025E</a:t>
                      </a:r>
                      <a:endParaRPr lang="en-NZ" sz="105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050" b="1" u="none" strike="noStrike">
                          <a:solidFill>
                            <a:schemeClr val="tx1"/>
                          </a:solidFill>
                          <a:effectLst/>
                        </a:rPr>
                        <a:t>2026E</a:t>
                      </a:r>
                      <a:endParaRPr lang="en-NZ" sz="105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050" b="1" u="none" strike="noStrike">
                          <a:solidFill>
                            <a:schemeClr val="tx1"/>
                          </a:solidFill>
                          <a:effectLst/>
                        </a:rPr>
                        <a:t>2027E</a:t>
                      </a:r>
                      <a:endParaRPr lang="en-NZ" sz="105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050" b="1" u="none" strike="noStrike">
                          <a:solidFill>
                            <a:schemeClr val="tx1"/>
                          </a:solidFill>
                          <a:effectLst/>
                        </a:rPr>
                        <a:t>2028E</a:t>
                      </a:r>
                      <a:endParaRPr lang="en-NZ" sz="1050" b="1" i="0" u="none" strike="noStrike">
                        <a:solidFill>
                          <a:schemeClr val="tx1"/>
                        </a:solidFill>
                        <a:effectLst/>
                        <a:latin typeface="Calibri" panose="020F0502020204030204" pitchFamily="34" charset="0"/>
                      </a:endParaRPr>
                    </a:p>
                  </a:txBody>
                  <a:tcPr marL="0" marR="0" marT="0" marB="0" anchor="b">
                    <a:solidFill>
                      <a:schemeClr val="bg2"/>
                    </a:solidFill>
                  </a:tcPr>
                </a:tc>
                <a:extLst>
                  <a:ext uri="{0D108BD9-81ED-4DB2-BD59-A6C34878D82A}">
                    <a16:rowId xmlns:a16="http://schemas.microsoft.com/office/drawing/2014/main" val="160092412"/>
                  </a:ext>
                </a:extLst>
              </a:tr>
              <a:tr h="351308">
                <a:tc>
                  <a:txBody>
                    <a:bodyPr/>
                    <a:lstStyle/>
                    <a:p>
                      <a:pPr algn="ctr" fontAlgn="b"/>
                      <a:r>
                        <a:rPr lang="en-NZ" sz="1050" b="1" u="none" strike="noStrike">
                          <a:solidFill>
                            <a:schemeClr val="bg2"/>
                          </a:solidFill>
                          <a:effectLst/>
                        </a:rPr>
                        <a:t>Share Outstanding (m)</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724</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724</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724</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724</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724</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724</a:t>
                      </a:r>
                      <a:endParaRPr lang="en-NZ" sz="1050" b="1" i="0" u="none" strike="noStrike">
                        <a:solidFill>
                          <a:schemeClr val="bg2"/>
                        </a:solidFill>
                        <a:effectLst/>
                        <a:latin typeface="Calibri" panose="020F0502020204030204" pitchFamily="34" charset="0"/>
                      </a:endParaRPr>
                    </a:p>
                  </a:txBody>
                  <a:tcPr marL="0" marR="0" marT="0" marB="0" anchor="b"/>
                </a:tc>
                <a:extLst>
                  <a:ext uri="{0D108BD9-81ED-4DB2-BD59-A6C34878D82A}">
                    <a16:rowId xmlns:a16="http://schemas.microsoft.com/office/drawing/2014/main" val="1066794343"/>
                  </a:ext>
                </a:extLst>
              </a:tr>
              <a:tr h="351308">
                <a:tc>
                  <a:txBody>
                    <a:bodyPr/>
                    <a:lstStyle/>
                    <a:p>
                      <a:pPr algn="ctr" fontAlgn="b"/>
                      <a:r>
                        <a:rPr lang="en-NZ" sz="1050" b="1" u="none" strike="noStrike">
                          <a:solidFill>
                            <a:schemeClr val="bg2"/>
                          </a:solidFill>
                          <a:effectLst/>
                        </a:rPr>
                        <a:t>EV/EBITDA (x)</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15.8</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15.3</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15.4</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15.8</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15.7</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15.7</a:t>
                      </a:r>
                      <a:endParaRPr lang="en-NZ" sz="1050" b="1" i="0" u="none" strike="noStrike">
                        <a:solidFill>
                          <a:schemeClr val="bg2"/>
                        </a:solidFill>
                        <a:effectLst/>
                        <a:latin typeface="Calibri" panose="020F0502020204030204" pitchFamily="34" charset="0"/>
                      </a:endParaRPr>
                    </a:p>
                  </a:txBody>
                  <a:tcPr marL="0" marR="0" marT="0" marB="0" anchor="b"/>
                </a:tc>
                <a:extLst>
                  <a:ext uri="{0D108BD9-81ED-4DB2-BD59-A6C34878D82A}">
                    <a16:rowId xmlns:a16="http://schemas.microsoft.com/office/drawing/2014/main" val="4061488190"/>
                  </a:ext>
                </a:extLst>
              </a:tr>
              <a:tr h="351308">
                <a:tc>
                  <a:txBody>
                    <a:bodyPr/>
                    <a:lstStyle/>
                    <a:p>
                      <a:pPr algn="ctr" fontAlgn="b"/>
                      <a:r>
                        <a:rPr lang="en-NZ" sz="1050" b="1" u="none" strike="noStrike">
                          <a:solidFill>
                            <a:schemeClr val="bg2"/>
                          </a:solidFill>
                          <a:effectLst/>
                        </a:rPr>
                        <a:t>EV/EBIT (x)</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17.8</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17.4</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17.5</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18.0</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18.0</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18.0</a:t>
                      </a:r>
                      <a:endParaRPr lang="en-NZ" sz="1050" b="1" i="0" u="none" strike="noStrike">
                        <a:solidFill>
                          <a:schemeClr val="bg2"/>
                        </a:solidFill>
                        <a:effectLst/>
                        <a:latin typeface="Calibri" panose="020F0502020204030204" pitchFamily="34" charset="0"/>
                      </a:endParaRPr>
                    </a:p>
                  </a:txBody>
                  <a:tcPr marL="0" marR="0" marT="0" marB="0" anchor="b"/>
                </a:tc>
                <a:extLst>
                  <a:ext uri="{0D108BD9-81ED-4DB2-BD59-A6C34878D82A}">
                    <a16:rowId xmlns:a16="http://schemas.microsoft.com/office/drawing/2014/main" val="3893895795"/>
                  </a:ext>
                </a:extLst>
              </a:tr>
              <a:tr h="351308">
                <a:tc>
                  <a:txBody>
                    <a:bodyPr/>
                    <a:lstStyle/>
                    <a:p>
                      <a:pPr algn="ctr" fontAlgn="b"/>
                      <a:r>
                        <a:rPr lang="en-NZ" sz="1050" b="1" u="none" strike="noStrike">
                          <a:solidFill>
                            <a:schemeClr val="bg2"/>
                          </a:solidFill>
                          <a:effectLst/>
                        </a:rPr>
                        <a:t>P/E (x)</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9.4</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8.5</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8.6</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8.8</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8.7</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8.6</a:t>
                      </a:r>
                      <a:endParaRPr lang="en-NZ" sz="1050" b="1" i="0" u="none" strike="noStrike">
                        <a:solidFill>
                          <a:schemeClr val="bg2"/>
                        </a:solidFill>
                        <a:effectLst/>
                        <a:latin typeface="Calibri" panose="020F0502020204030204" pitchFamily="34" charset="0"/>
                      </a:endParaRPr>
                    </a:p>
                  </a:txBody>
                  <a:tcPr marL="0" marR="0" marT="0" marB="0" anchor="b"/>
                </a:tc>
                <a:extLst>
                  <a:ext uri="{0D108BD9-81ED-4DB2-BD59-A6C34878D82A}">
                    <a16:rowId xmlns:a16="http://schemas.microsoft.com/office/drawing/2014/main" val="1985073211"/>
                  </a:ext>
                </a:extLst>
              </a:tr>
              <a:tr h="351308">
                <a:tc>
                  <a:txBody>
                    <a:bodyPr/>
                    <a:lstStyle/>
                    <a:p>
                      <a:pPr algn="ctr" fontAlgn="b"/>
                      <a:r>
                        <a:rPr lang="en-NZ" sz="1050" b="1" u="none" strike="noStrike">
                          <a:solidFill>
                            <a:schemeClr val="bg2"/>
                          </a:solidFill>
                          <a:effectLst/>
                        </a:rPr>
                        <a:t>Dividend Yield (%)</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4.0%</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4.3%</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4.3%</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4.2%</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4.3%</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4.3%</a:t>
                      </a:r>
                      <a:endParaRPr lang="en-NZ" sz="1050" b="1" i="0" u="none" strike="noStrike">
                        <a:solidFill>
                          <a:schemeClr val="bg2"/>
                        </a:solidFill>
                        <a:effectLst/>
                        <a:latin typeface="Calibri" panose="020F0502020204030204" pitchFamily="34" charset="0"/>
                      </a:endParaRPr>
                    </a:p>
                  </a:txBody>
                  <a:tcPr marL="0" marR="0" marT="0" marB="0" anchor="b"/>
                </a:tc>
                <a:extLst>
                  <a:ext uri="{0D108BD9-81ED-4DB2-BD59-A6C34878D82A}">
                    <a16:rowId xmlns:a16="http://schemas.microsoft.com/office/drawing/2014/main" val="1021824794"/>
                  </a:ext>
                </a:extLst>
              </a:tr>
              <a:tr h="351308">
                <a:tc>
                  <a:txBody>
                    <a:bodyPr/>
                    <a:lstStyle/>
                    <a:p>
                      <a:pPr algn="ctr" fontAlgn="b"/>
                      <a:r>
                        <a:rPr lang="en-NZ" sz="1050" b="1" u="none" strike="noStrike">
                          <a:solidFill>
                            <a:schemeClr val="bg2"/>
                          </a:solidFill>
                          <a:effectLst/>
                        </a:rPr>
                        <a:t>EPS (cps)</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8.1</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8.7</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9.2</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9.5</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10.1</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10.8</a:t>
                      </a:r>
                      <a:endParaRPr lang="en-NZ" sz="1050" b="1" i="0" u="none" strike="noStrike">
                        <a:solidFill>
                          <a:schemeClr val="bg2"/>
                        </a:solidFill>
                        <a:effectLst/>
                        <a:latin typeface="Calibri" panose="020F0502020204030204" pitchFamily="34" charset="0"/>
                      </a:endParaRPr>
                    </a:p>
                  </a:txBody>
                  <a:tcPr marL="0" marR="0" marT="0" marB="0" anchor="b"/>
                </a:tc>
                <a:extLst>
                  <a:ext uri="{0D108BD9-81ED-4DB2-BD59-A6C34878D82A}">
                    <a16:rowId xmlns:a16="http://schemas.microsoft.com/office/drawing/2014/main" val="901202031"/>
                  </a:ext>
                </a:extLst>
              </a:tr>
              <a:tr h="351308">
                <a:tc>
                  <a:txBody>
                    <a:bodyPr/>
                    <a:lstStyle/>
                    <a:p>
                      <a:pPr algn="ctr" fontAlgn="b"/>
                      <a:r>
                        <a:rPr lang="en-NZ" sz="1050" b="1" u="none" strike="noStrike">
                          <a:solidFill>
                            <a:schemeClr val="bg2"/>
                          </a:solidFill>
                          <a:effectLst/>
                        </a:rPr>
                        <a:t>Pay-out ratio (%)</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37%</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36%</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36%</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38%</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37%</a:t>
                      </a:r>
                      <a:endParaRPr lang="en-NZ" sz="1050" b="1" i="0" u="none" strike="noStrike">
                        <a:solidFill>
                          <a:schemeClr val="bg2"/>
                        </a:solidFill>
                        <a:effectLst/>
                        <a:latin typeface="Calibri" panose="020F0502020204030204" pitchFamily="34" charset="0"/>
                      </a:endParaRPr>
                    </a:p>
                  </a:txBody>
                  <a:tcPr marL="0" marR="0" marT="0" marB="0" anchor="b"/>
                </a:tc>
                <a:tc>
                  <a:txBody>
                    <a:bodyPr/>
                    <a:lstStyle/>
                    <a:p>
                      <a:pPr algn="ctr" fontAlgn="b"/>
                      <a:r>
                        <a:rPr lang="en-NZ" sz="1050" b="1" u="none" strike="noStrike">
                          <a:solidFill>
                            <a:schemeClr val="bg2"/>
                          </a:solidFill>
                          <a:effectLst/>
                        </a:rPr>
                        <a:t>37%</a:t>
                      </a:r>
                      <a:endParaRPr lang="en-NZ" sz="1050" b="1" i="0" u="none" strike="noStrike">
                        <a:solidFill>
                          <a:schemeClr val="bg2"/>
                        </a:solidFill>
                        <a:effectLst/>
                        <a:latin typeface="Calibri" panose="020F0502020204030204" pitchFamily="34" charset="0"/>
                      </a:endParaRPr>
                    </a:p>
                  </a:txBody>
                  <a:tcPr marL="0" marR="0" marT="0" marB="0" anchor="b"/>
                </a:tc>
                <a:extLst>
                  <a:ext uri="{0D108BD9-81ED-4DB2-BD59-A6C34878D82A}">
                    <a16:rowId xmlns:a16="http://schemas.microsoft.com/office/drawing/2014/main" val="1981549755"/>
                  </a:ext>
                </a:extLst>
              </a:tr>
            </a:tbl>
          </a:graphicData>
        </a:graphic>
      </p:graphicFrame>
      <p:sp>
        <p:nvSpPr>
          <p:cNvPr id="5" name="Rectangle 4">
            <a:extLst>
              <a:ext uri="{FF2B5EF4-FFF2-40B4-BE49-F238E27FC236}">
                <a16:creationId xmlns:a16="http://schemas.microsoft.com/office/drawing/2014/main" id="{FC1B0AC5-210D-0E4E-94F7-C58009EC576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35" name="TextBox 34">
            <a:extLst>
              <a:ext uri="{FF2B5EF4-FFF2-40B4-BE49-F238E27FC236}">
                <a16:creationId xmlns:a16="http://schemas.microsoft.com/office/drawing/2014/main" id="{78B278B5-317A-A139-9386-A16DFD8583F5}"/>
              </a:ext>
            </a:extLst>
          </p:cNvPr>
          <p:cNvSpPr txBox="1"/>
          <p:nvPr/>
        </p:nvSpPr>
        <p:spPr>
          <a:xfrm>
            <a:off x="10396914" y="6429664"/>
            <a:ext cx="2084495" cy="338554"/>
          </a:xfrm>
          <a:prstGeom prst="rect">
            <a:avLst/>
          </a:prstGeom>
          <a:noFill/>
        </p:spPr>
        <p:txBody>
          <a:bodyPr wrap="square" rtlCol="0">
            <a:spAutoFit/>
          </a:bodyPr>
          <a:lstStyle/>
          <a:p>
            <a:r>
              <a:rPr lang="en-NZ" sz="1600">
                <a:hlinkClick r:id="rId9" action="ppaction://hlinksldjump"/>
              </a:rPr>
              <a:t>Appendix Table</a:t>
            </a:r>
            <a:endParaRPr lang="en-NZ" sz="1600"/>
          </a:p>
        </p:txBody>
      </p:sp>
      <p:sp>
        <p:nvSpPr>
          <p:cNvPr id="40" name="TextBox 39">
            <a:hlinkClick r:id="rId10" action="ppaction://hlinksldjump"/>
            <a:extLst>
              <a:ext uri="{FF2B5EF4-FFF2-40B4-BE49-F238E27FC236}">
                <a16:creationId xmlns:a16="http://schemas.microsoft.com/office/drawing/2014/main" id="{A44AEA56-7461-4849-987C-F0EB404502C6}"/>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10" action="ppaction://hlinksldjump"/>
              </a:rPr>
              <a:t>ESG</a:t>
            </a:r>
            <a:endParaRPr lang="en-NZ" sz="1600"/>
          </a:p>
        </p:txBody>
      </p:sp>
      <p:sp>
        <p:nvSpPr>
          <p:cNvPr id="51" name="TextBox 50">
            <a:hlinkClick r:id="rId10" action="ppaction://hlinksldjump"/>
            <a:extLst>
              <a:ext uri="{FF2B5EF4-FFF2-40B4-BE49-F238E27FC236}">
                <a16:creationId xmlns:a16="http://schemas.microsoft.com/office/drawing/2014/main" id="{8250AB4F-7FEB-1447-16CD-E03FD4A073CA}"/>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11" action="ppaction://hlinksldjump"/>
              </a:rPr>
              <a:t>Sensitivity Analysis</a:t>
            </a:r>
            <a:endParaRPr lang="en-NZ" sz="1600"/>
          </a:p>
        </p:txBody>
      </p:sp>
      <p:sp>
        <p:nvSpPr>
          <p:cNvPr id="52" name="TextBox 51">
            <a:hlinkClick r:id="rId10" action="ppaction://hlinksldjump"/>
            <a:extLst>
              <a:ext uri="{FF2B5EF4-FFF2-40B4-BE49-F238E27FC236}">
                <a16:creationId xmlns:a16="http://schemas.microsoft.com/office/drawing/2014/main" id="{7DBA1B9F-237E-1BDD-AEA3-ADEEE21CD842}"/>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12" action="ppaction://hlinksldjump"/>
              </a:rPr>
              <a:t>Valuation-DCF</a:t>
            </a:r>
            <a:endParaRPr lang="en-NZ" sz="1600"/>
          </a:p>
        </p:txBody>
      </p:sp>
      <p:sp>
        <p:nvSpPr>
          <p:cNvPr id="53" name="TextBox 52">
            <a:hlinkClick r:id="rId10" action="ppaction://hlinksldjump"/>
            <a:extLst>
              <a:ext uri="{FF2B5EF4-FFF2-40B4-BE49-F238E27FC236}">
                <a16:creationId xmlns:a16="http://schemas.microsoft.com/office/drawing/2014/main" id="{CEB993B1-FC76-31DF-3286-61514BDE6320}"/>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3" action="ppaction://hlinksldjump"/>
              </a:rPr>
              <a:t>Financial Analysis</a:t>
            </a:r>
            <a:endParaRPr lang="en-NZ" sz="1600"/>
          </a:p>
        </p:txBody>
      </p:sp>
      <p:sp>
        <p:nvSpPr>
          <p:cNvPr id="56" name="TextBox 55">
            <a:hlinkClick r:id="rId10" action="ppaction://hlinksldjump"/>
            <a:extLst>
              <a:ext uri="{FF2B5EF4-FFF2-40B4-BE49-F238E27FC236}">
                <a16:creationId xmlns:a16="http://schemas.microsoft.com/office/drawing/2014/main" id="{B75A7BE3-AD8B-D51C-7175-A5B645CF9FF2}"/>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4" action="ppaction://hlinksldjump"/>
              </a:rPr>
              <a:t>Industry Positioning</a:t>
            </a:r>
            <a:endParaRPr lang="en-NZ" sz="1600"/>
          </a:p>
        </p:txBody>
      </p:sp>
      <p:sp>
        <p:nvSpPr>
          <p:cNvPr id="57" name="TextBox 56">
            <a:hlinkClick r:id="rId10" action="ppaction://hlinksldjump"/>
            <a:extLst>
              <a:ext uri="{FF2B5EF4-FFF2-40B4-BE49-F238E27FC236}">
                <a16:creationId xmlns:a16="http://schemas.microsoft.com/office/drawing/2014/main" id="{9EFBCC55-0669-DCA3-CA19-25D2BCF1F9D4}"/>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5" action="ppaction://hlinksldjump"/>
              </a:rPr>
              <a:t>Business Model</a:t>
            </a:r>
            <a:endParaRPr lang="en-NZ" sz="1600"/>
          </a:p>
        </p:txBody>
      </p:sp>
      <p:sp>
        <p:nvSpPr>
          <p:cNvPr id="4" name="TextBox 3">
            <a:extLst>
              <a:ext uri="{FF2B5EF4-FFF2-40B4-BE49-F238E27FC236}">
                <a16:creationId xmlns:a16="http://schemas.microsoft.com/office/drawing/2014/main" id="{8D1AD664-562D-FC34-4B90-653891B017DC}"/>
              </a:ext>
            </a:extLst>
          </p:cNvPr>
          <p:cNvSpPr txBox="1"/>
          <p:nvPr/>
        </p:nvSpPr>
        <p:spPr>
          <a:xfrm>
            <a:off x="288847" y="6160329"/>
            <a:ext cx="1376644"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Tree>
    <p:extLst>
      <p:ext uri="{BB962C8B-B14F-4D97-AF65-F5344CB8AC3E}">
        <p14:creationId xmlns:p14="http://schemas.microsoft.com/office/powerpoint/2010/main" val="318780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3971071" cy="429875"/>
          </a:xfrm>
        </p:spPr>
        <p:txBody>
          <a:bodyPr>
            <a:normAutofit/>
          </a:bodyPr>
          <a:lstStyle/>
          <a:p>
            <a:r>
              <a:rPr lang="en-NZ" sz="2000" b="1">
                <a:latin typeface="Arial" panose="020B0604020202020204" pitchFamily="34" charset="0"/>
                <a:cs typeface="Arial" panose="020B0604020202020204" pitchFamily="34" charset="0"/>
              </a:rPr>
              <a:t>DCF – SENSITIVITY ANALYSIS</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B82AF866-EFEB-3EC6-AA6F-DBFB201EF3E4}"/>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graphicFrame>
        <p:nvGraphicFramePr>
          <p:cNvPr id="7" name="Chart 6">
            <a:extLst>
              <a:ext uri="{FF2B5EF4-FFF2-40B4-BE49-F238E27FC236}">
                <a16:creationId xmlns:a16="http://schemas.microsoft.com/office/drawing/2014/main" id="{018EA1D1-C662-4945-973C-459C0B110142}"/>
              </a:ext>
            </a:extLst>
          </p:cNvPr>
          <p:cNvGraphicFramePr>
            <a:graphicFrameLocks/>
          </p:cNvGraphicFramePr>
          <p:nvPr>
            <p:extLst>
              <p:ext uri="{D42A27DB-BD31-4B8C-83A1-F6EECF244321}">
                <p14:modId xmlns:p14="http://schemas.microsoft.com/office/powerpoint/2010/main" val="1834104897"/>
              </p:ext>
            </p:extLst>
          </p:nvPr>
        </p:nvGraphicFramePr>
        <p:xfrm>
          <a:off x="97389" y="773723"/>
          <a:ext cx="11945927" cy="5641894"/>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D2F7EE23-A194-73C6-8DB7-125DAE471B1A}"/>
              </a:ext>
            </a:extLst>
          </p:cNvPr>
          <p:cNvSpPr/>
          <p:nvPr/>
        </p:nvSpPr>
        <p:spPr>
          <a:xfrm>
            <a:off x="7025268" y="2107580"/>
            <a:ext cx="1126273" cy="267630"/>
          </a:xfrm>
          <a:prstGeom prst="rect">
            <a:avLst/>
          </a:prstGeom>
          <a:solidFill>
            <a:srgbClr val="E5F1F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NZ" sz="1600"/>
              <a:t>146 mil</a:t>
            </a:r>
          </a:p>
        </p:txBody>
      </p:sp>
      <p:sp>
        <p:nvSpPr>
          <p:cNvPr id="5" name="Rectangle 4">
            <a:extLst>
              <a:ext uri="{FF2B5EF4-FFF2-40B4-BE49-F238E27FC236}">
                <a16:creationId xmlns:a16="http://schemas.microsoft.com/office/drawing/2014/main" id="{2A7C14CF-4191-CDF9-A190-A0B5826B5A09}"/>
              </a:ext>
            </a:extLst>
          </p:cNvPr>
          <p:cNvSpPr/>
          <p:nvPr/>
        </p:nvSpPr>
        <p:spPr>
          <a:xfrm>
            <a:off x="7025267" y="3250581"/>
            <a:ext cx="1126273" cy="267630"/>
          </a:xfrm>
          <a:prstGeom prst="rect">
            <a:avLst/>
          </a:prstGeom>
          <a:solidFill>
            <a:srgbClr val="E5F1F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NZ" sz="1600"/>
              <a:t>10%</a:t>
            </a:r>
          </a:p>
        </p:txBody>
      </p:sp>
      <p:sp>
        <p:nvSpPr>
          <p:cNvPr id="6" name="Rectangle 5">
            <a:extLst>
              <a:ext uri="{FF2B5EF4-FFF2-40B4-BE49-F238E27FC236}">
                <a16:creationId xmlns:a16="http://schemas.microsoft.com/office/drawing/2014/main" id="{46BC12E7-CD82-CFD1-F229-6A19800B64FA}"/>
              </a:ext>
            </a:extLst>
          </p:cNvPr>
          <p:cNvSpPr/>
          <p:nvPr/>
        </p:nvSpPr>
        <p:spPr>
          <a:xfrm>
            <a:off x="7025266" y="5549254"/>
            <a:ext cx="1126273" cy="267630"/>
          </a:xfrm>
          <a:prstGeom prst="rect">
            <a:avLst/>
          </a:prstGeom>
          <a:solidFill>
            <a:srgbClr val="E5F1F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NZ" sz="1600"/>
              <a:t>4%</a:t>
            </a:r>
          </a:p>
        </p:txBody>
      </p:sp>
      <p:sp>
        <p:nvSpPr>
          <p:cNvPr id="8" name="Rectangle 7">
            <a:extLst>
              <a:ext uri="{FF2B5EF4-FFF2-40B4-BE49-F238E27FC236}">
                <a16:creationId xmlns:a16="http://schemas.microsoft.com/office/drawing/2014/main" id="{ECE6EF86-4868-164A-767A-58DDE1729F70}"/>
              </a:ext>
            </a:extLst>
          </p:cNvPr>
          <p:cNvSpPr/>
          <p:nvPr/>
        </p:nvSpPr>
        <p:spPr>
          <a:xfrm>
            <a:off x="7025265" y="4408711"/>
            <a:ext cx="1126273" cy="267630"/>
          </a:xfrm>
          <a:prstGeom prst="rect">
            <a:avLst/>
          </a:prstGeom>
          <a:solidFill>
            <a:srgbClr val="E5F1F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NZ" sz="1600"/>
              <a:t>70 mil</a:t>
            </a:r>
          </a:p>
        </p:txBody>
      </p:sp>
      <p:sp>
        <p:nvSpPr>
          <p:cNvPr id="9" name="Rectangle 8">
            <a:extLst>
              <a:ext uri="{FF2B5EF4-FFF2-40B4-BE49-F238E27FC236}">
                <a16:creationId xmlns:a16="http://schemas.microsoft.com/office/drawing/2014/main" id="{31E549C4-BFE2-320F-5198-BC59873ECF51}"/>
              </a:ext>
            </a:extLst>
          </p:cNvPr>
          <p:cNvSpPr/>
          <p:nvPr/>
        </p:nvSpPr>
        <p:spPr>
          <a:xfrm>
            <a:off x="9943057" y="4876533"/>
            <a:ext cx="1929160" cy="426130"/>
          </a:xfrm>
          <a:prstGeom prst="rect">
            <a:avLst/>
          </a:prstGeom>
          <a:solidFill>
            <a:srgbClr val="C32F2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sz="1600" b="1">
                <a:solidFill>
                  <a:schemeClr val="tx1"/>
                </a:solidFill>
              </a:rPr>
              <a:t>Downside by 10%</a:t>
            </a:r>
          </a:p>
        </p:txBody>
      </p:sp>
      <p:sp>
        <p:nvSpPr>
          <p:cNvPr id="13" name="Rectangle 12">
            <a:extLst>
              <a:ext uri="{FF2B5EF4-FFF2-40B4-BE49-F238E27FC236}">
                <a16:creationId xmlns:a16="http://schemas.microsoft.com/office/drawing/2014/main" id="{FA6625AE-76C1-294F-4307-F6715D0CAFBB}"/>
              </a:ext>
            </a:extLst>
          </p:cNvPr>
          <p:cNvSpPr/>
          <p:nvPr/>
        </p:nvSpPr>
        <p:spPr>
          <a:xfrm>
            <a:off x="9943057" y="5389561"/>
            <a:ext cx="1929160" cy="42613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sz="1600" b="1">
                <a:solidFill>
                  <a:schemeClr val="bg2"/>
                </a:solidFill>
              </a:rPr>
              <a:t>Upside by 10%</a:t>
            </a:r>
          </a:p>
        </p:txBody>
      </p:sp>
      <p:sp>
        <p:nvSpPr>
          <p:cNvPr id="15" name="Title 1">
            <a:extLst>
              <a:ext uri="{FF2B5EF4-FFF2-40B4-BE49-F238E27FC236}">
                <a16:creationId xmlns:a16="http://schemas.microsoft.com/office/drawing/2014/main" id="{22C4F03E-8BCE-FD15-76D8-E2FF6551A4D4}"/>
              </a:ext>
            </a:extLst>
          </p:cNvPr>
          <p:cNvSpPr txBox="1">
            <a:spLocks/>
          </p:cNvSpPr>
          <p:nvPr/>
        </p:nvSpPr>
        <p:spPr>
          <a:xfrm>
            <a:off x="291317" y="781567"/>
            <a:ext cx="3971071"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NZ" sz="2000">
              <a:solidFill>
                <a:schemeClr val="bg1"/>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74C253B0-624C-ECBE-4BF6-E89EFFEF89EA}"/>
              </a:ext>
            </a:extLst>
          </p:cNvPr>
          <p:cNvSpPr txBox="1">
            <a:spLocks/>
          </p:cNvSpPr>
          <p:nvPr/>
        </p:nvSpPr>
        <p:spPr>
          <a:xfrm>
            <a:off x="388706" y="894789"/>
            <a:ext cx="3971071" cy="429875"/>
          </a:xfrm>
          <a:prstGeom prst="rect">
            <a:avLst/>
          </a:prstGeom>
          <a:solidFill>
            <a:srgbClr val="A9BDA7"/>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2000" b="1">
                <a:solidFill>
                  <a:schemeClr val="bg1"/>
                </a:solidFill>
                <a:latin typeface="Arial"/>
                <a:cs typeface="Arial"/>
              </a:rPr>
              <a:t> 2024(F) to 2028(F)</a:t>
            </a:r>
          </a:p>
        </p:txBody>
      </p:sp>
      <p:sp>
        <p:nvSpPr>
          <p:cNvPr id="4" name="Rectangle 3">
            <a:extLst>
              <a:ext uri="{FF2B5EF4-FFF2-40B4-BE49-F238E27FC236}">
                <a16:creationId xmlns:a16="http://schemas.microsoft.com/office/drawing/2014/main" id="{C3F7FA89-7FDA-6B6A-E036-936DDA2A3BA0}"/>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14" name="TextBox 13">
            <a:extLst>
              <a:ext uri="{FF2B5EF4-FFF2-40B4-BE49-F238E27FC236}">
                <a16:creationId xmlns:a16="http://schemas.microsoft.com/office/drawing/2014/main" id="{38A8F6B9-148F-BC6B-CEB5-5E138009C6BE}"/>
              </a:ext>
            </a:extLst>
          </p:cNvPr>
          <p:cNvSpPr txBox="1"/>
          <p:nvPr/>
        </p:nvSpPr>
        <p:spPr>
          <a:xfrm>
            <a:off x="10396914" y="6429664"/>
            <a:ext cx="2084495" cy="338554"/>
          </a:xfrm>
          <a:prstGeom prst="rect">
            <a:avLst/>
          </a:prstGeom>
          <a:noFill/>
        </p:spPr>
        <p:txBody>
          <a:bodyPr wrap="square" rtlCol="0">
            <a:spAutoFit/>
          </a:bodyPr>
          <a:lstStyle/>
          <a:p>
            <a:r>
              <a:rPr lang="en-NZ" sz="1600">
                <a:hlinkClick r:id="rId5" action="ppaction://hlinksldjump"/>
              </a:rPr>
              <a:t>Appendix Table</a:t>
            </a:r>
            <a:endParaRPr lang="en-NZ" sz="1600"/>
          </a:p>
        </p:txBody>
      </p:sp>
      <p:sp>
        <p:nvSpPr>
          <p:cNvPr id="17" name="TextBox 16">
            <a:hlinkClick r:id="rId6" action="ppaction://hlinksldjump"/>
            <a:extLst>
              <a:ext uri="{FF2B5EF4-FFF2-40B4-BE49-F238E27FC236}">
                <a16:creationId xmlns:a16="http://schemas.microsoft.com/office/drawing/2014/main" id="{BCB524E6-EB7D-5AD2-358C-85B7DB723415}"/>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6" action="ppaction://hlinksldjump"/>
              </a:rPr>
              <a:t>ESG</a:t>
            </a:r>
            <a:endParaRPr lang="en-NZ" sz="1600"/>
          </a:p>
        </p:txBody>
      </p:sp>
      <p:sp>
        <p:nvSpPr>
          <p:cNvPr id="18" name="TextBox 17">
            <a:hlinkClick r:id="rId6" action="ppaction://hlinksldjump"/>
            <a:extLst>
              <a:ext uri="{FF2B5EF4-FFF2-40B4-BE49-F238E27FC236}">
                <a16:creationId xmlns:a16="http://schemas.microsoft.com/office/drawing/2014/main" id="{E5F9838D-845E-9EAC-B9F7-1C597D599814}"/>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7" action="ppaction://hlinksldjump"/>
              </a:rPr>
              <a:t>Sensitivity Analysis</a:t>
            </a:r>
            <a:endParaRPr lang="en-NZ" sz="1600"/>
          </a:p>
        </p:txBody>
      </p:sp>
      <p:sp>
        <p:nvSpPr>
          <p:cNvPr id="19" name="TextBox 18">
            <a:hlinkClick r:id="rId6" action="ppaction://hlinksldjump"/>
            <a:extLst>
              <a:ext uri="{FF2B5EF4-FFF2-40B4-BE49-F238E27FC236}">
                <a16:creationId xmlns:a16="http://schemas.microsoft.com/office/drawing/2014/main" id="{362B34C0-BC1E-5F1F-F1AA-16BD868267FA}"/>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8" action="ppaction://hlinksldjump"/>
              </a:rPr>
              <a:t>Valuation-DCF</a:t>
            </a:r>
            <a:endParaRPr lang="en-NZ" sz="1600"/>
          </a:p>
        </p:txBody>
      </p:sp>
      <p:sp>
        <p:nvSpPr>
          <p:cNvPr id="20" name="TextBox 19">
            <a:hlinkClick r:id="rId6" action="ppaction://hlinksldjump"/>
            <a:extLst>
              <a:ext uri="{FF2B5EF4-FFF2-40B4-BE49-F238E27FC236}">
                <a16:creationId xmlns:a16="http://schemas.microsoft.com/office/drawing/2014/main" id="{ECD1064D-E620-42FD-4344-D1B3AF3DF115}"/>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9" action="ppaction://hlinksldjump"/>
              </a:rPr>
              <a:t>Financial Analysis</a:t>
            </a:r>
            <a:endParaRPr lang="en-NZ" sz="1600"/>
          </a:p>
        </p:txBody>
      </p:sp>
      <p:sp>
        <p:nvSpPr>
          <p:cNvPr id="21" name="TextBox 20">
            <a:hlinkClick r:id="rId6" action="ppaction://hlinksldjump"/>
            <a:extLst>
              <a:ext uri="{FF2B5EF4-FFF2-40B4-BE49-F238E27FC236}">
                <a16:creationId xmlns:a16="http://schemas.microsoft.com/office/drawing/2014/main" id="{EF3F13CD-8D84-EAC5-FB13-29A1BE2D55FB}"/>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0" action="ppaction://hlinksldjump"/>
              </a:rPr>
              <a:t>Industry Positioning</a:t>
            </a:r>
            <a:endParaRPr lang="en-NZ" sz="1600"/>
          </a:p>
        </p:txBody>
      </p:sp>
      <p:sp>
        <p:nvSpPr>
          <p:cNvPr id="22" name="TextBox 21">
            <a:hlinkClick r:id="rId6" action="ppaction://hlinksldjump"/>
            <a:extLst>
              <a:ext uri="{FF2B5EF4-FFF2-40B4-BE49-F238E27FC236}">
                <a16:creationId xmlns:a16="http://schemas.microsoft.com/office/drawing/2014/main" id="{EF8BBB91-A527-3165-D935-E8DCAF5F1015}"/>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1" action="ppaction://hlinksldjump"/>
              </a:rPr>
              <a:t>Business Model</a:t>
            </a:r>
            <a:endParaRPr lang="en-NZ" sz="1600"/>
          </a:p>
        </p:txBody>
      </p:sp>
    </p:spTree>
    <p:extLst>
      <p:ext uri="{BB962C8B-B14F-4D97-AF65-F5344CB8AC3E}">
        <p14:creationId xmlns:p14="http://schemas.microsoft.com/office/powerpoint/2010/main" val="48701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7800842" cy="429875"/>
          </a:xfrm>
        </p:spPr>
        <p:txBody>
          <a:bodyPr>
            <a:normAutofit/>
          </a:bodyPr>
          <a:lstStyle/>
          <a:p>
            <a:r>
              <a:rPr lang="en-NZ" sz="2000" b="1">
                <a:latin typeface="Arial"/>
                <a:cs typeface="Arial"/>
              </a:rPr>
              <a:t>MONTE CARLO SIMULATION</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E907009C-D7D9-6580-69B7-4700B23F2E1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47" name="TextBox 46">
            <a:extLst>
              <a:ext uri="{FF2B5EF4-FFF2-40B4-BE49-F238E27FC236}">
                <a16:creationId xmlns:a16="http://schemas.microsoft.com/office/drawing/2014/main" id="{C28E704B-5A6D-708B-D57F-DB08C779A26E}"/>
              </a:ext>
            </a:extLst>
          </p:cNvPr>
          <p:cNvSpPr txBox="1"/>
          <p:nvPr/>
        </p:nvSpPr>
        <p:spPr>
          <a:xfrm>
            <a:off x="10678695" y="6083556"/>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
        <p:nvSpPr>
          <p:cNvPr id="2" name="Rectangle 1">
            <a:extLst>
              <a:ext uri="{FF2B5EF4-FFF2-40B4-BE49-F238E27FC236}">
                <a16:creationId xmlns:a16="http://schemas.microsoft.com/office/drawing/2014/main" id="{12EE8644-C0DC-CE74-A800-A3B157BDA807}"/>
              </a:ext>
            </a:extLst>
          </p:cNvPr>
          <p:cNvSpPr>
            <a:spLocks noGrp="1" noRot="1" noMove="1" noResize="1" noEditPoints="1" noAdjustHandles="1" noChangeArrowheads="1" noChangeShapeType="1"/>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F24EAB69-23B4-4BC0-8F99-941D0AC1D5AB}"/>
                  </a:ext>
                </a:extLst>
              </p:cNvPr>
              <p:cNvGraphicFramePr/>
              <p:nvPr>
                <p:extLst>
                  <p:ext uri="{D42A27DB-BD31-4B8C-83A1-F6EECF244321}">
                    <p14:modId xmlns:p14="http://schemas.microsoft.com/office/powerpoint/2010/main" val="2775481883"/>
                  </p:ext>
                </p:extLst>
              </p:nvPr>
            </p:nvGraphicFramePr>
            <p:xfrm>
              <a:off x="1062182" y="1035232"/>
              <a:ext cx="10243128" cy="5048324"/>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6" name="Chart 5">
                <a:extLst>
                  <a:ext uri="{FF2B5EF4-FFF2-40B4-BE49-F238E27FC236}">
                    <a16:creationId xmlns:a16="http://schemas.microsoft.com/office/drawing/2014/main" id="{F24EAB69-23B4-4BC0-8F99-941D0AC1D5AB}"/>
                  </a:ext>
                </a:extLst>
              </p:cNvPr>
              <p:cNvPicPr>
                <a:picLocks noGrp="1" noRot="1" noChangeAspect="1" noMove="1" noResize="1" noEditPoints="1" noAdjustHandles="1" noChangeArrowheads="1" noChangeShapeType="1"/>
              </p:cNvPicPr>
              <p:nvPr/>
            </p:nvPicPr>
            <p:blipFill>
              <a:blip r:embed="rId5"/>
              <a:stretch>
                <a:fillRect/>
              </a:stretch>
            </p:blipFill>
            <p:spPr>
              <a:xfrm>
                <a:off x="1062182" y="1035232"/>
                <a:ext cx="10243128" cy="5048324"/>
              </a:xfrm>
              <a:prstGeom prst="rect">
                <a:avLst/>
              </a:prstGeom>
            </p:spPr>
          </p:pic>
        </mc:Fallback>
      </mc:AlternateContent>
      <p:cxnSp>
        <p:nvCxnSpPr>
          <p:cNvPr id="8" name="Straight Connector 7">
            <a:extLst>
              <a:ext uri="{FF2B5EF4-FFF2-40B4-BE49-F238E27FC236}">
                <a16:creationId xmlns:a16="http://schemas.microsoft.com/office/drawing/2014/main" id="{D5CB5413-7EF4-1595-2847-9CA8FBCD2826}"/>
              </a:ext>
            </a:extLst>
          </p:cNvPr>
          <p:cNvCxnSpPr>
            <a:cxnSpLocks/>
          </p:cNvCxnSpPr>
          <p:nvPr/>
        </p:nvCxnSpPr>
        <p:spPr>
          <a:xfrm>
            <a:off x="3740729" y="1398596"/>
            <a:ext cx="0" cy="3759199"/>
          </a:xfrm>
          <a:prstGeom prst="line">
            <a:avLst/>
          </a:prstGeom>
          <a:ln w="41275">
            <a:solidFill>
              <a:schemeClr val="bg2"/>
            </a:solidFill>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8C1880-0613-0CF5-E842-A2856C6772AF}"/>
              </a:ext>
            </a:extLst>
          </p:cNvPr>
          <p:cNvSpPr/>
          <p:nvPr/>
        </p:nvSpPr>
        <p:spPr>
          <a:xfrm>
            <a:off x="3707276" y="1296899"/>
            <a:ext cx="803564" cy="295563"/>
          </a:xfrm>
          <a:prstGeom prst="rect">
            <a:avLst/>
          </a:prstGeom>
          <a:solidFill>
            <a:schemeClr val="bg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NZ"/>
              <a:t>0.77</a:t>
            </a:r>
          </a:p>
        </p:txBody>
      </p:sp>
      <p:cxnSp>
        <p:nvCxnSpPr>
          <p:cNvPr id="17" name="Straight Arrow Connector 16">
            <a:extLst>
              <a:ext uri="{FF2B5EF4-FFF2-40B4-BE49-F238E27FC236}">
                <a16:creationId xmlns:a16="http://schemas.microsoft.com/office/drawing/2014/main" id="{77B0F8B3-A291-78DA-B041-746D89B352E2}"/>
              </a:ext>
            </a:extLst>
          </p:cNvPr>
          <p:cNvCxnSpPr/>
          <p:nvPr/>
        </p:nvCxnSpPr>
        <p:spPr>
          <a:xfrm>
            <a:off x="4719783" y="1635207"/>
            <a:ext cx="49229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72C9299-1749-877F-6B9C-C6EE95255CAE}"/>
              </a:ext>
            </a:extLst>
          </p:cNvPr>
          <p:cNvSpPr txBox="1"/>
          <p:nvPr/>
        </p:nvSpPr>
        <p:spPr>
          <a:xfrm>
            <a:off x="6668655" y="1787422"/>
            <a:ext cx="1921163" cy="307777"/>
          </a:xfrm>
          <a:prstGeom prst="rect">
            <a:avLst/>
          </a:prstGeom>
          <a:noFill/>
        </p:spPr>
        <p:txBody>
          <a:bodyPr wrap="square" lIns="91440" tIns="45720" rIns="91440" bIns="45720" rtlCol="0" anchor="t">
            <a:spAutoFit/>
          </a:bodyPr>
          <a:lstStyle/>
          <a:p>
            <a:r>
              <a:rPr lang="en-NZ" sz="1400" b="1">
                <a:solidFill>
                  <a:schemeClr val="bg2"/>
                </a:solidFill>
              </a:rPr>
              <a:t>55.4% Probability</a:t>
            </a:r>
          </a:p>
        </p:txBody>
      </p:sp>
      <p:cxnSp>
        <p:nvCxnSpPr>
          <p:cNvPr id="19" name="Straight Arrow Connector 18">
            <a:extLst>
              <a:ext uri="{FF2B5EF4-FFF2-40B4-BE49-F238E27FC236}">
                <a16:creationId xmlns:a16="http://schemas.microsoft.com/office/drawing/2014/main" id="{BD7FC346-BB5D-8170-F043-991C8A7002BC}"/>
              </a:ext>
            </a:extLst>
          </p:cNvPr>
          <p:cNvCxnSpPr>
            <a:cxnSpLocks/>
          </p:cNvCxnSpPr>
          <p:nvPr/>
        </p:nvCxnSpPr>
        <p:spPr>
          <a:xfrm flipH="1">
            <a:off x="1697185" y="1639640"/>
            <a:ext cx="1915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07B70B2-6797-46A9-B51B-50DDBF87CF51}"/>
              </a:ext>
            </a:extLst>
          </p:cNvPr>
          <p:cNvSpPr txBox="1"/>
          <p:nvPr/>
        </p:nvSpPr>
        <p:spPr>
          <a:xfrm>
            <a:off x="1789549" y="1787421"/>
            <a:ext cx="2232889" cy="307777"/>
          </a:xfrm>
          <a:prstGeom prst="rect">
            <a:avLst/>
          </a:prstGeom>
          <a:noFill/>
        </p:spPr>
        <p:txBody>
          <a:bodyPr wrap="square" lIns="91440" tIns="45720" rIns="91440" bIns="45720" anchor="t">
            <a:spAutoFit/>
          </a:bodyPr>
          <a:lstStyle/>
          <a:p>
            <a:r>
              <a:rPr lang="en-NZ" sz="1400" b="1">
                <a:solidFill>
                  <a:schemeClr val="bg2"/>
                </a:solidFill>
              </a:rPr>
              <a:t>44.6 % Probability</a:t>
            </a:r>
            <a:endParaRPr lang="en-NZ" sz="1200" b="1">
              <a:solidFill>
                <a:schemeClr val="bg2"/>
              </a:solidFill>
            </a:endParaRPr>
          </a:p>
        </p:txBody>
      </p:sp>
      <p:sp>
        <p:nvSpPr>
          <p:cNvPr id="4" name="Rectangle 3">
            <a:extLst>
              <a:ext uri="{FF2B5EF4-FFF2-40B4-BE49-F238E27FC236}">
                <a16:creationId xmlns:a16="http://schemas.microsoft.com/office/drawing/2014/main" id="{E9BD5E12-B0D0-ECDF-93A1-4CD4362BF52E}"/>
              </a:ext>
            </a:extLst>
          </p:cNvPr>
          <p:cNvSpPr/>
          <p:nvPr/>
        </p:nvSpPr>
        <p:spPr>
          <a:xfrm>
            <a:off x="8077200" y="2917371"/>
            <a:ext cx="3228110" cy="827305"/>
          </a:xfrm>
          <a:prstGeom prst="rect">
            <a:avLst/>
          </a:prstGeom>
          <a:solidFill>
            <a:srgbClr val="A9BD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a:t>Simulating the Variations in NPAT and Cost of Equity</a:t>
            </a:r>
          </a:p>
        </p:txBody>
      </p:sp>
      <p:sp>
        <p:nvSpPr>
          <p:cNvPr id="5" name="Rectangle 4">
            <a:extLst>
              <a:ext uri="{FF2B5EF4-FFF2-40B4-BE49-F238E27FC236}">
                <a16:creationId xmlns:a16="http://schemas.microsoft.com/office/drawing/2014/main" id="{2AABE9AE-23DA-F9AA-0B7C-A2B2F23ACB5E}"/>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403C4BAF-BD01-2D43-8602-839F29DAFDC2}"/>
              </a:ext>
            </a:extLst>
          </p:cNvPr>
          <p:cNvSpPr txBox="1"/>
          <p:nvPr/>
        </p:nvSpPr>
        <p:spPr>
          <a:xfrm>
            <a:off x="10396914" y="6429664"/>
            <a:ext cx="2084495" cy="338554"/>
          </a:xfrm>
          <a:prstGeom prst="rect">
            <a:avLst/>
          </a:prstGeom>
          <a:noFill/>
        </p:spPr>
        <p:txBody>
          <a:bodyPr wrap="square" rtlCol="0">
            <a:spAutoFit/>
          </a:bodyPr>
          <a:lstStyle/>
          <a:p>
            <a:r>
              <a:rPr lang="en-NZ" sz="1600">
                <a:hlinkClick r:id="rId6" action="ppaction://hlinksldjump"/>
              </a:rPr>
              <a:t>Appendix Table</a:t>
            </a:r>
            <a:endParaRPr lang="en-NZ" sz="1600"/>
          </a:p>
        </p:txBody>
      </p:sp>
      <p:sp>
        <p:nvSpPr>
          <p:cNvPr id="9" name="TextBox 8">
            <a:hlinkClick r:id="rId7" action="ppaction://hlinksldjump"/>
            <a:extLst>
              <a:ext uri="{FF2B5EF4-FFF2-40B4-BE49-F238E27FC236}">
                <a16:creationId xmlns:a16="http://schemas.microsoft.com/office/drawing/2014/main" id="{85E44889-CDA6-39D4-F414-708C96D302E5}"/>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7" action="ppaction://hlinksldjump"/>
              </a:rPr>
              <a:t>ESG</a:t>
            </a:r>
            <a:endParaRPr lang="en-NZ" sz="1600"/>
          </a:p>
        </p:txBody>
      </p:sp>
      <p:sp>
        <p:nvSpPr>
          <p:cNvPr id="14" name="TextBox 13">
            <a:hlinkClick r:id="rId7" action="ppaction://hlinksldjump"/>
            <a:extLst>
              <a:ext uri="{FF2B5EF4-FFF2-40B4-BE49-F238E27FC236}">
                <a16:creationId xmlns:a16="http://schemas.microsoft.com/office/drawing/2014/main" id="{20509D1B-EAA7-67CF-9B47-7D25DD704E10}"/>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8" action="ppaction://hlinksldjump"/>
              </a:rPr>
              <a:t>Sensitivity Analysis</a:t>
            </a:r>
            <a:endParaRPr lang="en-NZ" sz="1600"/>
          </a:p>
        </p:txBody>
      </p:sp>
      <p:sp>
        <p:nvSpPr>
          <p:cNvPr id="15" name="TextBox 14">
            <a:hlinkClick r:id="rId7" action="ppaction://hlinksldjump"/>
            <a:extLst>
              <a:ext uri="{FF2B5EF4-FFF2-40B4-BE49-F238E27FC236}">
                <a16:creationId xmlns:a16="http://schemas.microsoft.com/office/drawing/2014/main" id="{F1A40800-3C11-7EB5-CA86-FAB183D702D3}"/>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9" action="ppaction://hlinksldjump"/>
              </a:rPr>
              <a:t>Valuation-DCF</a:t>
            </a:r>
            <a:endParaRPr lang="en-NZ" sz="1600"/>
          </a:p>
        </p:txBody>
      </p:sp>
      <p:sp>
        <p:nvSpPr>
          <p:cNvPr id="16" name="TextBox 15">
            <a:hlinkClick r:id="rId7" action="ppaction://hlinksldjump"/>
            <a:extLst>
              <a:ext uri="{FF2B5EF4-FFF2-40B4-BE49-F238E27FC236}">
                <a16:creationId xmlns:a16="http://schemas.microsoft.com/office/drawing/2014/main" id="{D637FB1B-ABBA-D861-071C-B6DB54E24BA4}"/>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0" action="ppaction://hlinksldjump"/>
              </a:rPr>
              <a:t>Financial Analysis</a:t>
            </a:r>
            <a:endParaRPr lang="en-NZ" sz="1600"/>
          </a:p>
        </p:txBody>
      </p:sp>
      <p:sp>
        <p:nvSpPr>
          <p:cNvPr id="20" name="TextBox 19">
            <a:hlinkClick r:id="rId7" action="ppaction://hlinksldjump"/>
            <a:extLst>
              <a:ext uri="{FF2B5EF4-FFF2-40B4-BE49-F238E27FC236}">
                <a16:creationId xmlns:a16="http://schemas.microsoft.com/office/drawing/2014/main" id="{679F1D63-F484-3394-4B2A-4D4F81C5C1CF}"/>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1" action="ppaction://hlinksldjump"/>
              </a:rPr>
              <a:t>Industry Positioning</a:t>
            </a:r>
            <a:endParaRPr lang="en-NZ" sz="1600"/>
          </a:p>
        </p:txBody>
      </p:sp>
      <p:sp>
        <p:nvSpPr>
          <p:cNvPr id="21" name="TextBox 20">
            <a:hlinkClick r:id="rId7" action="ppaction://hlinksldjump"/>
            <a:extLst>
              <a:ext uri="{FF2B5EF4-FFF2-40B4-BE49-F238E27FC236}">
                <a16:creationId xmlns:a16="http://schemas.microsoft.com/office/drawing/2014/main" id="{563C9503-9802-C0A8-6023-2042E97A17FC}"/>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2" action="ppaction://hlinksldjump"/>
              </a:rPr>
              <a:t>Business Model</a:t>
            </a:r>
            <a:endParaRPr lang="en-NZ" sz="1600"/>
          </a:p>
        </p:txBody>
      </p:sp>
    </p:spTree>
    <p:extLst>
      <p:ext uri="{BB962C8B-B14F-4D97-AF65-F5344CB8AC3E}">
        <p14:creationId xmlns:p14="http://schemas.microsoft.com/office/powerpoint/2010/main" val="196950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7495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3338459" cy="429875"/>
          </a:xfrm>
        </p:spPr>
        <p:txBody>
          <a:bodyPr>
            <a:normAutofit/>
          </a:bodyPr>
          <a:lstStyle/>
          <a:p>
            <a:r>
              <a:rPr lang="en-NZ" sz="2000" b="1">
                <a:latin typeface="Arial"/>
                <a:cs typeface="Arial"/>
              </a:rPr>
              <a:t>INVESTMENT RISKS</a:t>
            </a:r>
            <a:endParaRPr lang="en-NZ" sz="2000" b="1">
              <a:latin typeface="Arial" panose="020B0604020202020204" pitchFamily="34" charset="0"/>
              <a:cs typeface="Arial" panose="020B0604020202020204" pitchFamily="34" charset="0"/>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pic>
        <p:nvPicPr>
          <p:cNvPr id="3" name="Picture 2" descr="A chart of impact and impact&#10;&#10;Description automatically generated with medium confidence">
            <a:extLst>
              <a:ext uri="{FF2B5EF4-FFF2-40B4-BE49-F238E27FC236}">
                <a16:creationId xmlns:a16="http://schemas.microsoft.com/office/drawing/2014/main" id="{7E725767-19A5-DB9F-D8AD-71570D63E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642" y="1019766"/>
            <a:ext cx="6236070" cy="4998942"/>
          </a:xfrm>
          <a:prstGeom prst="rect">
            <a:avLst/>
          </a:prstGeom>
        </p:spPr>
      </p:pic>
      <p:sp>
        <p:nvSpPr>
          <p:cNvPr id="4" name="Rectangle 3">
            <a:extLst>
              <a:ext uri="{FF2B5EF4-FFF2-40B4-BE49-F238E27FC236}">
                <a16:creationId xmlns:a16="http://schemas.microsoft.com/office/drawing/2014/main" id="{9C315D82-F44A-2DEE-5222-405B14F845D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7" name="Rectangle 16">
            <a:extLst>
              <a:ext uri="{FF2B5EF4-FFF2-40B4-BE49-F238E27FC236}">
                <a16:creationId xmlns:a16="http://schemas.microsoft.com/office/drawing/2014/main" id="{3F429ED0-F215-DB6C-3D5D-A7A904FC3803}"/>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18" name="TextBox 17">
            <a:extLst>
              <a:ext uri="{FF2B5EF4-FFF2-40B4-BE49-F238E27FC236}">
                <a16:creationId xmlns:a16="http://schemas.microsoft.com/office/drawing/2014/main" id="{CFBA84C5-5686-3C5F-0370-ECBD58175675}"/>
              </a:ext>
            </a:extLst>
          </p:cNvPr>
          <p:cNvSpPr txBox="1"/>
          <p:nvPr/>
        </p:nvSpPr>
        <p:spPr>
          <a:xfrm>
            <a:off x="10396914" y="6429664"/>
            <a:ext cx="2084495" cy="338554"/>
          </a:xfrm>
          <a:prstGeom prst="rect">
            <a:avLst/>
          </a:prstGeom>
          <a:noFill/>
        </p:spPr>
        <p:txBody>
          <a:bodyPr wrap="square" rtlCol="0">
            <a:spAutoFit/>
          </a:bodyPr>
          <a:lstStyle/>
          <a:p>
            <a:r>
              <a:rPr lang="en-NZ" sz="1600">
                <a:hlinkClick r:id="rId5" action="ppaction://hlinksldjump"/>
              </a:rPr>
              <a:t>Appendix Table</a:t>
            </a:r>
            <a:endParaRPr lang="en-NZ" sz="1600"/>
          </a:p>
        </p:txBody>
      </p:sp>
      <p:sp>
        <p:nvSpPr>
          <p:cNvPr id="19" name="TextBox 18">
            <a:hlinkClick r:id="rId6" action="ppaction://hlinksldjump"/>
            <a:extLst>
              <a:ext uri="{FF2B5EF4-FFF2-40B4-BE49-F238E27FC236}">
                <a16:creationId xmlns:a16="http://schemas.microsoft.com/office/drawing/2014/main" id="{5107A935-55B9-44E9-1B48-8C4E4F84DA5F}"/>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6" action="ppaction://hlinksldjump"/>
              </a:rPr>
              <a:t>ESG</a:t>
            </a:r>
            <a:endParaRPr lang="en-NZ" sz="1600"/>
          </a:p>
        </p:txBody>
      </p:sp>
      <p:sp>
        <p:nvSpPr>
          <p:cNvPr id="20" name="TextBox 19">
            <a:hlinkClick r:id="rId6" action="ppaction://hlinksldjump"/>
            <a:extLst>
              <a:ext uri="{FF2B5EF4-FFF2-40B4-BE49-F238E27FC236}">
                <a16:creationId xmlns:a16="http://schemas.microsoft.com/office/drawing/2014/main" id="{74935CBF-BDC8-94A8-1794-5CED31E534C2}"/>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7" action="ppaction://hlinksldjump"/>
              </a:rPr>
              <a:t>Sensitivity Analysis</a:t>
            </a:r>
            <a:endParaRPr lang="en-NZ" sz="1600"/>
          </a:p>
        </p:txBody>
      </p:sp>
      <p:sp>
        <p:nvSpPr>
          <p:cNvPr id="21" name="TextBox 20">
            <a:hlinkClick r:id="rId6" action="ppaction://hlinksldjump"/>
            <a:extLst>
              <a:ext uri="{FF2B5EF4-FFF2-40B4-BE49-F238E27FC236}">
                <a16:creationId xmlns:a16="http://schemas.microsoft.com/office/drawing/2014/main" id="{C50424F3-7D3E-8BEB-CD03-41365B6D724C}"/>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8" action="ppaction://hlinksldjump"/>
              </a:rPr>
              <a:t>Valuation-DCF</a:t>
            </a:r>
            <a:endParaRPr lang="en-NZ" sz="1600"/>
          </a:p>
        </p:txBody>
      </p:sp>
      <p:sp>
        <p:nvSpPr>
          <p:cNvPr id="22" name="TextBox 21">
            <a:hlinkClick r:id="rId6" action="ppaction://hlinksldjump"/>
            <a:extLst>
              <a:ext uri="{FF2B5EF4-FFF2-40B4-BE49-F238E27FC236}">
                <a16:creationId xmlns:a16="http://schemas.microsoft.com/office/drawing/2014/main" id="{AA5447FF-3050-771A-AE0C-EFFDCFD21F2E}"/>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9" action="ppaction://hlinksldjump"/>
              </a:rPr>
              <a:t>Financial Analysis</a:t>
            </a:r>
            <a:endParaRPr lang="en-NZ" sz="1600"/>
          </a:p>
        </p:txBody>
      </p:sp>
      <p:sp>
        <p:nvSpPr>
          <p:cNvPr id="23" name="TextBox 22">
            <a:hlinkClick r:id="rId6" action="ppaction://hlinksldjump"/>
            <a:extLst>
              <a:ext uri="{FF2B5EF4-FFF2-40B4-BE49-F238E27FC236}">
                <a16:creationId xmlns:a16="http://schemas.microsoft.com/office/drawing/2014/main" id="{0C578892-A954-89E3-EE6C-F7EAA18CB1C8}"/>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0" action="ppaction://hlinksldjump"/>
              </a:rPr>
              <a:t>Industry Positioning</a:t>
            </a:r>
            <a:endParaRPr lang="en-NZ" sz="1600"/>
          </a:p>
        </p:txBody>
      </p:sp>
      <p:sp>
        <p:nvSpPr>
          <p:cNvPr id="24" name="TextBox 23">
            <a:hlinkClick r:id="rId6" action="ppaction://hlinksldjump"/>
            <a:extLst>
              <a:ext uri="{FF2B5EF4-FFF2-40B4-BE49-F238E27FC236}">
                <a16:creationId xmlns:a16="http://schemas.microsoft.com/office/drawing/2014/main" id="{29D0BFD5-E059-2E14-ECDF-D6149C502937}"/>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1" action="ppaction://hlinksldjump"/>
              </a:rPr>
              <a:t>Business Model</a:t>
            </a:r>
            <a:endParaRPr lang="en-NZ" sz="1600"/>
          </a:p>
        </p:txBody>
      </p:sp>
      <p:sp>
        <p:nvSpPr>
          <p:cNvPr id="35" name="Rectangle 34">
            <a:extLst>
              <a:ext uri="{FF2B5EF4-FFF2-40B4-BE49-F238E27FC236}">
                <a16:creationId xmlns:a16="http://schemas.microsoft.com/office/drawing/2014/main" id="{84F43A30-B3A7-E6F1-142E-1BCAB0A6587A}"/>
              </a:ext>
            </a:extLst>
          </p:cNvPr>
          <p:cNvSpPr/>
          <p:nvPr/>
        </p:nvSpPr>
        <p:spPr>
          <a:xfrm>
            <a:off x="6690733" y="887270"/>
            <a:ext cx="4981195" cy="205662"/>
          </a:xfrm>
          <a:prstGeom prst="rect">
            <a:avLst/>
          </a:prstGeom>
          <a:solidFill>
            <a:schemeClr val="bg2"/>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NZ" sz="1400" b="1"/>
              <a:t>Extreme weather events</a:t>
            </a:r>
            <a:endParaRPr lang="en-NZ" sz="1400" b="1">
              <a:cs typeface="Calibri"/>
            </a:endParaRPr>
          </a:p>
        </p:txBody>
      </p:sp>
      <p:pic>
        <p:nvPicPr>
          <p:cNvPr id="36" name="Picture 2" descr="ANNUAL REPORT 2023">
            <a:extLst>
              <a:ext uri="{FF2B5EF4-FFF2-40B4-BE49-F238E27FC236}">
                <a16:creationId xmlns:a16="http://schemas.microsoft.com/office/drawing/2014/main" id="{4720FBBA-DCEE-35BD-F00B-1379662BB2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96214" y="1158593"/>
            <a:ext cx="2488070" cy="128390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ED7EDC7-F470-FC92-E693-941FA39AE925}"/>
              </a:ext>
            </a:extLst>
          </p:cNvPr>
          <p:cNvSpPr txBox="1"/>
          <p:nvPr/>
        </p:nvSpPr>
        <p:spPr>
          <a:xfrm>
            <a:off x="6680706" y="2441423"/>
            <a:ext cx="2408663" cy="369332"/>
          </a:xfrm>
          <a:prstGeom prst="rect">
            <a:avLst/>
          </a:prstGeom>
          <a:noFill/>
        </p:spPr>
        <p:txBody>
          <a:bodyPr wrap="square">
            <a:spAutoFit/>
          </a:bodyPr>
          <a:lstStyle/>
          <a:p>
            <a:pPr marL="0" indent="0">
              <a:buNone/>
            </a:pPr>
            <a:r>
              <a:rPr lang="en-NZ" sz="900">
                <a:solidFill>
                  <a:schemeClr val="tx1">
                    <a:lumMod val="50000"/>
                  </a:schemeClr>
                </a:solidFill>
              </a:rPr>
              <a:t>Auckland flooding  Atawhai Retirement Village</a:t>
            </a:r>
          </a:p>
          <a:p>
            <a:pPr marL="0" indent="0">
              <a:buNone/>
            </a:pPr>
            <a:r>
              <a:rPr lang="en-NZ" sz="900">
                <a:solidFill>
                  <a:schemeClr val="tx1">
                    <a:lumMod val="50000"/>
                  </a:schemeClr>
                </a:solidFill>
              </a:rPr>
              <a:t>Source: Annual Report 2023</a:t>
            </a:r>
          </a:p>
        </p:txBody>
      </p:sp>
      <p:pic>
        <p:nvPicPr>
          <p:cNvPr id="38" name="Picture 4" descr="A house hit by a landslide in Muriwai">
            <a:extLst>
              <a:ext uri="{FF2B5EF4-FFF2-40B4-BE49-F238E27FC236}">
                <a16:creationId xmlns:a16="http://schemas.microsoft.com/office/drawing/2014/main" id="{916A79B3-AFE0-A37C-C6D1-FC549E25E3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3140" y="1158591"/>
            <a:ext cx="2229567" cy="128283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1369B3CF-45AF-181F-16C4-9E4AA7FE50B5}"/>
              </a:ext>
            </a:extLst>
          </p:cNvPr>
          <p:cNvSpPr txBox="1"/>
          <p:nvPr/>
        </p:nvSpPr>
        <p:spPr>
          <a:xfrm>
            <a:off x="9453140" y="2455469"/>
            <a:ext cx="3772467" cy="369332"/>
          </a:xfrm>
          <a:prstGeom prst="rect">
            <a:avLst/>
          </a:prstGeom>
          <a:noFill/>
        </p:spPr>
        <p:txBody>
          <a:bodyPr wrap="square">
            <a:spAutoFit/>
          </a:bodyPr>
          <a:lstStyle/>
          <a:p>
            <a:pPr marL="0" indent="0">
              <a:buNone/>
            </a:pPr>
            <a:r>
              <a:rPr lang="en-NZ" sz="900">
                <a:solidFill>
                  <a:schemeClr val="tx1">
                    <a:lumMod val="50000"/>
                  </a:schemeClr>
                </a:solidFill>
              </a:rPr>
              <a:t>Cyclone Gabrielle effect on Auckland</a:t>
            </a:r>
          </a:p>
          <a:p>
            <a:pPr marL="0" indent="0">
              <a:buNone/>
            </a:pPr>
            <a:r>
              <a:rPr lang="en-NZ" sz="900">
                <a:solidFill>
                  <a:schemeClr val="tx1">
                    <a:lumMod val="50000"/>
                  </a:schemeClr>
                </a:solidFill>
              </a:rPr>
              <a:t>Source: RNZ</a:t>
            </a:r>
          </a:p>
        </p:txBody>
      </p:sp>
      <p:sp>
        <p:nvSpPr>
          <p:cNvPr id="40" name="TextBox 39">
            <a:extLst>
              <a:ext uri="{FF2B5EF4-FFF2-40B4-BE49-F238E27FC236}">
                <a16:creationId xmlns:a16="http://schemas.microsoft.com/office/drawing/2014/main" id="{C2E8AD5F-2772-3D07-3A54-9ED7961C9607}"/>
              </a:ext>
            </a:extLst>
          </p:cNvPr>
          <p:cNvSpPr txBox="1"/>
          <p:nvPr/>
        </p:nvSpPr>
        <p:spPr>
          <a:xfrm>
            <a:off x="6659007" y="2741773"/>
            <a:ext cx="4681610" cy="523220"/>
          </a:xfrm>
          <a:prstGeom prst="rect">
            <a:avLst/>
          </a:prstGeom>
          <a:noFill/>
        </p:spPr>
        <p:txBody>
          <a:bodyPr wrap="square" lIns="91440" tIns="45720" rIns="91440" bIns="45720" rtlCol="0" anchor="t">
            <a:spAutoFit/>
          </a:bodyPr>
          <a:lstStyle/>
          <a:p>
            <a:r>
              <a:rPr lang="en-NZ" sz="1400">
                <a:solidFill>
                  <a:schemeClr val="bg1"/>
                </a:solidFill>
                <a:cs typeface="Calibri"/>
              </a:rPr>
              <a:t>OCA insures properties against natural catastrophes.</a:t>
            </a:r>
          </a:p>
          <a:p>
            <a:endParaRPr lang="en-NZ" sz="1400">
              <a:solidFill>
                <a:schemeClr val="bg1"/>
              </a:solidFill>
              <a:cs typeface="Calibri"/>
            </a:endParaRPr>
          </a:p>
        </p:txBody>
      </p:sp>
      <p:sp>
        <p:nvSpPr>
          <p:cNvPr id="5" name="TextBox 4">
            <a:extLst>
              <a:ext uri="{FF2B5EF4-FFF2-40B4-BE49-F238E27FC236}">
                <a16:creationId xmlns:a16="http://schemas.microsoft.com/office/drawing/2014/main" id="{E0E3430F-5AAB-D05A-11B7-4F19423EC002}"/>
              </a:ext>
            </a:extLst>
          </p:cNvPr>
          <p:cNvSpPr txBox="1"/>
          <p:nvPr/>
        </p:nvSpPr>
        <p:spPr>
          <a:xfrm>
            <a:off x="9250546" y="3377201"/>
            <a:ext cx="2650812" cy="461665"/>
          </a:xfrm>
          <a:prstGeom prst="rect">
            <a:avLst/>
          </a:prstGeom>
          <a:noFill/>
        </p:spPr>
        <p:txBody>
          <a:bodyPr wrap="square" lIns="91440" tIns="45720" rIns="91440" bIns="45720" rtlCol="0" anchor="t">
            <a:spAutoFit/>
          </a:bodyPr>
          <a:lstStyle/>
          <a:p>
            <a:r>
              <a:rPr lang="en-NZ" sz="1200" b="1">
                <a:solidFill>
                  <a:schemeClr val="bg2"/>
                </a:solidFill>
              </a:rPr>
              <a:t>OCA has a higher number of nurse to resident ratio</a:t>
            </a:r>
          </a:p>
        </p:txBody>
      </p:sp>
      <p:graphicFrame>
        <p:nvGraphicFramePr>
          <p:cNvPr id="7" name="Table 6">
            <a:extLst>
              <a:ext uri="{FF2B5EF4-FFF2-40B4-BE49-F238E27FC236}">
                <a16:creationId xmlns:a16="http://schemas.microsoft.com/office/drawing/2014/main" id="{4AD73120-FD04-53F6-DB61-CCA3E10F13C7}"/>
              </a:ext>
            </a:extLst>
          </p:cNvPr>
          <p:cNvGraphicFramePr>
            <a:graphicFrameLocks noGrp="1"/>
          </p:cNvGraphicFramePr>
          <p:nvPr>
            <p:extLst>
              <p:ext uri="{D42A27DB-BD31-4B8C-83A1-F6EECF244321}">
                <p14:modId xmlns:p14="http://schemas.microsoft.com/office/powerpoint/2010/main" val="1196998203"/>
              </p:ext>
            </p:extLst>
          </p:nvPr>
        </p:nvGraphicFramePr>
        <p:xfrm>
          <a:off x="9339508" y="3787797"/>
          <a:ext cx="2396205" cy="1311910"/>
        </p:xfrm>
        <a:graphic>
          <a:graphicData uri="http://schemas.openxmlformats.org/drawingml/2006/table">
            <a:tbl>
              <a:tblPr>
                <a:tableStyleId>{5C22544A-7EE6-4342-B048-85BDC9FD1C3A}</a:tableStyleId>
              </a:tblPr>
              <a:tblGrid>
                <a:gridCol w="591552">
                  <a:extLst>
                    <a:ext uri="{9D8B030D-6E8A-4147-A177-3AD203B41FA5}">
                      <a16:colId xmlns:a16="http://schemas.microsoft.com/office/drawing/2014/main" val="2554148050"/>
                    </a:ext>
                  </a:extLst>
                </a:gridCol>
                <a:gridCol w="1804653">
                  <a:extLst>
                    <a:ext uri="{9D8B030D-6E8A-4147-A177-3AD203B41FA5}">
                      <a16:colId xmlns:a16="http://schemas.microsoft.com/office/drawing/2014/main" val="206714208"/>
                    </a:ext>
                  </a:extLst>
                </a:gridCol>
              </a:tblGrid>
              <a:tr h="431131">
                <a:tc>
                  <a:txBody>
                    <a:bodyPr/>
                    <a:lstStyle/>
                    <a:p>
                      <a:pPr algn="l" fontAlgn="b"/>
                      <a:endParaRPr lang="en-NZ" sz="1400" b="0" i="0" u="none" strike="noStrike">
                        <a:solidFill>
                          <a:schemeClr val="tx1"/>
                        </a:solidFill>
                        <a:effectLst/>
                        <a:latin typeface="Calibri" panose="020F0502020204030204" pitchFamily="34" charset="0"/>
                      </a:endParaRPr>
                    </a:p>
                  </a:txBody>
                  <a:tcPr marL="6350" marR="6350" marT="6350" marB="0" anchor="b">
                    <a:solidFill>
                      <a:schemeClr val="bg2"/>
                    </a:solidFill>
                  </a:tcPr>
                </a:tc>
                <a:tc>
                  <a:txBody>
                    <a:bodyPr/>
                    <a:lstStyle/>
                    <a:p>
                      <a:pPr algn="ctr" fontAlgn="b"/>
                      <a:r>
                        <a:rPr lang="en-US" sz="1400" u="none" strike="noStrike">
                          <a:solidFill>
                            <a:schemeClr val="tx1"/>
                          </a:solidFill>
                          <a:effectLst/>
                        </a:rPr>
                        <a:t>Number of care staff for residents </a:t>
                      </a:r>
                      <a:endParaRPr lang="en-US" sz="1400" b="0" i="0" u="none" strike="noStrike">
                        <a:solidFill>
                          <a:schemeClr val="tx1"/>
                        </a:solidFill>
                        <a:effectLst/>
                        <a:latin typeface="Calibri" panose="020F0502020204030204" pitchFamily="34" charset="0"/>
                      </a:endParaRPr>
                    </a:p>
                  </a:txBody>
                  <a:tcPr marL="6350" marR="6350" marT="6350" marB="0" anchor="b">
                    <a:solidFill>
                      <a:schemeClr val="bg2"/>
                    </a:solidFill>
                  </a:tcPr>
                </a:tc>
                <a:extLst>
                  <a:ext uri="{0D108BD9-81ED-4DB2-BD59-A6C34878D82A}">
                    <a16:rowId xmlns:a16="http://schemas.microsoft.com/office/drawing/2014/main" val="204645781"/>
                  </a:ext>
                </a:extLst>
              </a:tr>
              <a:tr h="184150">
                <a:tc>
                  <a:txBody>
                    <a:bodyPr/>
                    <a:lstStyle/>
                    <a:p>
                      <a:pPr lvl="0" algn="ctr" fontAlgn="b"/>
                      <a:r>
                        <a:rPr lang="en-NZ" sz="1400" u="none" strike="noStrike">
                          <a:effectLst/>
                        </a:rPr>
                        <a:t>OCA</a:t>
                      </a:r>
                      <a:endParaRPr lang="en-NZ"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NZ" sz="1400" u="none" strike="noStrike">
                          <a:effectLst/>
                        </a:rPr>
                        <a:t>1:1.33</a:t>
                      </a:r>
                      <a:endParaRPr lang="en-NZ"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32378619"/>
                  </a:ext>
                </a:extLst>
              </a:tr>
              <a:tr h="184150">
                <a:tc>
                  <a:txBody>
                    <a:bodyPr/>
                    <a:lstStyle/>
                    <a:p>
                      <a:pPr lvl="0" algn="ctr" fontAlgn="b"/>
                      <a:r>
                        <a:rPr lang="en-NZ" sz="1400" u="none" strike="noStrike">
                          <a:effectLst/>
                        </a:rPr>
                        <a:t>RYM</a:t>
                      </a:r>
                      <a:endParaRPr lang="en-NZ"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NZ" sz="1400" u="none" strike="noStrike">
                          <a:effectLst/>
                        </a:rPr>
                        <a:t>1:1.93</a:t>
                      </a:r>
                      <a:endParaRPr lang="en-NZ"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49068034"/>
                  </a:ext>
                </a:extLst>
              </a:tr>
              <a:tr h="184150">
                <a:tc>
                  <a:txBody>
                    <a:bodyPr/>
                    <a:lstStyle/>
                    <a:p>
                      <a:pPr lvl="0" algn="ctr" fontAlgn="b"/>
                      <a:r>
                        <a:rPr lang="en-NZ" sz="1400" u="none" strike="noStrike">
                          <a:effectLst/>
                        </a:rPr>
                        <a:t>SUM</a:t>
                      </a:r>
                      <a:endParaRPr lang="en-NZ"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NZ" sz="1400" u="none" strike="noStrike">
                          <a:effectLst/>
                        </a:rPr>
                        <a:t>1:3.08</a:t>
                      </a:r>
                      <a:endParaRPr lang="en-NZ"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89229904"/>
                  </a:ext>
                </a:extLst>
              </a:tr>
              <a:tr h="184150">
                <a:tc>
                  <a:txBody>
                    <a:bodyPr/>
                    <a:lstStyle/>
                    <a:p>
                      <a:pPr lvl="0" algn="ctr" fontAlgn="b"/>
                      <a:r>
                        <a:rPr lang="en-NZ" sz="1400" u="none" strike="noStrike">
                          <a:effectLst/>
                        </a:rPr>
                        <a:t>ARV</a:t>
                      </a:r>
                      <a:endParaRPr lang="en-NZ"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NZ" sz="1400" u="none" strike="noStrike">
                          <a:effectLst/>
                        </a:rPr>
                        <a:t>1:2.33</a:t>
                      </a:r>
                      <a:endParaRPr lang="en-NZ"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78121934"/>
                  </a:ext>
                </a:extLst>
              </a:tr>
            </a:tbl>
          </a:graphicData>
        </a:graphic>
      </p:graphicFrame>
      <p:pic>
        <p:nvPicPr>
          <p:cNvPr id="9" name="Picture 8" descr="A screenshot of a graph&#10;&#10;Description automatically generated">
            <a:extLst>
              <a:ext uri="{FF2B5EF4-FFF2-40B4-BE49-F238E27FC236}">
                <a16:creationId xmlns:a16="http://schemas.microsoft.com/office/drawing/2014/main" id="{1895FD73-0DCC-47CE-C580-4DC7B587D543}"/>
              </a:ext>
            </a:extLst>
          </p:cNvPr>
          <p:cNvPicPr>
            <a:picLocks noChangeAspect="1"/>
          </p:cNvPicPr>
          <p:nvPr/>
        </p:nvPicPr>
        <p:blipFill rotWithShape="1">
          <a:blip r:embed="rId14"/>
          <a:srcRect l="-307" r="-1082" b="13198"/>
          <a:stretch/>
        </p:blipFill>
        <p:spPr>
          <a:xfrm>
            <a:off x="6644548" y="3407542"/>
            <a:ext cx="2614048" cy="1708787"/>
          </a:xfrm>
          <a:prstGeom prst="rect">
            <a:avLst/>
          </a:prstGeom>
        </p:spPr>
      </p:pic>
      <p:sp>
        <p:nvSpPr>
          <p:cNvPr id="14" name="Rectangle 13">
            <a:extLst>
              <a:ext uri="{FF2B5EF4-FFF2-40B4-BE49-F238E27FC236}">
                <a16:creationId xmlns:a16="http://schemas.microsoft.com/office/drawing/2014/main" id="{590846BB-29CD-15EC-8A55-BEDC56429325}"/>
              </a:ext>
            </a:extLst>
          </p:cNvPr>
          <p:cNvSpPr/>
          <p:nvPr/>
        </p:nvSpPr>
        <p:spPr>
          <a:xfrm>
            <a:off x="6694362" y="3169369"/>
            <a:ext cx="5041351" cy="225714"/>
          </a:xfrm>
          <a:prstGeom prst="rect">
            <a:avLst/>
          </a:prstGeom>
          <a:solidFill>
            <a:schemeClr val="bg2"/>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NZ" sz="1400" b="1"/>
              <a:t>Labour Shortage</a:t>
            </a:r>
            <a:endParaRPr lang="en-NZ" sz="1400" b="1">
              <a:cs typeface="Calibri"/>
            </a:endParaRPr>
          </a:p>
        </p:txBody>
      </p:sp>
      <p:sp>
        <p:nvSpPr>
          <p:cNvPr id="15" name="Rectangle 14">
            <a:extLst>
              <a:ext uri="{FF2B5EF4-FFF2-40B4-BE49-F238E27FC236}">
                <a16:creationId xmlns:a16="http://schemas.microsoft.com/office/drawing/2014/main" id="{1564B85C-B56F-B5A9-EB88-39A665281D5D}"/>
              </a:ext>
            </a:extLst>
          </p:cNvPr>
          <p:cNvSpPr/>
          <p:nvPr/>
        </p:nvSpPr>
        <p:spPr>
          <a:xfrm>
            <a:off x="6690733" y="5366961"/>
            <a:ext cx="4981195" cy="205662"/>
          </a:xfrm>
          <a:prstGeom prst="rect">
            <a:avLst/>
          </a:prstGeom>
          <a:solidFill>
            <a:schemeClr val="bg2"/>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NZ" sz="1400" b="1">
                <a:cs typeface="Calibri"/>
              </a:rPr>
              <a:t>Government Regulations </a:t>
            </a:r>
          </a:p>
        </p:txBody>
      </p:sp>
      <p:sp>
        <p:nvSpPr>
          <p:cNvPr id="16" name="TextBox 15">
            <a:extLst>
              <a:ext uri="{FF2B5EF4-FFF2-40B4-BE49-F238E27FC236}">
                <a16:creationId xmlns:a16="http://schemas.microsoft.com/office/drawing/2014/main" id="{A22CEE6E-F2C2-6E95-F86C-FE001F6131E9}"/>
              </a:ext>
            </a:extLst>
          </p:cNvPr>
          <p:cNvSpPr txBox="1"/>
          <p:nvPr/>
        </p:nvSpPr>
        <p:spPr>
          <a:xfrm>
            <a:off x="6690733" y="5589245"/>
            <a:ext cx="4681610" cy="5232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NZ" sz="1400">
                <a:solidFill>
                  <a:schemeClr val="bg1"/>
                </a:solidFill>
                <a:cs typeface="Calibri"/>
              </a:rPr>
              <a:t>Aged care government funded fee control by DHB</a:t>
            </a:r>
          </a:p>
          <a:p>
            <a:pPr marL="285750" indent="-285750">
              <a:buFont typeface="Arial" panose="020B0604020202020204" pitchFamily="34" charset="0"/>
              <a:buChar char="•"/>
            </a:pPr>
            <a:r>
              <a:rPr lang="en-NZ" sz="1400">
                <a:solidFill>
                  <a:schemeClr val="bg1"/>
                </a:solidFill>
                <a:cs typeface="Calibri"/>
              </a:rPr>
              <a:t>Retirement village  share of capital gain issue</a:t>
            </a:r>
          </a:p>
        </p:txBody>
      </p:sp>
      <p:sp>
        <p:nvSpPr>
          <p:cNvPr id="2" name="TextBox 1">
            <a:extLst>
              <a:ext uri="{FF2B5EF4-FFF2-40B4-BE49-F238E27FC236}">
                <a16:creationId xmlns:a16="http://schemas.microsoft.com/office/drawing/2014/main" id="{D7CE92E9-647C-8951-B471-54091A20C74D}"/>
              </a:ext>
            </a:extLst>
          </p:cNvPr>
          <p:cNvSpPr txBox="1"/>
          <p:nvPr/>
        </p:nvSpPr>
        <p:spPr>
          <a:xfrm>
            <a:off x="481590" y="6111256"/>
            <a:ext cx="1376644"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Tree>
    <p:extLst>
      <p:ext uri="{BB962C8B-B14F-4D97-AF65-F5344CB8AC3E}">
        <p14:creationId xmlns:p14="http://schemas.microsoft.com/office/powerpoint/2010/main" val="2647336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E2D922-5F1E-6547-BDCA-0EB985B31E04}"/>
              </a:ext>
            </a:extLst>
          </p:cNvPr>
          <p:cNvSpPr>
            <a:spLocks noGrp="1" noRot="1" noMove="1" noResize="1" noEditPoints="1" noAdjustHandles="1" noChangeArrowheads="1" noChangeShapeType="1"/>
          </p:cNvSpPr>
          <p:nvPr/>
        </p:nvSpPr>
        <p:spPr>
          <a:xfrm>
            <a:off x="0" y="782958"/>
            <a:ext cx="12192000" cy="562342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a:p>
            <a:pPr algn="ctr"/>
            <a:endParaRPr lang="en-NZ"/>
          </a:p>
        </p:txBody>
      </p:sp>
      <p:sp>
        <p:nvSpPr>
          <p:cNvPr id="10" name="Rectangle 9">
            <a:extLst>
              <a:ext uri="{FF2B5EF4-FFF2-40B4-BE49-F238E27FC236}">
                <a16:creationId xmlns:a16="http://schemas.microsoft.com/office/drawing/2014/main" id="{E5C852CE-82D3-B428-3F7F-597FE7625684}"/>
              </a:ext>
            </a:extLst>
          </p:cNvPr>
          <p:cNvSpPr/>
          <p:nvPr/>
        </p:nvSpPr>
        <p:spPr>
          <a:xfrm>
            <a:off x="0" y="9236"/>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4" name="Rectangle 3">
            <a:extLst>
              <a:ext uri="{FF2B5EF4-FFF2-40B4-BE49-F238E27FC236}">
                <a16:creationId xmlns:a16="http://schemas.microsoft.com/office/drawing/2014/main" id="{9C315D82-F44A-2DEE-5222-405B14F845D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9" name="Title 1">
            <a:extLst>
              <a:ext uri="{FF2B5EF4-FFF2-40B4-BE49-F238E27FC236}">
                <a16:creationId xmlns:a16="http://schemas.microsoft.com/office/drawing/2014/main" id="{C5C8ABDE-6EDD-9ED2-1ECB-E0BED005BE18}"/>
              </a:ext>
            </a:extLst>
          </p:cNvPr>
          <p:cNvSpPr txBox="1">
            <a:spLocks/>
          </p:cNvSpPr>
          <p:nvPr/>
        </p:nvSpPr>
        <p:spPr>
          <a:xfrm>
            <a:off x="387483" y="328160"/>
            <a:ext cx="5102548" cy="44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b="1">
                <a:latin typeface="Arial"/>
                <a:cs typeface="Arial"/>
              </a:rPr>
              <a:t>ESG – SOCIAL &amp; GOVERNANCE</a:t>
            </a:r>
          </a:p>
        </p:txBody>
      </p:sp>
      <p:sp>
        <p:nvSpPr>
          <p:cNvPr id="3" name="Rectangle 2">
            <a:extLst>
              <a:ext uri="{FF2B5EF4-FFF2-40B4-BE49-F238E27FC236}">
                <a16:creationId xmlns:a16="http://schemas.microsoft.com/office/drawing/2014/main" id="{F60E0C6E-517C-443A-AF07-900F4A127F06}"/>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9" name="TextBox 8">
            <a:extLst>
              <a:ext uri="{FF2B5EF4-FFF2-40B4-BE49-F238E27FC236}">
                <a16:creationId xmlns:a16="http://schemas.microsoft.com/office/drawing/2014/main" id="{80588656-A1C6-DC36-A153-4B23122D7199}"/>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11" name="TextBox 10">
            <a:hlinkClick r:id="rId5" action="ppaction://hlinksldjump"/>
            <a:extLst>
              <a:ext uri="{FF2B5EF4-FFF2-40B4-BE49-F238E27FC236}">
                <a16:creationId xmlns:a16="http://schemas.microsoft.com/office/drawing/2014/main" id="{F28BA069-94C6-2D15-4383-170CCECC52E7}"/>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14" name="TextBox 13">
            <a:hlinkClick r:id="rId5" action="ppaction://hlinksldjump"/>
            <a:extLst>
              <a:ext uri="{FF2B5EF4-FFF2-40B4-BE49-F238E27FC236}">
                <a16:creationId xmlns:a16="http://schemas.microsoft.com/office/drawing/2014/main" id="{A7780BC2-42D6-9A9D-C887-790CC86C2EEA}"/>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16" name="TextBox 15">
            <a:hlinkClick r:id="rId5" action="ppaction://hlinksldjump"/>
            <a:extLst>
              <a:ext uri="{FF2B5EF4-FFF2-40B4-BE49-F238E27FC236}">
                <a16:creationId xmlns:a16="http://schemas.microsoft.com/office/drawing/2014/main" id="{0A4A24B9-00C8-A987-E132-FE4B9957C635}"/>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18" name="TextBox 17">
            <a:hlinkClick r:id="rId5" action="ppaction://hlinksldjump"/>
            <a:extLst>
              <a:ext uri="{FF2B5EF4-FFF2-40B4-BE49-F238E27FC236}">
                <a16:creationId xmlns:a16="http://schemas.microsoft.com/office/drawing/2014/main" id="{2855ECDE-5DEB-BAE4-257B-85AEED695DFB}"/>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20" name="TextBox 19">
            <a:hlinkClick r:id="rId5" action="ppaction://hlinksldjump"/>
            <a:extLst>
              <a:ext uri="{FF2B5EF4-FFF2-40B4-BE49-F238E27FC236}">
                <a16:creationId xmlns:a16="http://schemas.microsoft.com/office/drawing/2014/main" id="{D63B656F-05DC-3D76-569D-662994332822}"/>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21" name="TextBox 20">
            <a:hlinkClick r:id="rId5" action="ppaction://hlinksldjump"/>
            <a:extLst>
              <a:ext uri="{FF2B5EF4-FFF2-40B4-BE49-F238E27FC236}">
                <a16:creationId xmlns:a16="http://schemas.microsoft.com/office/drawing/2014/main" id="{88C86A5F-50A0-DE85-6011-8C3C566457B9}"/>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sp>
        <p:nvSpPr>
          <p:cNvPr id="23" name="TextBox 22">
            <a:extLst>
              <a:ext uri="{FF2B5EF4-FFF2-40B4-BE49-F238E27FC236}">
                <a16:creationId xmlns:a16="http://schemas.microsoft.com/office/drawing/2014/main" id="{F8B7E9DD-CADB-E17B-B67D-B5A7B71A6159}"/>
              </a:ext>
            </a:extLst>
          </p:cNvPr>
          <p:cNvSpPr txBox="1"/>
          <p:nvPr/>
        </p:nvSpPr>
        <p:spPr>
          <a:xfrm>
            <a:off x="674803" y="907981"/>
            <a:ext cx="4112724" cy="369332"/>
          </a:xfrm>
          <a:prstGeom prst="rect">
            <a:avLst/>
          </a:prstGeom>
          <a:noFill/>
        </p:spPr>
        <p:txBody>
          <a:bodyPr wrap="square">
            <a:spAutoFit/>
          </a:bodyPr>
          <a:lstStyle/>
          <a:p>
            <a:pPr marL="0" indent="0">
              <a:buNone/>
            </a:pPr>
            <a:r>
              <a:rPr lang="en-NZ" b="1">
                <a:solidFill>
                  <a:schemeClr val="bg2"/>
                </a:solidFill>
              </a:rPr>
              <a:t>Governance</a:t>
            </a:r>
          </a:p>
        </p:txBody>
      </p:sp>
      <p:graphicFrame>
        <p:nvGraphicFramePr>
          <p:cNvPr id="27" name="Table 26">
            <a:extLst>
              <a:ext uri="{FF2B5EF4-FFF2-40B4-BE49-F238E27FC236}">
                <a16:creationId xmlns:a16="http://schemas.microsoft.com/office/drawing/2014/main" id="{AC006AB1-F7CA-B075-8808-1320EB5D799A}"/>
              </a:ext>
            </a:extLst>
          </p:cNvPr>
          <p:cNvGraphicFramePr>
            <a:graphicFrameLocks noGrp="1"/>
          </p:cNvGraphicFramePr>
          <p:nvPr>
            <p:extLst>
              <p:ext uri="{D42A27DB-BD31-4B8C-83A1-F6EECF244321}">
                <p14:modId xmlns:p14="http://schemas.microsoft.com/office/powerpoint/2010/main" val="943168141"/>
              </p:ext>
            </p:extLst>
          </p:nvPr>
        </p:nvGraphicFramePr>
        <p:xfrm>
          <a:off x="674803" y="1917326"/>
          <a:ext cx="4651832" cy="3317085"/>
        </p:xfrm>
        <a:graphic>
          <a:graphicData uri="http://schemas.openxmlformats.org/drawingml/2006/table">
            <a:tbl>
              <a:tblPr firstRow="1" bandRow="1">
                <a:tableStyleId>{21E4AEA4-8DFA-4A89-87EB-49C32662AFE0}</a:tableStyleId>
              </a:tblPr>
              <a:tblGrid>
                <a:gridCol w="3465946">
                  <a:extLst>
                    <a:ext uri="{9D8B030D-6E8A-4147-A177-3AD203B41FA5}">
                      <a16:colId xmlns:a16="http://schemas.microsoft.com/office/drawing/2014/main" val="1652001485"/>
                    </a:ext>
                  </a:extLst>
                </a:gridCol>
                <a:gridCol w="1185886">
                  <a:extLst>
                    <a:ext uri="{9D8B030D-6E8A-4147-A177-3AD203B41FA5}">
                      <a16:colId xmlns:a16="http://schemas.microsoft.com/office/drawing/2014/main" val="4144824121"/>
                    </a:ext>
                  </a:extLst>
                </a:gridCol>
              </a:tblGrid>
              <a:tr h="368565">
                <a:tc>
                  <a:txBody>
                    <a:bodyPr/>
                    <a:lstStyle/>
                    <a:p>
                      <a:pPr algn="ctr" fontAlgn="ctr"/>
                      <a:r>
                        <a:rPr lang="en-NZ" sz="1050" b="1" i="0" u="none" strike="noStrike">
                          <a:solidFill>
                            <a:schemeClr val="tx1"/>
                          </a:solidFill>
                          <a:effectLst/>
                          <a:latin typeface="Calibri" panose="020F0502020204030204" pitchFamily="34" charset="0"/>
                        </a:rPr>
                        <a:t>Principle </a:t>
                      </a:r>
                    </a:p>
                  </a:txBody>
                  <a:tcPr marL="0" marR="0" marT="0" marB="0" anchor="ctr">
                    <a:solidFill>
                      <a:schemeClr val="bg2"/>
                    </a:solidFill>
                  </a:tcPr>
                </a:tc>
                <a:tc>
                  <a:txBody>
                    <a:bodyPr/>
                    <a:lstStyle/>
                    <a:p>
                      <a:pPr algn="ctr" fontAlgn="ctr"/>
                      <a:r>
                        <a:rPr lang="en-NZ" sz="1050" b="1" i="0" u="none" strike="noStrike">
                          <a:solidFill>
                            <a:schemeClr val="tx1"/>
                          </a:solidFill>
                          <a:effectLst/>
                          <a:latin typeface="Calibri" panose="020F0502020204030204" pitchFamily="34" charset="0"/>
                        </a:rPr>
                        <a:t>Criteria Met</a:t>
                      </a:r>
                    </a:p>
                  </a:txBody>
                  <a:tcPr marL="0" marR="0" marT="0" marB="0" anchor="ctr">
                    <a:solidFill>
                      <a:schemeClr val="bg2"/>
                    </a:solidFill>
                  </a:tcPr>
                </a:tc>
                <a:extLst>
                  <a:ext uri="{0D108BD9-81ED-4DB2-BD59-A6C34878D82A}">
                    <a16:rowId xmlns:a16="http://schemas.microsoft.com/office/drawing/2014/main" val="2384994522"/>
                  </a:ext>
                </a:extLst>
              </a:tr>
              <a:tr h="368565">
                <a:tc>
                  <a:txBody>
                    <a:bodyPr/>
                    <a:lstStyle/>
                    <a:p>
                      <a:pPr algn="ctr" fontAlgn="ctr"/>
                      <a:r>
                        <a:rPr lang="en-NZ" sz="1050" b="1" i="0" u="none" strike="noStrike">
                          <a:solidFill>
                            <a:schemeClr val="bg2"/>
                          </a:solidFill>
                          <a:effectLst/>
                          <a:latin typeface="Calibri" panose="020F0502020204030204" pitchFamily="34" charset="0"/>
                        </a:rPr>
                        <a:t>Ethical Standards</a:t>
                      </a:r>
                    </a:p>
                  </a:txBody>
                  <a:tcPr marL="0" marR="0" marT="0" marB="0" anchor="ctr">
                    <a:solidFill>
                      <a:schemeClr val="tx1">
                        <a:lumMod val="95000"/>
                      </a:schemeClr>
                    </a:solidFill>
                  </a:tcPr>
                </a:tc>
                <a:tc>
                  <a:txBody>
                    <a:bodyPr/>
                    <a:lstStyle/>
                    <a:p>
                      <a:pPr algn="ctr" fontAlgn="ctr"/>
                      <a:endParaRPr lang="en-NZ" sz="1050" b="1" i="0" u="none" strike="noStrike">
                        <a:solidFill>
                          <a:schemeClr val="bg2"/>
                        </a:solidFill>
                        <a:effectLst/>
                        <a:latin typeface="Calibri" panose="020F0502020204030204" pitchFamily="34" charset="0"/>
                      </a:endParaRPr>
                    </a:p>
                  </a:txBody>
                  <a:tcPr marL="0" marR="0" marT="0" marB="0" anchor="ctr">
                    <a:solidFill>
                      <a:schemeClr val="tx1">
                        <a:lumMod val="95000"/>
                      </a:schemeClr>
                    </a:solidFill>
                  </a:tcPr>
                </a:tc>
                <a:extLst>
                  <a:ext uri="{0D108BD9-81ED-4DB2-BD59-A6C34878D82A}">
                    <a16:rowId xmlns:a16="http://schemas.microsoft.com/office/drawing/2014/main" val="1551477551"/>
                  </a:ext>
                </a:extLst>
              </a:tr>
              <a:tr h="368565">
                <a:tc>
                  <a:txBody>
                    <a:bodyPr/>
                    <a:lstStyle/>
                    <a:p>
                      <a:pPr algn="ctr" fontAlgn="ctr"/>
                      <a:r>
                        <a:rPr lang="en-NZ" sz="1050" b="1" i="0" u="none" strike="noStrike">
                          <a:solidFill>
                            <a:schemeClr val="bg2"/>
                          </a:solidFill>
                          <a:effectLst/>
                          <a:latin typeface="Calibri" panose="020F0502020204030204" pitchFamily="34" charset="0"/>
                        </a:rPr>
                        <a:t>Board Composition and Performance</a:t>
                      </a:r>
                    </a:p>
                  </a:txBody>
                  <a:tcPr marL="0" marR="0" marT="0" marB="0" anchor="ctr">
                    <a:solidFill>
                      <a:schemeClr val="tx1">
                        <a:lumMod val="95000"/>
                      </a:schemeClr>
                    </a:solidFill>
                  </a:tcPr>
                </a:tc>
                <a:tc>
                  <a:txBody>
                    <a:bodyPr/>
                    <a:lstStyle/>
                    <a:p>
                      <a:pPr algn="ctr" fontAlgn="ctr"/>
                      <a:endParaRPr lang="en-NZ" sz="1050" b="1" i="0" u="none" strike="noStrike">
                        <a:solidFill>
                          <a:schemeClr val="bg2"/>
                        </a:solidFill>
                        <a:effectLst/>
                        <a:latin typeface="Calibri" panose="020F0502020204030204" pitchFamily="34" charset="0"/>
                      </a:endParaRPr>
                    </a:p>
                  </a:txBody>
                  <a:tcPr marL="0" marR="0" marT="0" marB="0" anchor="ctr">
                    <a:solidFill>
                      <a:schemeClr val="tx1">
                        <a:lumMod val="95000"/>
                      </a:schemeClr>
                    </a:solidFill>
                  </a:tcPr>
                </a:tc>
                <a:extLst>
                  <a:ext uri="{0D108BD9-81ED-4DB2-BD59-A6C34878D82A}">
                    <a16:rowId xmlns:a16="http://schemas.microsoft.com/office/drawing/2014/main" val="3277138169"/>
                  </a:ext>
                </a:extLst>
              </a:tr>
              <a:tr h="368565">
                <a:tc>
                  <a:txBody>
                    <a:bodyPr/>
                    <a:lstStyle/>
                    <a:p>
                      <a:pPr algn="ctr" fontAlgn="ctr"/>
                      <a:r>
                        <a:rPr lang="en-NZ" sz="1050" b="1" i="0" u="none" strike="noStrike">
                          <a:solidFill>
                            <a:schemeClr val="bg2"/>
                          </a:solidFill>
                          <a:effectLst/>
                          <a:latin typeface="Calibri" panose="020F0502020204030204" pitchFamily="34" charset="0"/>
                        </a:rPr>
                        <a:t>Board Committees</a:t>
                      </a:r>
                    </a:p>
                  </a:txBody>
                  <a:tcPr marL="0" marR="0" marT="0" marB="0" anchor="ctr">
                    <a:solidFill>
                      <a:schemeClr val="tx1">
                        <a:lumMod val="95000"/>
                      </a:schemeClr>
                    </a:solidFill>
                  </a:tcPr>
                </a:tc>
                <a:tc>
                  <a:txBody>
                    <a:bodyPr/>
                    <a:lstStyle/>
                    <a:p>
                      <a:pPr algn="ctr" fontAlgn="ctr"/>
                      <a:endParaRPr lang="en-NZ" sz="1050" b="1" i="0" u="none" strike="noStrike">
                        <a:solidFill>
                          <a:schemeClr val="bg2"/>
                        </a:solidFill>
                        <a:effectLst/>
                        <a:latin typeface="Calibri" panose="020F0502020204030204" pitchFamily="34" charset="0"/>
                      </a:endParaRPr>
                    </a:p>
                  </a:txBody>
                  <a:tcPr marL="0" marR="0" marT="0" marB="0" anchor="ctr">
                    <a:solidFill>
                      <a:schemeClr val="tx1">
                        <a:lumMod val="95000"/>
                      </a:schemeClr>
                    </a:solidFill>
                  </a:tcPr>
                </a:tc>
                <a:extLst>
                  <a:ext uri="{0D108BD9-81ED-4DB2-BD59-A6C34878D82A}">
                    <a16:rowId xmlns:a16="http://schemas.microsoft.com/office/drawing/2014/main" val="4163602186"/>
                  </a:ext>
                </a:extLst>
              </a:tr>
              <a:tr h="368565">
                <a:tc>
                  <a:txBody>
                    <a:bodyPr/>
                    <a:lstStyle/>
                    <a:p>
                      <a:pPr algn="ctr" fontAlgn="ctr"/>
                      <a:r>
                        <a:rPr lang="en-NZ" sz="1050" b="1" i="0" u="none" strike="noStrike">
                          <a:solidFill>
                            <a:schemeClr val="bg2"/>
                          </a:solidFill>
                          <a:effectLst/>
                          <a:latin typeface="Calibri" panose="020F0502020204030204" pitchFamily="34" charset="0"/>
                        </a:rPr>
                        <a:t>Reporting and Disclose</a:t>
                      </a:r>
                    </a:p>
                  </a:txBody>
                  <a:tcPr marL="0" marR="0" marT="0" marB="0" anchor="ctr">
                    <a:solidFill>
                      <a:schemeClr val="tx1">
                        <a:lumMod val="95000"/>
                      </a:schemeClr>
                    </a:solidFill>
                  </a:tcPr>
                </a:tc>
                <a:tc>
                  <a:txBody>
                    <a:bodyPr/>
                    <a:lstStyle/>
                    <a:p>
                      <a:pPr algn="ctr" fontAlgn="ctr"/>
                      <a:endParaRPr lang="en-NZ" sz="1050" b="1" i="0" u="none" strike="noStrike">
                        <a:solidFill>
                          <a:schemeClr val="bg2"/>
                        </a:solidFill>
                        <a:effectLst/>
                        <a:latin typeface="Calibri" panose="020F0502020204030204" pitchFamily="34" charset="0"/>
                      </a:endParaRPr>
                    </a:p>
                  </a:txBody>
                  <a:tcPr marL="0" marR="0" marT="0" marB="0" anchor="ctr">
                    <a:solidFill>
                      <a:schemeClr val="tx1">
                        <a:lumMod val="95000"/>
                      </a:schemeClr>
                    </a:solidFill>
                  </a:tcPr>
                </a:tc>
                <a:extLst>
                  <a:ext uri="{0D108BD9-81ED-4DB2-BD59-A6C34878D82A}">
                    <a16:rowId xmlns:a16="http://schemas.microsoft.com/office/drawing/2014/main" val="3180506766"/>
                  </a:ext>
                </a:extLst>
              </a:tr>
              <a:tr h="368565">
                <a:tc>
                  <a:txBody>
                    <a:bodyPr/>
                    <a:lstStyle/>
                    <a:p>
                      <a:pPr algn="ctr" fontAlgn="ctr"/>
                      <a:r>
                        <a:rPr lang="en-NZ" sz="1050" b="1" i="0" u="none" strike="noStrike">
                          <a:solidFill>
                            <a:schemeClr val="bg2"/>
                          </a:solidFill>
                          <a:effectLst/>
                          <a:latin typeface="Calibri" panose="020F0502020204030204" pitchFamily="34" charset="0"/>
                        </a:rPr>
                        <a:t>Remuneration</a:t>
                      </a:r>
                    </a:p>
                  </a:txBody>
                  <a:tcPr marL="0" marR="0" marT="0" marB="0" anchor="ctr">
                    <a:solidFill>
                      <a:schemeClr val="tx1">
                        <a:lumMod val="95000"/>
                      </a:schemeClr>
                    </a:solidFill>
                  </a:tcPr>
                </a:tc>
                <a:tc>
                  <a:txBody>
                    <a:bodyPr/>
                    <a:lstStyle/>
                    <a:p>
                      <a:pPr algn="ctr" fontAlgn="ctr"/>
                      <a:endParaRPr lang="en-NZ" sz="1050" b="1" i="0" u="none" strike="noStrike">
                        <a:solidFill>
                          <a:schemeClr val="bg2"/>
                        </a:solidFill>
                        <a:effectLst/>
                        <a:latin typeface="Calibri" panose="020F0502020204030204" pitchFamily="34" charset="0"/>
                      </a:endParaRPr>
                    </a:p>
                  </a:txBody>
                  <a:tcPr marL="0" marR="0" marT="0" marB="0" anchor="ctr">
                    <a:solidFill>
                      <a:schemeClr val="tx1">
                        <a:lumMod val="95000"/>
                      </a:schemeClr>
                    </a:solidFill>
                  </a:tcPr>
                </a:tc>
                <a:extLst>
                  <a:ext uri="{0D108BD9-81ED-4DB2-BD59-A6C34878D82A}">
                    <a16:rowId xmlns:a16="http://schemas.microsoft.com/office/drawing/2014/main" val="3672077366"/>
                  </a:ext>
                </a:extLst>
              </a:tr>
              <a:tr h="368565">
                <a:tc>
                  <a:txBody>
                    <a:bodyPr/>
                    <a:lstStyle/>
                    <a:p>
                      <a:pPr algn="ctr" fontAlgn="ctr"/>
                      <a:r>
                        <a:rPr lang="en-NZ" sz="1050" b="1" i="0" u="none" strike="noStrike">
                          <a:solidFill>
                            <a:schemeClr val="bg2"/>
                          </a:solidFill>
                          <a:effectLst/>
                          <a:latin typeface="Calibri" panose="020F0502020204030204" pitchFamily="34" charset="0"/>
                        </a:rPr>
                        <a:t>Risk Management </a:t>
                      </a:r>
                    </a:p>
                  </a:txBody>
                  <a:tcPr marL="0" marR="0" marT="0" marB="0" anchor="ctr">
                    <a:solidFill>
                      <a:schemeClr val="tx1">
                        <a:lumMod val="95000"/>
                      </a:schemeClr>
                    </a:solidFill>
                  </a:tcPr>
                </a:tc>
                <a:tc>
                  <a:txBody>
                    <a:bodyPr/>
                    <a:lstStyle/>
                    <a:p>
                      <a:pPr algn="ctr" fontAlgn="ctr"/>
                      <a:endParaRPr lang="en-NZ" sz="1050" b="1" i="0" u="none" strike="noStrike">
                        <a:solidFill>
                          <a:schemeClr val="bg2"/>
                        </a:solidFill>
                        <a:effectLst/>
                        <a:latin typeface="Calibri" panose="020F0502020204030204" pitchFamily="34" charset="0"/>
                      </a:endParaRPr>
                    </a:p>
                  </a:txBody>
                  <a:tcPr marL="0" marR="0" marT="0" marB="0" anchor="ctr">
                    <a:solidFill>
                      <a:schemeClr val="tx1">
                        <a:lumMod val="95000"/>
                      </a:schemeClr>
                    </a:solidFill>
                  </a:tcPr>
                </a:tc>
                <a:extLst>
                  <a:ext uri="{0D108BD9-81ED-4DB2-BD59-A6C34878D82A}">
                    <a16:rowId xmlns:a16="http://schemas.microsoft.com/office/drawing/2014/main" val="2803998971"/>
                  </a:ext>
                </a:extLst>
              </a:tr>
              <a:tr h="368565">
                <a:tc>
                  <a:txBody>
                    <a:bodyPr/>
                    <a:lstStyle/>
                    <a:p>
                      <a:pPr algn="ctr" fontAlgn="ctr"/>
                      <a:r>
                        <a:rPr lang="en-NZ" sz="1050" b="1" i="0" u="none" strike="noStrike">
                          <a:solidFill>
                            <a:schemeClr val="bg2"/>
                          </a:solidFill>
                          <a:effectLst/>
                          <a:latin typeface="Calibri" panose="020F0502020204030204" pitchFamily="34" charset="0"/>
                        </a:rPr>
                        <a:t>Auditors</a:t>
                      </a:r>
                    </a:p>
                  </a:txBody>
                  <a:tcPr marL="0" marR="0" marT="0" marB="0" anchor="ctr">
                    <a:solidFill>
                      <a:schemeClr val="tx1">
                        <a:lumMod val="95000"/>
                      </a:schemeClr>
                    </a:solidFill>
                  </a:tcPr>
                </a:tc>
                <a:tc>
                  <a:txBody>
                    <a:bodyPr/>
                    <a:lstStyle/>
                    <a:p>
                      <a:pPr algn="ctr" fontAlgn="ctr"/>
                      <a:endParaRPr lang="en-NZ" sz="1050" b="1" i="0" u="none" strike="noStrike">
                        <a:solidFill>
                          <a:schemeClr val="bg2"/>
                        </a:solidFill>
                        <a:effectLst/>
                        <a:latin typeface="Calibri" panose="020F0502020204030204" pitchFamily="34" charset="0"/>
                      </a:endParaRPr>
                    </a:p>
                  </a:txBody>
                  <a:tcPr marL="0" marR="0" marT="0" marB="0" anchor="ctr">
                    <a:solidFill>
                      <a:schemeClr val="tx1">
                        <a:lumMod val="95000"/>
                      </a:schemeClr>
                    </a:solidFill>
                  </a:tcPr>
                </a:tc>
                <a:extLst>
                  <a:ext uri="{0D108BD9-81ED-4DB2-BD59-A6C34878D82A}">
                    <a16:rowId xmlns:a16="http://schemas.microsoft.com/office/drawing/2014/main" val="3794345600"/>
                  </a:ext>
                </a:extLst>
              </a:tr>
              <a:tr h="368565">
                <a:tc>
                  <a:txBody>
                    <a:bodyPr/>
                    <a:lstStyle/>
                    <a:p>
                      <a:pPr algn="ctr" fontAlgn="ctr"/>
                      <a:r>
                        <a:rPr lang="en-NZ" sz="1050" b="1" i="0" u="none" strike="noStrike">
                          <a:solidFill>
                            <a:schemeClr val="bg2"/>
                          </a:solidFill>
                          <a:effectLst/>
                          <a:latin typeface="Calibri" panose="020F0502020204030204" pitchFamily="34" charset="0"/>
                        </a:rPr>
                        <a:t>Shareholders Relations and Stakeholders Interest</a:t>
                      </a:r>
                    </a:p>
                  </a:txBody>
                  <a:tcPr marL="0" marR="0" marT="0" marB="0" anchor="ctr">
                    <a:solidFill>
                      <a:schemeClr val="tx1">
                        <a:lumMod val="95000"/>
                      </a:schemeClr>
                    </a:solidFill>
                  </a:tcPr>
                </a:tc>
                <a:tc>
                  <a:txBody>
                    <a:bodyPr/>
                    <a:lstStyle/>
                    <a:p>
                      <a:pPr algn="ctr" fontAlgn="ctr"/>
                      <a:endParaRPr lang="en-NZ" sz="1050" b="1" i="0" u="none" strike="noStrike">
                        <a:solidFill>
                          <a:schemeClr val="bg2"/>
                        </a:solidFill>
                        <a:effectLst/>
                        <a:latin typeface="Calibri" panose="020F0502020204030204" pitchFamily="34" charset="0"/>
                      </a:endParaRPr>
                    </a:p>
                  </a:txBody>
                  <a:tcPr marL="0" marR="0" marT="0" marB="0" anchor="ctr">
                    <a:solidFill>
                      <a:schemeClr val="tx1">
                        <a:lumMod val="95000"/>
                      </a:schemeClr>
                    </a:solidFill>
                  </a:tcPr>
                </a:tc>
                <a:extLst>
                  <a:ext uri="{0D108BD9-81ED-4DB2-BD59-A6C34878D82A}">
                    <a16:rowId xmlns:a16="http://schemas.microsoft.com/office/drawing/2014/main" val="932490778"/>
                  </a:ext>
                </a:extLst>
              </a:tr>
            </a:tbl>
          </a:graphicData>
        </a:graphic>
      </p:graphicFrame>
      <p:sp>
        <p:nvSpPr>
          <p:cNvPr id="28" name="TextBox 27">
            <a:extLst>
              <a:ext uri="{FF2B5EF4-FFF2-40B4-BE49-F238E27FC236}">
                <a16:creationId xmlns:a16="http://schemas.microsoft.com/office/drawing/2014/main" id="{111323C8-E2E1-9B9B-91FF-B379BEE57B7D}"/>
              </a:ext>
            </a:extLst>
          </p:cNvPr>
          <p:cNvSpPr txBox="1"/>
          <p:nvPr/>
        </p:nvSpPr>
        <p:spPr>
          <a:xfrm>
            <a:off x="665837" y="1238364"/>
            <a:ext cx="5077410" cy="523220"/>
          </a:xfrm>
          <a:prstGeom prst="rect">
            <a:avLst/>
          </a:prstGeom>
          <a:noFill/>
        </p:spPr>
        <p:txBody>
          <a:bodyPr wrap="square" lIns="91440" tIns="45720" rIns="91440" bIns="45720" anchor="t">
            <a:spAutoFit/>
          </a:bodyPr>
          <a:lstStyle/>
          <a:p>
            <a:r>
              <a:rPr lang="en-NZ" sz="1400">
                <a:solidFill>
                  <a:schemeClr val="bg2"/>
                </a:solidFill>
              </a:rPr>
              <a:t>Financial Markets Authority Corporate Governance Principles and Guidelines :</a:t>
            </a:r>
          </a:p>
        </p:txBody>
      </p:sp>
      <p:pic>
        <p:nvPicPr>
          <p:cNvPr id="1026" name="Picture 2">
            <a:extLst>
              <a:ext uri="{FF2B5EF4-FFF2-40B4-BE49-F238E27FC236}">
                <a16:creationId xmlns:a16="http://schemas.microsoft.com/office/drawing/2014/main" id="{BA929F08-B3F9-C270-85FB-3BBAE3CB46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5951" y="4545738"/>
            <a:ext cx="285473" cy="28547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1B56820A-47DA-1D95-AAAF-993C5F5435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0985" y="2406583"/>
            <a:ext cx="285473" cy="2854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CA8A278B-8550-A247-87F3-D48CD2338C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2222" y="2701292"/>
            <a:ext cx="285473" cy="28547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23420949-3D52-1C18-89E4-E9B92EFEC5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5951" y="3048132"/>
            <a:ext cx="285473" cy="28547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6E212FEC-503F-B737-8CD2-F8723C7CF4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4093" y="4910381"/>
            <a:ext cx="285473" cy="2854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6FD596A0-77CB-DFE0-D117-BB87ACCA93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50322" y="3468279"/>
            <a:ext cx="285473" cy="28547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788D459A-D392-8819-306A-002DD7103C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2028" y="3804129"/>
            <a:ext cx="285473" cy="28547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F7C91DF2-41D9-C419-2DB8-4370FBF1C1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3877" y="4191198"/>
            <a:ext cx="285473" cy="285473"/>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FD798701-81B9-0A3B-13C4-2A1886AF19AD}"/>
              </a:ext>
            </a:extLst>
          </p:cNvPr>
          <p:cNvSpPr txBox="1"/>
          <p:nvPr/>
        </p:nvSpPr>
        <p:spPr>
          <a:xfrm>
            <a:off x="6513757" y="1421244"/>
            <a:ext cx="4112724" cy="307777"/>
          </a:xfrm>
          <a:prstGeom prst="rect">
            <a:avLst/>
          </a:prstGeom>
          <a:noFill/>
        </p:spPr>
        <p:txBody>
          <a:bodyPr wrap="square">
            <a:spAutoFit/>
          </a:bodyPr>
          <a:lstStyle/>
          <a:p>
            <a:pPr marL="0" indent="0">
              <a:buNone/>
            </a:pPr>
            <a:r>
              <a:rPr lang="en-NZ" sz="1400" b="1">
                <a:solidFill>
                  <a:schemeClr val="bg2"/>
                </a:solidFill>
              </a:rPr>
              <a:t>Five-year Sustainability Loan (“SLL”)</a:t>
            </a:r>
          </a:p>
        </p:txBody>
      </p:sp>
      <p:sp>
        <p:nvSpPr>
          <p:cNvPr id="56" name="TextBox 55">
            <a:extLst>
              <a:ext uri="{FF2B5EF4-FFF2-40B4-BE49-F238E27FC236}">
                <a16:creationId xmlns:a16="http://schemas.microsoft.com/office/drawing/2014/main" id="{D2E98CC5-2E81-C823-B11C-A8C10494B87A}"/>
              </a:ext>
            </a:extLst>
          </p:cNvPr>
          <p:cNvSpPr txBox="1"/>
          <p:nvPr/>
        </p:nvSpPr>
        <p:spPr>
          <a:xfrm>
            <a:off x="6513757" y="1740663"/>
            <a:ext cx="4681610" cy="1169551"/>
          </a:xfrm>
          <a:prstGeom prst="rect">
            <a:avLst/>
          </a:prstGeom>
          <a:noFill/>
        </p:spPr>
        <p:txBody>
          <a:bodyPr wrap="square" rtlCol="0">
            <a:spAutoFit/>
          </a:bodyPr>
          <a:lstStyle/>
          <a:p>
            <a:r>
              <a:rPr lang="en-NZ" sz="1400">
                <a:solidFill>
                  <a:schemeClr val="bg1"/>
                </a:solidFill>
              </a:rPr>
              <a:t>Linking a </a:t>
            </a:r>
            <a:r>
              <a:rPr lang="en-NZ" sz="1400" b="1">
                <a:solidFill>
                  <a:schemeClr val="bg1"/>
                </a:solidFill>
              </a:rPr>
              <a:t>500 millions dollar </a:t>
            </a:r>
            <a:r>
              <a:rPr lang="en-NZ" sz="1400">
                <a:solidFill>
                  <a:schemeClr val="bg1"/>
                </a:solidFill>
              </a:rPr>
              <a:t>bank loan with </a:t>
            </a:r>
            <a:r>
              <a:rPr lang="en-NZ" sz="1400" b="1">
                <a:solidFill>
                  <a:schemeClr val="bg1"/>
                </a:solidFill>
              </a:rPr>
              <a:t>ESG standard</a:t>
            </a:r>
          </a:p>
          <a:p>
            <a:br>
              <a:rPr lang="en-US" sz="1400"/>
            </a:br>
            <a:r>
              <a:rPr lang="en-US" sz="1400" b="0" i="0">
                <a:solidFill>
                  <a:srgbClr val="222222"/>
                </a:solidFill>
                <a:effectLst/>
              </a:rPr>
              <a:t>Oceania will pay </a:t>
            </a:r>
            <a:r>
              <a:rPr lang="en-US" sz="1400" b="1" i="0">
                <a:solidFill>
                  <a:srgbClr val="222222"/>
                </a:solidFill>
                <a:effectLst/>
              </a:rPr>
              <a:t>a lower interest rate </a:t>
            </a:r>
            <a:r>
              <a:rPr lang="en-US" sz="1400" b="0" i="0">
                <a:solidFill>
                  <a:srgbClr val="222222"/>
                </a:solidFill>
                <a:effectLst/>
              </a:rPr>
              <a:t>on the loan for </a:t>
            </a:r>
            <a:r>
              <a:rPr lang="en-US" sz="1400" b="1" i="0">
                <a:solidFill>
                  <a:schemeClr val="bg1"/>
                </a:solidFill>
                <a:effectLst/>
              </a:rPr>
              <a:t>meeting</a:t>
            </a:r>
            <a:r>
              <a:rPr lang="en-US" sz="1400" b="0" i="0">
                <a:solidFill>
                  <a:srgbClr val="222222"/>
                </a:solidFill>
                <a:effectLst/>
              </a:rPr>
              <a:t> these SPTs but will have to </a:t>
            </a:r>
            <a:r>
              <a:rPr lang="en-US" sz="1400" b="1" i="0">
                <a:solidFill>
                  <a:srgbClr val="222222"/>
                </a:solidFill>
                <a:effectLst/>
              </a:rPr>
              <a:t>pay higher interest</a:t>
            </a:r>
            <a:r>
              <a:rPr lang="en-US" sz="1400" b="0" i="0">
                <a:solidFill>
                  <a:srgbClr val="222222"/>
                </a:solidFill>
                <a:effectLst/>
              </a:rPr>
              <a:t> if it does </a:t>
            </a:r>
            <a:r>
              <a:rPr lang="en-US" sz="1400" b="1" i="0">
                <a:solidFill>
                  <a:schemeClr val="bg1"/>
                </a:solidFill>
                <a:effectLst/>
              </a:rPr>
              <a:t>not meet</a:t>
            </a:r>
            <a:r>
              <a:rPr lang="en-US" sz="1400" b="0" i="0">
                <a:solidFill>
                  <a:srgbClr val="222222"/>
                </a:solidFill>
                <a:effectLst/>
              </a:rPr>
              <a:t> these SPTs.</a:t>
            </a:r>
            <a:endParaRPr lang="en-NZ" sz="1400">
              <a:solidFill>
                <a:schemeClr val="bg1"/>
              </a:solidFill>
            </a:endParaRPr>
          </a:p>
        </p:txBody>
      </p:sp>
      <p:graphicFrame>
        <p:nvGraphicFramePr>
          <p:cNvPr id="57" name="Table 56">
            <a:extLst>
              <a:ext uri="{FF2B5EF4-FFF2-40B4-BE49-F238E27FC236}">
                <a16:creationId xmlns:a16="http://schemas.microsoft.com/office/drawing/2014/main" id="{20BDA6DD-F005-5CE2-F856-74AD96E62B24}"/>
              </a:ext>
            </a:extLst>
          </p:cNvPr>
          <p:cNvGraphicFramePr>
            <a:graphicFrameLocks noGrp="1"/>
          </p:cNvGraphicFramePr>
          <p:nvPr>
            <p:extLst>
              <p:ext uri="{D42A27DB-BD31-4B8C-83A1-F6EECF244321}">
                <p14:modId xmlns:p14="http://schemas.microsoft.com/office/powerpoint/2010/main" val="3718213914"/>
              </p:ext>
            </p:extLst>
          </p:nvPr>
        </p:nvGraphicFramePr>
        <p:xfrm>
          <a:off x="6616949" y="3184036"/>
          <a:ext cx="4681609" cy="2004951"/>
        </p:xfrm>
        <a:graphic>
          <a:graphicData uri="http://schemas.openxmlformats.org/drawingml/2006/table">
            <a:tbl>
              <a:tblPr firstRow="1" bandRow="1">
                <a:tableStyleId>{21E4AEA4-8DFA-4A89-87EB-49C32662AFE0}</a:tableStyleId>
              </a:tblPr>
              <a:tblGrid>
                <a:gridCol w="4681609">
                  <a:extLst>
                    <a:ext uri="{9D8B030D-6E8A-4147-A177-3AD203B41FA5}">
                      <a16:colId xmlns:a16="http://schemas.microsoft.com/office/drawing/2014/main" val="2570022345"/>
                    </a:ext>
                  </a:extLst>
                </a:gridCol>
              </a:tblGrid>
              <a:tr h="446678">
                <a:tc>
                  <a:txBody>
                    <a:bodyPr/>
                    <a:lstStyle/>
                    <a:p>
                      <a:pPr algn="ctr" fontAlgn="ctr"/>
                      <a:r>
                        <a:rPr lang="en-NZ" sz="1200" b="1" i="0" u="none" strike="noStrike">
                          <a:solidFill>
                            <a:schemeClr val="tx1"/>
                          </a:solidFill>
                          <a:effectLst/>
                          <a:latin typeface="+mn-lt"/>
                        </a:rPr>
                        <a:t>Oceania’s Sustainability Performance Targets (“SPTs”):</a:t>
                      </a:r>
                    </a:p>
                  </a:txBody>
                  <a:tcPr marL="0" marR="0" marT="0" marB="0" anchor="ctr">
                    <a:solidFill>
                      <a:schemeClr val="bg2"/>
                    </a:solidFill>
                  </a:tcPr>
                </a:tc>
                <a:extLst>
                  <a:ext uri="{0D108BD9-81ED-4DB2-BD59-A6C34878D82A}">
                    <a16:rowId xmlns:a16="http://schemas.microsoft.com/office/drawing/2014/main" val="1175929354"/>
                  </a:ext>
                </a:extLst>
              </a:tr>
              <a:tr h="446678">
                <a:tc>
                  <a:txBody>
                    <a:bodyPr/>
                    <a:lstStyle/>
                    <a:p>
                      <a:pPr algn="ctr" fontAlgn="ctr"/>
                      <a:r>
                        <a:rPr lang="en-US" sz="1200" b="1" i="0">
                          <a:solidFill>
                            <a:srgbClr val="222222"/>
                          </a:solidFill>
                          <a:effectLst/>
                          <a:latin typeface="+mn-lt"/>
                        </a:rPr>
                        <a:t>Reduced greenhouse gas emissions. </a:t>
                      </a:r>
                      <a:endParaRPr lang="en-NZ" sz="1200" b="1" i="0" u="none" strike="noStrike">
                        <a:solidFill>
                          <a:schemeClr val="bg2"/>
                        </a:solidFill>
                        <a:effectLst/>
                        <a:latin typeface="+mn-lt"/>
                      </a:endParaRPr>
                    </a:p>
                  </a:txBody>
                  <a:tcPr marL="0" marR="0" marT="0" marB="0" anchor="ctr">
                    <a:solidFill>
                      <a:schemeClr val="tx1">
                        <a:lumMod val="95000"/>
                      </a:schemeClr>
                    </a:solidFill>
                  </a:tcPr>
                </a:tc>
                <a:extLst>
                  <a:ext uri="{0D108BD9-81ED-4DB2-BD59-A6C34878D82A}">
                    <a16:rowId xmlns:a16="http://schemas.microsoft.com/office/drawing/2014/main" val="3895087954"/>
                  </a:ext>
                </a:extLst>
              </a:tr>
              <a:tr h="66491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i="0">
                          <a:solidFill>
                            <a:srgbClr val="222222"/>
                          </a:solidFill>
                          <a:effectLst/>
                          <a:latin typeface="+mn-lt"/>
                        </a:rPr>
                        <a:t>Increase the diversion of construction waste from landfill.</a:t>
                      </a:r>
                    </a:p>
                    <a:p>
                      <a:pPr algn="ctr" fontAlgn="ctr"/>
                      <a:endParaRPr lang="en-NZ" sz="1200" b="1" i="0" u="none" strike="noStrike">
                        <a:solidFill>
                          <a:schemeClr val="bg2"/>
                        </a:solidFill>
                        <a:effectLst/>
                        <a:latin typeface="+mn-lt"/>
                      </a:endParaRPr>
                    </a:p>
                  </a:txBody>
                  <a:tcPr marL="0" marR="0" marT="0" marB="0" anchor="ctr">
                    <a:solidFill>
                      <a:schemeClr val="tx1">
                        <a:lumMod val="95000"/>
                      </a:schemeClr>
                    </a:solidFill>
                  </a:tcPr>
                </a:tc>
                <a:extLst>
                  <a:ext uri="{0D108BD9-81ED-4DB2-BD59-A6C34878D82A}">
                    <a16:rowId xmlns:a16="http://schemas.microsoft.com/office/drawing/2014/main" val="116392780"/>
                  </a:ext>
                </a:extLst>
              </a:tr>
              <a:tr h="44667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i="0">
                          <a:solidFill>
                            <a:srgbClr val="222222"/>
                          </a:solidFill>
                          <a:effectLst/>
                          <a:latin typeface="+mn-lt"/>
                        </a:rPr>
                        <a:t>Improve resident experience and wellbeing.</a:t>
                      </a:r>
                    </a:p>
                    <a:p>
                      <a:pPr algn="ctr" fontAlgn="ctr"/>
                      <a:endParaRPr lang="en-NZ" sz="1200" b="1" i="0" u="none" strike="noStrike">
                        <a:solidFill>
                          <a:schemeClr val="bg2"/>
                        </a:solidFill>
                        <a:effectLst/>
                        <a:latin typeface="+mn-lt"/>
                      </a:endParaRPr>
                    </a:p>
                  </a:txBody>
                  <a:tcPr marL="0" marR="0" marT="0" marB="0" anchor="ctr">
                    <a:solidFill>
                      <a:schemeClr val="tx1">
                        <a:lumMod val="95000"/>
                      </a:schemeClr>
                    </a:solidFill>
                  </a:tcPr>
                </a:tc>
                <a:extLst>
                  <a:ext uri="{0D108BD9-81ED-4DB2-BD59-A6C34878D82A}">
                    <a16:rowId xmlns:a16="http://schemas.microsoft.com/office/drawing/2014/main" val="796950506"/>
                  </a:ext>
                </a:extLst>
              </a:tr>
            </a:tbl>
          </a:graphicData>
        </a:graphic>
      </p:graphicFrame>
      <p:sp>
        <p:nvSpPr>
          <p:cNvPr id="58" name="TextBox 57">
            <a:extLst>
              <a:ext uri="{FF2B5EF4-FFF2-40B4-BE49-F238E27FC236}">
                <a16:creationId xmlns:a16="http://schemas.microsoft.com/office/drawing/2014/main" id="{220E8682-AD63-9D32-49CC-5FF9EA66A596}"/>
              </a:ext>
            </a:extLst>
          </p:cNvPr>
          <p:cNvSpPr txBox="1"/>
          <p:nvPr/>
        </p:nvSpPr>
        <p:spPr>
          <a:xfrm>
            <a:off x="6513757" y="907981"/>
            <a:ext cx="4112724" cy="369332"/>
          </a:xfrm>
          <a:prstGeom prst="rect">
            <a:avLst/>
          </a:prstGeom>
          <a:noFill/>
        </p:spPr>
        <p:txBody>
          <a:bodyPr wrap="square" lIns="91440" tIns="45720" rIns="91440" bIns="45720" anchor="t">
            <a:spAutoFit/>
          </a:bodyPr>
          <a:lstStyle/>
          <a:p>
            <a:r>
              <a:rPr lang="en-NZ" b="1">
                <a:solidFill>
                  <a:schemeClr val="bg2"/>
                </a:solidFill>
              </a:rPr>
              <a:t>Environmental and Social </a:t>
            </a:r>
          </a:p>
        </p:txBody>
      </p:sp>
    </p:spTree>
    <p:extLst>
      <p:ext uri="{BB962C8B-B14F-4D97-AF65-F5344CB8AC3E}">
        <p14:creationId xmlns:p14="http://schemas.microsoft.com/office/powerpoint/2010/main" val="705493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55A7BE5-FE3C-3591-0C6F-78F7E5771E7E}"/>
              </a:ext>
            </a:extLst>
          </p:cNvPr>
          <p:cNvSpPr>
            <a:spLocks noGrp="1" noRot="1" noMove="1" noResize="1" noEditPoints="1" noAdjustHandles="1" noChangeArrowheads="1" noChangeShapeType="1"/>
          </p:cNvSpPr>
          <p:nvPr/>
        </p:nvSpPr>
        <p:spPr>
          <a:xfrm>
            <a:off x="0" y="782958"/>
            <a:ext cx="12192000" cy="562342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a:p>
            <a:pPr algn="ctr"/>
            <a:endParaRPr lang="en-NZ"/>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3338459" cy="429875"/>
          </a:xfrm>
        </p:spPr>
        <p:txBody>
          <a:bodyPr>
            <a:normAutofit/>
          </a:bodyPr>
          <a:lstStyle/>
          <a:p>
            <a:r>
              <a:rPr lang="en-NZ" sz="2000" b="1">
                <a:latin typeface="Arial" panose="020B0604020202020204" pitchFamily="34" charset="0"/>
                <a:cs typeface="Arial" panose="020B0604020202020204" pitchFamily="34" charset="0"/>
              </a:rPr>
              <a:t>INVESTMENT THESIS </a:t>
            </a:r>
          </a:p>
        </p:txBody>
      </p:sp>
      <p:sp>
        <p:nvSpPr>
          <p:cNvPr id="3" name="Content Placeholder 2">
            <a:extLst>
              <a:ext uri="{FF2B5EF4-FFF2-40B4-BE49-F238E27FC236}">
                <a16:creationId xmlns:a16="http://schemas.microsoft.com/office/drawing/2014/main" id="{1476C002-5DC2-D703-4761-0A31311786E7}"/>
              </a:ext>
            </a:extLst>
          </p:cNvPr>
          <p:cNvSpPr>
            <a:spLocks noGrp="1"/>
          </p:cNvSpPr>
          <p:nvPr>
            <p:ph idx="1"/>
          </p:nvPr>
        </p:nvSpPr>
        <p:spPr>
          <a:xfrm>
            <a:off x="573093" y="1373011"/>
            <a:ext cx="1853894" cy="297170"/>
          </a:xfrm>
        </p:spPr>
        <p:txBody>
          <a:bodyPr>
            <a:normAutofit lnSpcReduction="10000"/>
          </a:bodyPr>
          <a:lstStyle/>
          <a:p>
            <a:pPr marL="0" indent="0">
              <a:buNone/>
            </a:pPr>
            <a:r>
              <a:rPr lang="en-NZ" sz="1600"/>
              <a:t>Aging population</a:t>
            </a:r>
          </a:p>
          <a:p>
            <a:pPr marL="0" indent="0">
              <a:buNone/>
            </a:pPr>
            <a:endParaRPr lang="en-NZ" sz="1600"/>
          </a:p>
        </p:txBody>
      </p:sp>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13" name="Rectangle 12">
            <a:extLst>
              <a:ext uri="{FF2B5EF4-FFF2-40B4-BE49-F238E27FC236}">
                <a16:creationId xmlns:a16="http://schemas.microsoft.com/office/drawing/2014/main" id="{946C54AD-7D69-170F-CAE8-C6614B5F8DCF}"/>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25" name="Rectangle: Rounded Corners 24">
            <a:extLst>
              <a:ext uri="{FF2B5EF4-FFF2-40B4-BE49-F238E27FC236}">
                <a16:creationId xmlns:a16="http://schemas.microsoft.com/office/drawing/2014/main" id="{52C01608-09E6-04D2-F07A-62C47821AE1B}"/>
              </a:ext>
            </a:extLst>
          </p:cNvPr>
          <p:cNvSpPr/>
          <p:nvPr/>
        </p:nvSpPr>
        <p:spPr>
          <a:xfrm>
            <a:off x="348204" y="1313442"/>
            <a:ext cx="9371822" cy="86807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3" name="TextBox 32">
            <a:extLst>
              <a:ext uri="{FF2B5EF4-FFF2-40B4-BE49-F238E27FC236}">
                <a16:creationId xmlns:a16="http://schemas.microsoft.com/office/drawing/2014/main" id="{412C6057-8183-02EC-C8C7-D63A3C1E9F8D}"/>
              </a:ext>
            </a:extLst>
          </p:cNvPr>
          <p:cNvSpPr txBox="1"/>
          <p:nvPr/>
        </p:nvSpPr>
        <p:spPr>
          <a:xfrm>
            <a:off x="1319417" y="1466654"/>
            <a:ext cx="8366596" cy="584775"/>
          </a:xfrm>
          <a:prstGeom prst="rect">
            <a:avLst/>
          </a:prstGeom>
          <a:noFill/>
        </p:spPr>
        <p:txBody>
          <a:bodyPr wrap="square" rtlCol="0">
            <a:spAutoFit/>
          </a:bodyPr>
          <a:lstStyle/>
          <a:p>
            <a:r>
              <a:rPr lang="en-NZ" sz="3200" b="1">
                <a:solidFill>
                  <a:schemeClr val="bg2"/>
                </a:solidFill>
              </a:rPr>
              <a:t>Growing</a:t>
            </a:r>
            <a:r>
              <a:rPr lang="en-NZ" sz="3200">
                <a:solidFill>
                  <a:schemeClr val="bg2"/>
                </a:solidFill>
              </a:rPr>
              <a:t> demand from aging population </a:t>
            </a:r>
          </a:p>
        </p:txBody>
      </p:sp>
      <p:sp>
        <p:nvSpPr>
          <p:cNvPr id="5" name="Arrow: Down 4">
            <a:extLst>
              <a:ext uri="{FF2B5EF4-FFF2-40B4-BE49-F238E27FC236}">
                <a16:creationId xmlns:a16="http://schemas.microsoft.com/office/drawing/2014/main" id="{71CEDC9D-0853-4415-3EA6-FE54A23DD669}"/>
              </a:ext>
            </a:extLst>
          </p:cNvPr>
          <p:cNvSpPr/>
          <p:nvPr/>
        </p:nvSpPr>
        <p:spPr>
          <a:xfrm rot="10800000">
            <a:off x="573093" y="1363978"/>
            <a:ext cx="637616" cy="697364"/>
          </a:xfrm>
          <a:prstGeom prst="downArrow">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43" name="Title 1">
            <a:extLst>
              <a:ext uri="{FF2B5EF4-FFF2-40B4-BE49-F238E27FC236}">
                <a16:creationId xmlns:a16="http://schemas.microsoft.com/office/drawing/2014/main" id="{5219896C-B678-88D9-4E7A-475D4F3105B7}"/>
              </a:ext>
            </a:extLst>
          </p:cNvPr>
          <p:cNvSpPr txBox="1">
            <a:spLocks/>
          </p:cNvSpPr>
          <p:nvPr/>
        </p:nvSpPr>
        <p:spPr>
          <a:xfrm>
            <a:off x="10271329" y="3612312"/>
            <a:ext cx="1768502" cy="4639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b="1">
                <a:solidFill>
                  <a:schemeClr val="bg2"/>
                </a:solidFill>
                <a:latin typeface="Arial" panose="020B0604020202020204" pitchFamily="34" charset="0"/>
                <a:cs typeface="Arial" panose="020B0604020202020204" pitchFamily="34" charset="0"/>
              </a:rPr>
              <a:t>NZ$ 0.81</a:t>
            </a:r>
          </a:p>
        </p:txBody>
      </p:sp>
      <p:sp>
        <p:nvSpPr>
          <p:cNvPr id="44" name="TextBox 43">
            <a:extLst>
              <a:ext uri="{FF2B5EF4-FFF2-40B4-BE49-F238E27FC236}">
                <a16:creationId xmlns:a16="http://schemas.microsoft.com/office/drawing/2014/main" id="{9AE6C5F2-5046-D011-D83E-5EFE277D9B86}"/>
              </a:ext>
            </a:extLst>
          </p:cNvPr>
          <p:cNvSpPr txBox="1"/>
          <p:nvPr/>
        </p:nvSpPr>
        <p:spPr>
          <a:xfrm>
            <a:off x="10271329" y="3370784"/>
            <a:ext cx="1572467" cy="307777"/>
          </a:xfrm>
          <a:prstGeom prst="rect">
            <a:avLst/>
          </a:prstGeom>
          <a:noFill/>
        </p:spPr>
        <p:txBody>
          <a:bodyPr wrap="square">
            <a:spAutoFit/>
          </a:bodyPr>
          <a:lstStyle/>
          <a:p>
            <a:r>
              <a:rPr lang="en-NZ" sz="1400">
                <a:solidFill>
                  <a:schemeClr val="bg2"/>
                </a:solidFill>
              </a:rPr>
              <a:t>1-year Target Price</a:t>
            </a:r>
          </a:p>
        </p:txBody>
      </p:sp>
      <p:sp>
        <p:nvSpPr>
          <p:cNvPr id="49" name="Title 1">
            <a:extLst>
              <a:ext uri="{FF2B5EF4-FFF2-40B4-BE49-F238E27FC236}">
                <a16:creationId xmlns:a16="http://schemas.microsoft.com/office/drawing/2014/main" id="{4136A26B-9DAF-C4FB-28DA-7D2764CA2EC2}"/>
              </a:ext>
            </a:extLst>
          </p:cNvPr>
          <p:cNvSpPr txBox="1">
            <a:spLocks/>
          </p:cNvSpPr>
          <p:nvPr/>
        </p:nvSpPr>
        <p:spPr>
          <a:xfrm>
            <a:off x="10261996" y="2865028"/>
            <a:ext cx="1666635" cy="5806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b="1">
                <a:solidFill>
                  <a:schemeClr val="bg2"/>
                </a:solidFill>
                <a:latin typeface="Arial" panose="020B0604020202020204" pitchFamily="34" charset="0"/>
                <a:cs typeface="Arial" panose="020B0604020202020204" pitchFamily="34" charset="0"/>
              </a:rPr>
              <a:t>HOLD</a:t>
            </a:r>
          </a:p>
        </p:txBody>
      </p:sp>
      <p:sp>
        <p:nvSpPr>
          <p:cNvPr id="51" name="Rectangle: Rounded Corners 50">
            <a:extLst>
              <a:ext uri="{FF2B5EF4-FFF2-40B4-BE49-F238E27FC236}">
                <a16:creationId xmlns:a16="http://schemas.microsoft.com/office/drawing/2014/main" id="{7CC828A8-5DFD-1A82-E9E2-5B83B606C71B}"/>
              </a:ext>
            </a:extLst>
          </p:cNvPr>
          <p:cNvSpPr/>
          <p:nvPr/>
        </p:nvSpPr>
        <p:spPr>
          <a:xfrm>
            <a:off x="314192" y="2766564"/>
            <a:ext cx="9371822" cy="86807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2" name="Arrow: Down 51">
            <a:extLst>
              <a:ext uri="{FF2B5EF4-FFF2-40B4-BE49-F238E27FC236}">
                <a16:creationId xmlns:a16="http://schemas.microsoft.com/office/drawing/2014/main" id="{5562CF29-7CA0-9FCD-494C-4E1C44564DC1}"/>
              </a:ext>
            </a:extLst>
          </p:cNvPr>
          <p:cNvSpPr/>
          <p:nvPr/>
        </p:nvSpPr>
        <p:spPr>
          <a:xfrm>
            <a:off x="571302" y="2835500"/>
            <a:ext cx="637616" cy="697364"/>
          </a:xfrm>
          <a:prstGeom prst="downArrow">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53" name="TextBox 52">
            <a:extLst>
              <a:ext uri="{FF2B5EF4-FFF2-40B4-BE49-F238E27FC236}">
                <a16:creationId xmlns:a16="http://schemas.microsoft.com/office/drawing/2014/main" id="{64570D7F-713D-D67D-DBF0-55185995BEE2}"/>
              </a:ext>
            </a:extLst>
          </p:cNvPr>
          <p:cNvSpPr txBox="1"/>
          <p:nvPr/>
        </p:nvSpPr>
        <p:spPr>
          <a:xfrm>
            <a:off x="1285405" y="2919776"/>
            <a:ext cx="8366596" cy="584775"/>
          </a:xfrm>
          <a:prstGeom prst="rect">
            <a:avLst/>
          </a:prstGeom>
          <a:noFill/>
        </p:spPr>
        <p:txBody>
          <a:bodyPr wrap="square" rtlCol="0">
            <a:spAutoFit/>
          </a:bodyPr>
          <a:lstStyle/>
          <a:p>
            <a:r>
              <a:rPr lang="en-NZ" sz="3200">
                <a:solidFill>
                  <a:schemeClr val="bg2"/>
                </a:solidFill>
              </a:rPr>
              <a:t>Short-term business </a:t>
            </a:r>
            <a:r>
              <a:rPr lang="en-NZ" sz="3200" b="1">
                <a:solidFill>
                  <a:schemeClr val="bg2"/>
                </a:solidFill>
              </a:rPr>
              <a:t>challenges</a:t>
            </a:r>
          </a:p>
        </p:txBody>
      </p:sp>
      <p:sp>
        <p:nvSpPr>
          <p:cNvPr id="55" name="Rectangle: Rounded Corners 54">
            <a:extLst>
              <a:ext uri="{FF2B5EF4-FFF2-40B4-BE49-F238E27FC236}">
                <a16:creationId xmlns:a16="http://schemas.microsoft.com/office/drawing/2014/main" id="{4BD3A163-6614-2076-40C7-6F37D2D1FA3E}"/>
              </a:ext>
            </a:extLst>
          </p:cNvPr>
          <p:cNvSpPr/>
          <p:nvPr/>
        </p:nvSpPr>
        <p:spPr>
          <a:xfrm>
            <a:off x="348204" y="4198921"/>
            <a:ext cx="9371822" cy="868073"/>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6" name="Arrow: Down 55">
            <a:extLst>
              <a:ext uri="{FF2B5EF4-FFF2-40B4-BE49-F238E27FC236}">
                <a16:creationId xmlns:a16="http://schemas.microsoft.com/office/drawing/2014/main" id="{A299C267-1329-6B3C-F54B-BB3D9E38939B}"/>
              </a:ext>
            </a:extLst>
          </p:cNvPr>
          <p:cNvSpPr/>
          <p:nvPr/>
        </p:nvSpPr>
        <p:spPr>
          <a:xfrm>
            <a:off x="605314" y="4309342"/>
            <a:ext cx="637616" cy="697364"/>
          </a:xfrm>
          <a:prstGeom prst="downArrow">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58" name="TextBox 57">
            <a:extLst>
              <a:ext uri="{FF2B5EF4-FFF2-40B4-BE49-F238E27FC236}">
                <a16:creationId xmlns:a16="http://schemas.microsoft.com/office/drawing/2014/main" id="{6726792A-03C7-4A62-08E3-658386066759}"/>
              </a:ext>
            </a:extLst>
          </p:cNvPr>
          <p:cNvSpPr txBox="1"/>
          <p:nvPr/>
        </p:nvSpPr>
        <p:spPr>
          <a:xfrm>
            <a:off x="1319417" y="4369630"/>
            <a:ext cx="8366596" cy="584775"/>
          </a:xfrm>
          <a:prstGeom prst="rect">
            <a:avLst/>
          </a:prstGeom>
          <a:noFill/>
        </p:spPr>
        <p:txBody>
          <a:bodyPr wrap="square" rtlCol="0">
            <a:spAutoFit/>
          </a:bodyPr>
          <a:lstStyle/>
          <a:p>
            <a:r>
              <a:rPr lang="en-NZ" sz="3200" b="1">
                <a:solidFill>
                  <a:schemeClr val="bg2"/>
                </a:solidFill>
              </a:rPr>
              <a:t>Uncertainty</a:t>
            </a:r>
            <a:r>
              <a:rPr lang="en-NZ" sz="3200">
                <a:solidFill>
                  <a:schemeClr val="bg2"/>
                </a:solidFill>
              </a:rPr>
              <a:t> in short-term environment</a:t>
            </a:r>
          </a:p>
        </p:txBody>
      </p:sp>
      <p:sp>
        <p:nvSpPr>
          <p:cNvPr id="59" name="Isosceles Triangle 58">
            <a:extLst>
              <a:ext uri="{FF2B5EF4-FFF2-40B4-BE49-F238E27FC236}">
                <a16:creationId xmlns:a16="http://schemas.microsoft.com/office/drawing/2014/main" id="{D9A6920D-E0C4-EBD1-17A0-CDB93AD68940}"/>
              </a:ext>
            </a:extLst>
          </p:cNvPr>
          <p:cNvSpPr/>
          <p:nvPr/>
        </p:nvSpPr>
        <p:spPr>
          <a:xfrm rot="5400000">
            <a:off x="8888245" y="3252329"/>
            <a:ext cx="2290919" cy="361495"/>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solidFill>
                <a:schemeClr val="accent1"/>
              </a:solidFill>
            </a:endParaRPr>
          </a:p>
        </p:txBody>
      </p:sp>
      <p:sp>
        <p:nvSpPr>
          <p:cNvPr id="2" name="Rectangle 1">
            <a:extLst>
              <a:ext uri="{FF2B5EF4-FFF2-40B4-BE49-F238E27FC236}">
                <a16:creationId xmlns:a16="http://schemas.microsoft.com/office/drawing/2014/main" id="{8A78177F-7592-3678-EF70-AED82A53B173}"/>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4" name="TextBox 3">
            <a:extLst>
              <a:ext uri="{FF2B5EF4-FFF2-40B4-BE49-F238E27FC236}">
                <a16:creationId xmlns:a16="http://schemas.microsoft.com/office/drawing/2014/main" id="{E9DE4F15-12BF-07B1-7048-FB004DEFC433}"/>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6" name="TextBox 5">
            <a:hlinkClick r:id="rId5" action="ppaction://hlinksldjump"/>
            <a:extLst>
              <a:ext uri="{FF2B5EF4-FFF2-40B4-BE49-F238E27FC236}">
                <a16:creationId xmlns:a16="http://schemas.microsoft.com/office/drawing/2014/main" id="{12C7D874-64A8-10A5-7EE1-0CEFD3ACCBC3}"/>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7" name="TextBox 6">
            <a:hlinkClick r:id="rId5" action="ppaction://hlinksldjump"/>
            <a:extLst>
              <a:ext uri="{FF2B5EF4-FFF2-40B4-BE49-F238E27FC236}">
                <a16:creationId xmlns:a16="http://schemas.microsoft.com/office/drawing/2014/main" id="{D8C9136E-B02D-7908-B9E2-4FBCC954860B}"/>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8" name="TextBox 7">
            <a:hlinkClick r:id="rId5" action="ppaction://hlinksldjump"/>
            <a:extLst>
              <a:ext uri="{FF2B5EF4-FFF2-40B4-BE49-F238E27FC236}">
                <a16:creationId xmlns:a16="http://schemas.microsoft.com/office/drawing/2014/main" id="{0805FBF5-8F8D-8A77-E28F-775B22497BEF}"/>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9" name="TextBox 8">
            <a:hlinkClick r:id="rId5" action="ppaction://hlinksldjump"/>
            <a:extLst>
              <a:ext uri="{FF2B5EF4-FFF2-40B4-BE49-F238E27FC236}">
                <a16:creationId xmlns:a16="http://schemas.microsoft.com/office/drawing/2014/main" id="{F12146F7-B4C9-A101-9712-B6EA142F31E3}"/>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14" name="TextBox 13">
            <a:hlinkClick r:id="rId5" action="ppaction://hlinksldjump"/>
            <a:extLst>
              <a:ext uri="{FF2B5EF4-FFF2-40B4-BE49-F238E27FC236}">
                <a16:creationId xmlns:a16="http://schemas.microsoft.com/office/drawing/2014/main" id="{E37C2F7E-B766-0031-83B3-ADA8461B7C6E}"/>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15" name="TextBox 14">
            <a:hlinkClick r:id="rId5" action="ppaction://hlinksldjump"/>
            <a:extLst>
              <a:ext uri="{FF2B5EF4-FFF2-40B4-BE49-F238E27FC236}">
                <a16:creationId xmlns:a16="http://schemas.microsoft.com/office/drawing/2014/main" id="{14A7691A-D985-21A7-A4DB-0DACE6EE5ED1}"/>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sp>
        <p:nvSpPr>
          <p:cNvPr id="16" name="Title 1">
            <a:extLst>
              <a:ext uri="{FF2B5EF4-FFF2-40B4-BE49-F238E27FC236}">
                <a16:creationId xmlns:a16="http://schemas.microsoft.com/office/drawing/2014/main" id="{03E4EB82-0659-4D07-F4A5-CD3A5D4389CD}"/>
              </a:ext>
            </a:extLst>
          </p:cNvPr>
          <p:cNvSpPr txBox="1">
            <a:spLocks/>
          </p:cNvSpPr>
          <p:nvPr/>
        </p:nvSpPr>
        <p:spPr>
          <a:xfrm>
            <a:off x="539969" y="336004"/>
            <a:ext cx="8002039"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panose="020B0604020202020204" pitchFamily="34" charset="0"/>
                <a:cs typeface="Arial" panose="020B0604020202020204" pitchFamily="34" charset="0"/>
              </a:rPr>
              <a:t>INVESTMENT THESIS </a:t>
            </a:r>
          </a:p>
        </p:txBody>
      </p:sp>
    </p:spTree>
    <p:extLst>
      <p:ext uri="{BB962C8B-B14F-4D97-AF65-F5344CB8AC3E}">
        <p14:creationId xmlns:p14="http://schemas.microsoft.com/office/powerpoint/2010/main" val="631271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3338459" cy="429875"/>
          </a:xfrm>
        </p:spPr>
        <p:txBody>
          <a:bodyPr>
            <a:normAutofit/>
          </a:bodyPr>
          <a:lstStyle/>
          <a:p>
            <a:r>
              <a:rPr lang="en-NZ" sz="2000" b="1">
                <a:latin typeface="Arial" panose="020B0604020202020204" pitchFamily="34" charset="0"/>
                <a:cs typeface="Arial" panose="020B0604020202020204" pitchFamily="34" charset="0"/>
              </a:rPr>
              <a:t>INVESTMENT THESIS </a:t>
            </a:r>
          </a:p>
        </p:txBody>
      </p:sp>
      <p:sp>
        <p:nvSpPr>
          <p:cNvPr id="3" name="Content Placeholder 2">
            <a:extLst>
              <a:ext uri="{FF2B5EF4-FFF2-40B4-BE49-F238E27FC236}">
                <a16:creationId xmlns:a16="http://schemas.microsoft.com/office/drawing/2014/main" id="{1476C002-5DC2-D703-4761-0A31311786E7}"/>
              </a:ext>
            </a:extLst>
          </p:cNvPr>
          <p:cNvSpPr>
            <a:spLocks noGrp="1"/>
          </p:cNvSpPr>
          <p:nvPr>
            <p:ph idx="1"/>
          </p:nvPr>
        </p:nvSpPr>
        <p:spPr>
          <a:xfrm>
            <a:off x="573093" y="1373011"/>
            <a:ext cx="1853894" cy="297170"/>
          </a:xfrm>
        </p:spPr>
        <p:txBody>
          <a:bodyPr>
            <a:normAutofit lnSpcReduction="10000"/>
          </a:bodyPr>
          <a:lstStyle/>
          <a:p>
            <a:pPr marL="0" indent="0">
              <a:buNone/>
            </a:pPr>
            <a:r>
              <a:rPr lang="en-NZ" sz="1600"/>
              <a:t>Aging population</a:t>
            </a:r>
          </a:p>
          <a:p>
            <a:pPr marL="0" indent="0">
              <a:buNone/>
            </a:pPr>
            <a:endParaRPr lang="en-NZ" sz="1600"/>
          </a:p>
        </p:txBody>
      </p:sp>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13" name="Rectangle 12">
            <a:extLst>
              <a:ext uri="{FF2B5EF4-FFF2-40B4-BE49-F238E27FC236}">
                <a16:creationId xmlns:a16="http://schemas.microsoft.com/office/drawing/2014/main" id="{946C54AD-7D69-170F-CAE8-C6614B5F8DCF}"/>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25" name="Rectangle: Rounded Corners 24">
            <a:extLst>
              <a:ext uri="{FF2B5EF4-FFF2-40B4-BE49-F238E27FC236}">
                <a16:creationId xmlns:a16="http://schemas.microsoft.com/office/drawing/2014/main" id="{52C01608-09E6-04D2-F07A-62C47821AE1B}"/>
              </a:ext>
            </a:extLst>
          </p:cNvPr>
          <p:cNvSpPr/>
          <p:nvPr/>
        </p:nvSpPr>
        <p:spPr>
          <a:xfrm>
            <a:off x="348204" y="1313441"/>
            <a:ext cx="9371822" cy="1257203"/>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3" name="TextBox 32">
            <a:extLst>
              <a:ext uri="{FF2B5EF4-FFF2-40B4-BE49-F238E27FC236}">
                <a16:creationId xmlns:a16="http://schemas.microsoft.com/office/drawing/2014/main" id="{412C6057-8183-02EC-C8C7-D63A3C1E9F8D}"/>
              </a:ext>
            </a:extLst>
          </p:cNvPr>
          <p:cNvSpPr txBox="1"/>
          <p:nvPr/>
        </p:nvSpPr>
        <p:spPr>
          <a:xfrm>
            <a:off x="1319417" y="1466654"/>
            <a:ext cx="8366596" cy="584775"/>
          </a:xfrm>
          <a:prstGeom prst="rect">
            <a:avLst/>
          </a:prstGeom>
          <a:noFill/>
        </p:spPr>
        <p:txBody>
          <a:bodyPr wrap="square" rtlCol="0">
            <a:spAutoFit/>
          </a:bodyPr>
          <a:lstStyle/>
          <a:p>
            <a:r>
              <a:rPr lang="en-NZ" sz="3200" b="1">
                <a:solidFill>
                  <a:schemeClr val="bg2"/>
                </a:solidFill>
              </a:rPr>
              <a:t>Growing</a:t>
            </a:r>
            <a:r>
              <a:rPr lang="en-NZ" sz="3200">
                <a:solidFill>
                  <a:schemeClr val="bg2"/>
                </a:solidFill>
              </a:rPr>
              <a:t> demand from aging population </a:t>
            </a:r>
          </a:p>
        </p:txBody>
      </p:sp>
      <p:sp>
        <p:nvSpPr>
          <p:cNvPr id="34" name="TextBox 33">
            <a:extLst>
              <a:ext uri="{FF2B5EF4-FFF2-40B4-BE49-F238E27FC236}">
                <a16:creationId xmlns:a16="http://schemas.microsoft.com/office/drawing/2014/main" id="{C91C251A-BCFE-E273-FC29-8F667B04BF52}"/>
              </a:ext>
            </a:extLst>
          </p:cNvPr>
          <p:cNvSpPr txBox="1"/>
          <p:nvPr/>
        </p:nvSpPr>
        <p:spPr>
          <a:xfrm>
            <a:off x="1319417" y="2018311"/>
            <a:ext cx="8366596" cy="369332"/>
          </a:xfrm>
          <a:prstGeom prst="rect">
            <a:avLst/>
          </a:prstGeom>
          <a:noFill/>
        </p:spPr>
        <p:txBody>
          <a:bodyPr wrap="square" rtlCol="0">
            <a:spAutoFit/>
          </a:bodyPr>
          <a:lstStyle/>
          <a:p>
            <a:r>
              <a:rPr lang="en-NZ">
                <a:solidFill>
                  <a:schemeClr val="bg2"/>
                </a:solidFill>
              </a:rPr>
              <a:t>Aging population | Longer life expectancy </a:t>
            </a:r>
          </a:p>
        </p:txBody>
      </p:sp>
      <p:sp>
        <p:nvSpPr>
          <p:cNvPr id="5" name="Arrow: Down 4">
            <a:extLst>
              <a:ext uri="{FF2B5EF4-FFF2-40B4-BE49-F238E27FC236}">
                <a16:creationId xmlns:a16="http://schemas.microsoft.com/office/drawing/2014/main" id="{71CEDC9D-0853-4415-3EA6-FE54A23DD669}"/>
              </a:ext>
            </a:extLst>
          </p:cNvPr>
          <p:cNvSpPr/>
          <p:nvPr/>
        </p:nvSpPr>
        <p:spPr>
          <a:xfrm rot="10800000">
            <a:off x="573093" y="1404170"/>
            <a:ext cx="637616" cy="697364"/>
          </a:xfrm>
          <a:prstGeom prst="downArrow">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43" name="Title 1">
            <a:extLst>
              <a:ext uri="{FF2B5EF4-FFF2-40B4-BE49-F238E27FC236}">
                <a16:creationId xmlns:a16="http://schemas.microsoft.com/office/drawing/2014/main" id="{5219896C-B678-88D9-4E7A-475D4F3105B7}"/>
              </a:ext>
            </a:extLst>
          </p:cNvPr>
          <p:cNvSpPr txBox="1">
            <a:spLocks/>
          </p:cNvSpPr>
          <p:nvPr/>
        </p:nvSpPr>
        <p:spPr>
          <a:xfrm>
            <a:off x="10271329" y="3612312"/>
            <a:ext cx="1768502" cy="4639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b="1">
                <a:solidFill>
                  <a:schemeClr val="bg2"/>
                </a:solidFill>
                <a:latin typeface="Arial" panose="020B0604020202020204" pitchFamily="34" charset="0"/>
                <a:cs typeface="Arial" panose="020B0604020202020204" pitchFamily="34" charset="0"/>
              </a:rPr>
              <a:t>NZ$ 0.81</a:t>
            </a:r>
          </a:p>
        </p:txBody>
      </p:sp>
      <p:sp>
        <p:nvSpPr>
          <p:cNvPr id="44" name="TextBox 43">
            <a:extLst>
              <a:ext uri="{FF2B5EF4-FFF2-40B4-BE49-F238E27FC236}">
                <a16:creationId xmlns:a16="http://schemas.microsoft.com/office/drawing/2014/main" id="{9AE6C5F2-5046-D011-D83E-5EFE277D9B86}"/>
              </a:ext>
            </a:extLst>
          </p:cNvPr>
          <p:cNvSpPr txBox="1"/>
          <p:nvPr/>
        </p:nvSpPr>
        <p:spPr>
          <a:xfrm>
            <a:off x="10271329" y="3370784"/>
            <a:ext cx="1572467" cy="307777"/>
          </a:xfrm>
          <a:prstGeom prst="rect">
            <a:avLst/>
          </a:prstGeom>
          <a:noFill/>
        </p:spPr>
        <p:txBody>
          <a:bodyPr wrap="square">
            <a:spAutoFit/>
          </a:bodyPr>
          <a:lstStyle/>
          <a:p>
            <a:r>
              <a:rPr lang="en-NZ" sz="1400">
                <a:solidFill>
                  <a:schemeClr val="bg2"/>
                </a:solidFill>
              </a:rPr>
              <a:t>1-year Target Price</a:t>
            </a:r>
          </a:p>
        </p:txBody>
      </p:sp>
      <p:sp>
        <p:nvSpPr>
          <p:cNvPr id="49" name="Title 1">
            <a:extLst>
              <a:ext uri="{FF2B5EF4-FFF2-40B4-BE49-F238E27FC236}">
                <a16:creationId xmlns:a16="http://schemas.microsoft.com/office/drawing/2014/main" id="{4136A26B-9DAF-C4FB-28DA-7D2764CA2EC2}"/>
              </a:ext>
            </a:extLst>
          </p:cNvPr>
          <p:cNvSpPr txBox="1">
            <a:spLocks/>
          </p:cNvSpPr>
          <p:nvPr/>
        </p:nvSpPr>
        <p:spPr>
          <a:xfrm>
            <a:off x="10261996" y="2865028"/>
            <a:ext cx="1666635" cy="5806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b="1">
                <a:solidFill>
                  <a:schemeClr val="bg2"/>
                </a:solidFill>
                <a:latin typeface="Arial" panose="020B0604020202020204" pitchFamily="34" charset="0"/>
                <a:cs typeface="Arial" panose="020B0604020202020204" pitchFamily="34" charset="0"/>
              </a:rPr>
              <a:t>HOLD</a:t>
            </a:r>
          </a:p>
        </p:txBody>
      </p:sp>
      <p:sp>
        <p:nvSpPr>
          <p:cNvPr id="51" name="Rectangle: Rounded Corners 50">
            <a:extLst>
              <a:ext uri="{FF2B5EF4-FFF2-40B4-BE49-F238E27FC236}">
                <a16:creationId xmlns:a16="http://schemas.microsoft.com/office/drawing/2014/main" id="{7CC828A8-5DFD-1A82-E9E2-5B83B606C71B}"/>
              </a:ext>
            </a:extLst>
          </p:cNvPr>
          <p:cNvSpPr/>
          <p:nvPr/>
        </p:nvSpPr>
        <p:spPr>
          <a:xfrm>
            <a:off x="314192" y="2766563"/>
            <a:ext cx="9371822" cy="1257203"/>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2" name="Arrow: Down 51">
            <a:extLst>
              <a:ext uri="{FF2B5EF4-FFF2-40B4-BE49-F238E27FC236}">
                <a16:creationId xmlns:a16="http://schemas.microsoft.com/office/drawing/2014/main" id="{5562CF29-7CA0-9FCD-494C-4E1C44564DC1}"/>
              </a:ext>
            </a:extLst>
          </p:cNvPr>
          <p:cNvSpPr/>
          <p:nvPr/>
        </p:nvSpPr>
        <p:spPr>
          <a:xfrm>
            <a:off x="571302" y="2905837"/>
            <a:ext cx="637616" cy="697364"/>
          </a:xfrm>
          <a:prstGeom prst="downArrow">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53" name="TextBox 52">
            <a:extLst>
              <a:ext uri="{FF2B5EF4-FFF2-40B4-BE49-F238E27FC236}">
                <a16:creationId xmlns:a16="http://schemas.microsoft.com/office/drawing/2014/main" id="{64570D7F-713D-D67D-DBF0-55185995BEE2}"/>
              </a:ext>
            </a:extLst>
          </p:cNvPr>
          <p:cNvSpPr txBox="1"/>
          <p:nvPr/>
        </p:nvSpPr>
        <p:spPr>
          <a:xfrm>
            <a:off x="1285405" y="2919776"/>
            <a:ext cx="8366596" cy="584775"/>
          </a:xfrm>
          <a:prstGeom prst="rect">
            <a:avLst/>
          </a:prstGeom>
          <a:noFill/>
        </p:spPr>
        <p:txBody>
          <a:bodyPr wrap="square" rtlCol="0">
            <a:spAutoFit/>
          </a:bodyPr>
          <a:lstStyle/>
          <a:p>
            <a:r>
              <a:rPr lang="en-NZ" sz="3200">
                <a:solidFill>
                  <a:schemeClr val="bg2"/>
                </a:solidFill>
              </a:rPr>
              <a:t>Short-term business </a:t>
            </a:r>
            <a:r>
              <a:rPr lang="en-NZ" sz="3200" b="1">
                <a:solidFill>
                  <a:schemeClr val="bg2"/>
                </a:solidFill>
              </a:rPr>
              <a:t>challenges</a:t>
            </a:r>
          </a:p>
        </p:txBody>
      </p:sp>
      <p:sp>
        <p:nvSpPr>
          <p:cNvPr id="54" name="TextBox 53">
            <a:extLst>
              <a:ext uri="{FF2B5EF4-FFF2-40B4-BE49-F238E27FC236}">
                <a16:creationId xmlns:a16="http://schemas.microsoft.com/office/drawing/2014/main" id="{2D6A5169-19FA-273B-5DF7-F58705396ACA}"/>
              </a:ext>
            </a:extLst>
          </p:cNvPr>
          <p:cNvSpPr txBox="1"/>
          <p:nvPr/>
        </p:nvSpPr>
        <p:spPr>
          <a:xfrm>
            <a:off x="1285405" y="3471433"/>
            <a:ext cx="8366596" cy="369332"/>
          </a:xfrm>
          <a:prstGeom prst="rect">
            <a:avLst/>
          </a:prstGeom>
          <a:noFill/>
        </p:spPr>
        <p:txBody>
          <a:bodyPr wrap="square" rtlCol="0">
            <a:spAutoFit/>
          </a:bodyPr>
          <a:lstStyle/>
          <a:p>
            <a:r>
              <a:rPr lang="en-NZ">
                <a:solidFill>
                  <a:schemeClr val="bg2"/>
                </a:solidFill>
              </a:rPr>
              <a:t>Soft Aged Care Margin| Lower Sales Volume | Higher Cost of Debt </a:t>
            </a:r>
          </a:p>
        </p:txBody>
      </p:sp>
      <p:sp>
        <p:nvSpPr>
          <p:cNvPr id="55" name="Rectangle: Rounded Corners 54">
            <a:extLst>
              <a:ext uri="{FF2B5EF4-FFF2-40B4-BE49-F238E27FC236}">
                <a16:creationId xmlns:a16="http://schemas.microsoft.com/office/drawing/2014/main" id="{4BD3A163-6614-2076-40C7-6F37D2D1FA3E}"/>
              </a:ext>
            </a:extLst>
          </p:cNvPr>
          <p:cNvSpPr/>
          <p:nvPr/>
        </p:nvSpPr>
        <p:spPr>
          <a:xfrm>
            <a:off x="348204" y="4198921"/>
            <a:ext cx="9371822" cy="1257203"/>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6" name="Arrow: Down 55">
            <a:extLst>
              <a:ext uri="{FF2B5EF4-FFF2-40B4-BE49-F238E27FC236}">
                <a16:creationId xmlns:a16="http://schemas.microsoft.com/office/drawing/2014/main" id="{A299C267-1329-6B3C-F54B-BB3D9E38939B}"/>
              </a:ext>
            </a:extLst>
          </p:cNvPr>
          <p:cNvSpPr/>
          <p:nvPr/>
        </p:nvSpPr>
        <p:spPr>
          <a:xfrm>
            <a:off x="605314" y="4369630"/>
            <a:ext cx="637616" cy="697364"/>
          </a:xfrm>
          <a:prstGeom prst="downArrow">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57" name="TextBox 56">
            <a:extLst>
              <a:ext uri="{FF2B5EF4-FFF2-40B4-BE49-F238E27FC236}">
                <a16:creationId xmlns:a16="http://schemas.microsoft.com/office/drawing/2014/main" id="{F4B73C67-0224-FDC3-F5F5-AFAB79863ECF}"/>
              </a:ext>
            </a:extLst>
          </p:cNvPr>
          <p:cNvSpPr txBox="1"/>
          <p:nvPr/>
        </p:nvSpPr>
        <p:spPr>
          <a:xfrm>
            <a:off x="1319417" y="4903791"/>
            <a:ext cx="8366596" cy="369332"/>
          </a:xfrm>
          <a:prstGeom prst="rect">
            <a:avLst/>
          </a:prstGeom>
          <a:noFill/>
        </p:spPr>
        <p:txBody>
          <a:bodyPr wrap="square" rtlCol="0">
            <a:spAutoFit/>
          </a:bodyPr>
          <a:lstStyle/>
          <a:p>
            <a:r>
              <a:rPr lang="en-NZ">
                <a:solidFill>
                  <a:schemeClr val="bg2"/>
                </a:solidFill>
              </a:rPr>
              <a:t>Longer High Interest Rate | Slow Down Housing Market |Inflation | Labour Workforce </a:t>
            </a:r>
          </a:p>
        </p:txBody>
      </p:sp>
      <p:sp>
        <p:nvSpPr>
          <p:cNvPr id="58" name="TextBox 57">
            <a:extLst>
              <a:ext uri="{FF2B5EF4-FFF2-40B4-BE49-F238E27FC236}">
                <a16:creationId xmlns:a16="http://schemas.microsoft.com/office/drawing/2014/main" id="{6726792A-03C7-4A62-08E3-658386066759}"/>
              </a:ext>
            </a:extLst>
          </p:cNvPr>
          <p:cNvSpPr txBox="1"/>
          <p:nvPr/>
        </p:nvSpPr>
        <p:spPr>
          <a:xfrm>
            <a:off x="1319417" y="4369630"/>
            <a:ext cx="8366596" cy="584775"/>
          </a:xfrm>
          <a:prstGeom prst="rect">
            <a:avLst/>
          </a:prstGeom>
          <a:noFill/>
        </p:spPr>
        <p:txBody>
          <a:bodyPr wrap="square" rtlCol="0">
            <a:spAutoFit/>
          </a:bodyPr>
          <a:lstStyle/>
          <a:p>
            <a:r>
              <a:rPr lang="en-NZ" sz="3200" b="1">
                <a:solidFill>
                  <a:schemeClr val="bg2"/>
                </a:solidFill>
              </a:rPr>
              <a:t>Uncertainty</a:t>
            </a:r>
            <a:r>
              <a:rPr lang="en-NZ" sz="3200">
                <a:solidFill>
                  <a:schemeClr val="bg2"/>
                </a:solidFill>
              </a:rPr>
              <a:t> in short-term environment</a:t>
            </a:r>
          </a:p>
        </p:txBody>
      </p:sp>
      <p:sp>
        <p:nvSpPr>
          <p:cNvPr id="59" name="Isosceles Triangle 58">
            <a:extLst>
              <a:ext uri="{FF2B5EF4-FFF2-40B4-BE49-F238E27FC236}">
                <a16:creationId xmlns:a16="http://schemas.microsoft.com/office/drawing/2014/main" id="{D9A6920D-E0C4-EBD1-17A0-CDB93AD68940}"/>
              </a:ext>
            </a:extLst>
          </p:cNvPr>
          <p:cNvSpPr/>
          <p:nvPr/>
        </p:nvSpPr>
        <p:spPr>
          <a:xfrm rot="5400000">
            <a:off x="8888245" y="3252329"/>
            <a:ext cx="2290919" cy="361495"/>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solidFill>
                <a:schemeClr val="accent1"/>
              </a:solidFill>
            </a:endParaRPr>
          </a:p>
        </p:txBody>
      </p:sp>
      <p:sp>
        <p:nvSpPr>
          <p:cNvPr id="2" name="Rectangle 1">
            <a:extLst>
              <a:ext uri="{FF2B5EF4-FFF2-40B4-BE49-F238E27FC236}">
                <a16:creationId xmlns:a16="http://schemas.microsoft.com/office/drawing/2014/main" id="{8A78177F-7592-3678-EF70-AED82A53B173}"/>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4" name="TextBox 3">
            <a:extLst>
              <a:ext uri="{FF2B5EF4-FFF2-40B4-BE49-F238E27FC236}">
                <a16:creationId xmlns:a16="http://schemas.microsoft.com/office/drawing/2014/main" id="{E9DE4F15-12BF-07B1-7048-FB004DEFC433}"/>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6" name="TextBox 5">
            <a:hlinkClick r:id="rId5" action="ppaction://hlinksldjump"/>
            <a:extLst>
              <a:ext uri="{FF2B5EF4-FFF2-40B4-BE49-F238E27FC236}">
                <a16:creationId xmlns:a16="http://schemas.microsoft.com/office/drawing/2014/main" id="{12C7D874-64A8-10A5-7EE1-0CEFD3ACCBC3}"/>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7" name="TextBox 6">
            <a:hlinkClick r:id="rId5" action="ppaction://hlinksldjump"/>
            <a:extLst>
              <a:ext uri="{FF2B5EF4-FFF2-40B4-BE49-F238E27FC236}">
                <a16:creationId xmlns:a16="http://schemas.microsoft.com/office/drawing/2014/main" id="{D8C9136E-B02D-7908-B9E2-4FBCC954860B}"/>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8" name="TextBox 7">
            <a:hlinkClick r:id="rId5" action="ppaction://hlinksldjump"/>
            <a:extLst>
              <a:ext uri="{FF2B5EF4-FFF2-40B4-BE49-F238E27FC236}">
                <a16:creationId xmlns:a16="http://schemas.microsoft.com/office/drawing/2014/main" id="{0805FBF5-8F8D-8A77-E28F-775B22497BEF}"/>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9" name="TextBox 8">
            <a:hlinkClick r:id="rId5" action="ppaction://hlinksldjump"/>
            <a:extLst>
              <a:ext uri="{FF2B5EF4-FFF2-40B4-BE49-F238E27FC236}">
                <a16:creationId xmlns:a16="http://schemas.microsoft.com/office/drawing/2014/main" id="{F12146F7-B4C9-A101-9712-B6EA142F31E3}"/>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14" name="TextBox 13">
            <a:hlinkClick r:id="rId5" action="ppaction://hlinksldjump"/>
            <a:extLst>
              <a:ext uri="{FF2B5EF4-FFF2-40B4-BE49-F238E27FC236}">
                <a16:creationId xmlns:a16="http://schemas.microsoft.com/office/drawing/2014/main" id="{E37C2F7E-B766-0031-83B3-ADA8461B7C6E}"/>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15" name="TextBox 14">
            <a:hlinkClick r:id="rId5" action="ppaction://hlinksldjump"/>
            <a:extLst>
              <a:ext uri="{FF2B5EF4-FFF2-40B4-BE49-F238E27FC236}">
                <a16:creationId xmlns:a16="http://schemas.microsoft.com/office/drawing/2014/main" id="{14A7691A-D985-21A7-A4DB-0DACE6EE5ED1}"/>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sp>
        <p:nvSpPr>
          <p:cNvPr id="16" name="Title 1">
            <a:extLst>
              <a:ext uri="{FF2B5EF4-FFF2-40B4-BE49-F238E27FC236}">
                <a16:creationId xmlns:a16="http://schemas.microsoft.com/office/drawing/2014/main" id="{03E4EB82-0659-4D07-F4A5-CD3A5D4389CD}"/>
              </a:ext>
            </a:extLst>
          </p:cNvPr>
          <p:cNvSpPr txBox="1">
            <a:spLocks/>
          </p:cNvSpPr>
          <p:nvPr/>
        </p:nvSpPr>
        <p:spPr>
          <a:xfrm>
            <a:off x="539969" y="336004"/>
            <a:ext cx="8002039"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panose="020B0604020202020204" pitchFamily="34" charset="0"/>
                <a:cs typeface="Arial" panose="020B0604020202020204" pitchFamily="34" charset="0"/>
              </a:rPr>
              <a:t>INVESTMENT THESIS </a:t>
            </a:r>
          </a:p>
        </p:txBody>
      </p:sp>
    </p:spTree>
    <p:extLst>
      <p:ext uri="{BB962C8B-B14F-4D97-AF65-F5344CB8AC3E}">
        <p14:creationId xmlns:p14="http://schemas.microsoft.com/office/powerpoint/2010/main" val="3432577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42A814-70E7-2890-40E2-335D03EE5764}"/>
              </a:ext>
            </a:extLst>
          </p:cNvPr>
          <p:cNvSpPr/>
          <p:nvPr/>
        </p:nvSpPr>
        <p:spPr>
          <a:xfrm flipV="1">
            <a:off x="558282" y="-1"/>
            <a:ext cx="1427584" cy="152089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4B66999C-A85C-266F-8D6C-C7F7B021749F}"/>
              </a:ext>
            </a:extLst>
          </p:cNvPr>
          <p:cNvSpPr>
            <a:spLocks noGrp="1"/>
          </p:cNvSpPr>
          <p:nvPr>
            <p:ph type="ctrTitle"/>
          </p:nvPr>
        </p:nvSpPr>
        <p:spPr>
          <a:xfrm>
            <a:off x="1363373" y="1427584"/>
            <a:ext cx="9144000" cy="2387600"/>
          </a:xfrm>
        </p:spPr>
        <p:txBody>
          <a:bodyPr>
            <a:normAutofit/>
          </a:bodyPr>
          <a:lstStyle/>
          <a:p>
            <a:r>
              <a:rPr lang="en-NZ" sz="3600" b="1">
                <a:latin typeface="Sofia Pro"/>
              </a:rPr>
              <a:t>THANK YOU</a:t>
            </a:r>
            <a:endParaRPr lang="en-NZ" sz="9600"/>
          </a:p>
        </p:txBody>
      </p:sp>
      <p:pic>
        <p:nvPicPr>
          <p:cNvPr id="7" name="Picture 6" descr="A logo with palm trees in a circle&#10;&#10;Description automatically generated">
            <a:extLst>
              <a:ext uri="{FF2B5EF4-FFF2-40B4-BE49-F238E27FC236}">
                <a16:creationId xmlns:a16="http://schemas.microsoft.com/office/drawing/2014/main" id="{85F91571-5124-514D-EBC2-D067E7894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545" y="0"/>
            <a:ext cx="1427584" cy="1427584"/>
          </a:xfrm>
          <a:prstGeom prst="rect">
            <a:avLst/>
          </a:prstGeom>
        </p:spPr>
      </p:pic>
    </p:spTree>
    <p:extLst>
      <p:ext uri="{BB962C8B-B14F-4D97-AF65-F5344CB8AC3E}">
        <p14:creationId xmlns:p14="http://schemas.microsoft.com/office/powerpoint/2010/main" val="878345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DCF037D-1B8E-C5C9-4C57-F36E260233F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3" name="Rectangle 12">
            <a:extLst>
              <a:ext uri="{FF2B5EF4-FFF2-40B4-BE49-F238E27FC236}">
                <a16:creationId xmlns:a16="http://schemas.microsoft.com/office/drawing/2014/main" id="{1C0ED81A-3B98-8564-101F-940E59064993}"/>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14" name="TextBox 13">
            <a:extLst>
              <a:ext uri="{FF2B5EF4-FFF2-40B4-BE49-F238E27FC236}">
                <a16:creationId xmlns:a16="http://schemas.microsoft.com/office/drawing/2014/main" id="{4C57E862-AEFF-8D9E-C3CF-631B5E1889EB}"/>
              </a:ext>
            </a:extLst>
          </p:cNvPr>
          <p:cNvSpPr txBox="1"/>
          <p:nvPr/>
        </p:nvSpPr>
        <p:spPr>
          <a:xfrm>
            <a:off x="10396914" y="6429664"/>
            <a:ext cx="2084495" cy="338554"/>
          </a:xfrm>
          <a:prstGeom prst="rect">
            <a:avLst/>
          </a:prstGeom>
          <a:noFill/>
        </p:spPr>
        <p:txBody>
          <a:bodyPr wrap="square" rtlCol="0">
            <a:spAutoFit/>
          </a:bodyPr>
          <a:lstStyle/>
          <a:p>
            <a:r>
              <a:rPr lang="en-NZ" sz="1600">
                <a:hlinkClick r:id="rId2" action="ppaction://hlinksldjump"/>
              </a:rPr>
              <a:t>Appendix Table</a:t>
            </a:r>
            <a:endParaRPr lang="en-NZ" sz="1600"/>
          </a:p>
        </p:txBody>
      </p:sp>
      <p:sp>
        <p:nvSpPr>
          <p:cNvPr id="15" name="TextBox 14">
            <a:hlinkClick r:id="rId3" action="ppaction://hlinksldjump"/>
            <a:extLst>
              <a:ext uri="{FF2B5EF4-FFF2-40B4-BE49-F238E27FC236}">
                <a16:creationId xmlns:a16="http://schemas.microsoft.com/office/drawing/2014/main" id="{CEFAEA42-1D5C-897B-6955-00B926295394}"/>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3" action="ppaction://hlinksldjump"/>
              </a:rPr>
              <a:t>ESG</a:t>
            </a:r>
            <a:endParaRPr lang="en-NZ" sz="1600"/>
          </a:p>
        </p:txBody>
      </p:sp>
      <p:sp>
        <p:nvSpPr>
          <p:cNvPr id="16" name="TextBox 15">
            <a:hlinkClick r:id="rId3" action="ppaction://hlinksldjump"/>
            <a:extLst>
              <a:ext uri="{FF2B5EF4-FFF2-40B4-BE49-F238E27FC236}">
                <a16:creationId xmlns:a16="http://schemas.microsoft.com/office/drawing/2014/main" id="{656C507D-61C2-7986-5FBF-1C34F66E1BFF}"/>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4" action="ppaction://hlinksldjump"/>
              </a:rPr>
              <a:t>Sensitivity Analysis</a:t>
            </a:r>
            <a:endParaRPr lang="en-NZ" sz="1600"/>
          </a:p>
        </p:txBody>
      </p:sp>
      <p:sp>
        <p:nvSpPr>
          <p:cNvPr id="17" name="TextBox 16">
            <a:hlinkClick r:id="rId3" action="ppaction://hlinksldjump"/>
            <a:extLst>
              <a:ext uri="{FF2B5EF4-FFF2-40B4-BE49-F238E27FC236}">
                <a16:creationId xmlns:a16="http://schemas.microsoft.com/office/drawing/2014/main" id="{BA82AA3A-453E-ADFA-74D1-7A3174622117}"/>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5" action="ppaction://hlinksldjump"/>
              </a:rPr>
              <a:t>Valuation-DCF</a:t>
            </a:r>
            <a:endParaRPr lang="en-NZ" sz="1600"/>
          </a:p>
        </p:txBody>
      </p:sp>
      <p:sp>
        <p:nvSpPr>
          <p:cNvPr id="18" name="TextBox 17">
            <a:hlinkClick r:id="rId3" action="ppaction://hlinksldjump"/>
            <a:extLst>
              <a:ext uri="{FF2B5EF4-FFF2-40B4-BE49-F238E27FC236}">
                <a16:creationId xmlns:a16="http://schemas.microsoft.com/office/drawing/2014/main" id="{940B2B5F-8E84-BFCC-1ACD-43C917975481}"/>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6" action="ppaction://hlinksldjump"/>
              </a:rPr>
              <a:t>Financial Analysis</a:t>
            </a:r>
            <a:endParaRPr lang="en-NZ" sz="1600"/>
          </a:p>
        </p:txBody>
      </p:sp>
      <p:sp>
        <p:nvSpPr>
          <p:cNvPr id="19" name="TextBox 18">
            <a:hlinkClick r:id="rId3" action="ppaction://hlinksldjump"/>
            <a:extLst>
              <a:ext uri="{FF2B5EF4-FFF2-40B4-BE49-F238E27FC236}">
                <a16:creationId xmlns:a16="http://schemas.microsoft.com/office/drawing/2014/main" id="{6D676D7A-2E9A-3EC7-5F88-BDC470ABCFFA}"/>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7" action="ppaction://hlinksldjump"/>
              </a:rPr>
              <a:t>Industry Positioning</a:t>
            </a:r>
            <a:endParaRPr lang="en-NZ" sz="1600"/>
          </a:p>
        </p:txBody>
      </p:sp>
      <p:sp>
        <p:nvSpPr>
          <p:cNvPr id="20" name="TextBox 19">
            <a:hlinkClick r:id="rId3" action="ppaction://hlinksldjump"/>
            <a:extLst>
              <a:ext uri="{FF2B5EF4-FFF2-40B4-BE49-F238E27FC236}">
                <a16:creationId xmlns:a16="http://schemas.microsoft.com/office/drawing/2014/main" id="{733FB1E5-AC89-A540-A5F0-CC77847743AD}"/>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8" action="ppaction://hlinksldjump"/>
              </a:rPr>
              <a:t>Business Model</a:t>
            </a:r>
            <a:endParaRPr lang="en-NZ" sz="1600"/>
          </a:p>
        </p:txBody>
      </p:sp>
      <p:sp>
        <p:nvSpPr>
          <p:cNvPr id="2" name="Title 1">
            <a:extLst>
              <a:ext uri="{FF2B5EF4-FFF2-40B4-BE49-F238E27FC236}">
                <a16:creationId xmlns:a16="http://schemas.microsoft.com/office/drawing/2014/main" id="{C4788B66-84A0-7595-E356-D315CE39DB3B}"/>
              </a:ext>
            </a:extLst>
          </p:cNvPr>
          <p:cNvSpPr txBox="1">
            <a:spLocks/>
          </p:cNvSpPr>
          <p:nvPr/>
        </p:nvSpPr>
        <p:spPr>
          <a:xfrm>
            <a:off x="719014" y="193985"/>
            <a:ext cx="3338459" cy="4298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00" b="1">
                <a:latin typeface="Arial" panose="020B0604020202020204" pitchFamily="34" charset="0"/>
                <a:cs typeface="Arial" panose="020B0604020202020204" pitchFamily="34" charset="0"/>
              </a:rPr>
              <a:t>APPENDIX</a:t>
            </a:r>
          </a:p>
        </p:txBody>
      </p:sp>
      <p:sp>
        <p:nvSpPr>
          <p:cNvPr id="3" name="Title 1">
            <a:extLst>
              <a:ext uri="{FF2B5EF4-FFF2-40B4-BE49-F238E27FC236}">
                <a16:creationId xmlns:a16="http://schemas.microsoft.com/office/drawing/2014/main" id="{0226C6D6-A3D4-B054-9AE2-7EA0F0F2553E}"/>
              </a:ext>
            </a:extLst>
          </p:cNvPr>
          <p:cNvSpPr txBox="1">
            <a:spLocks/>
          </p:cNvSpPr>
          <p:nvPr/>
        </p:nvSpPr>
        <p:spPr>
          <a:xfrm>
            <a:off x="719014" y="638434"/>
            <a:ext cx="3338459" cy="5123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panose="020B0604020202020204" pitchFamily="34" charset="0"/>
                <a:cs typeface="Arial" panose="020B0604020202020204" pitchFamily="34" charset="0"/>
              </a:rPr>
              <a:t>Valuation</a:t>
            </a:r>
          </a:p>
        </p:txBody>
      </p:sp>
      <p:sp>
        <p:nvSpPr>
          <p:cNvPr id="5" name="Title 1">
            <a:extLst>
              <a:ext uri="{FF2B5EF4-FFF2-40B4-BE49-F238E27FC236}">
                <a16:creationId xmlns:a16="http://schemas.microsoft.com/office/drawing/2014/main" id="{96340157-C8F5-2E29-73E5-247D690F4FC5}"/>
              </a:ext>
            </a:extLst>
          </p:cNvPr>
          <p:cNvSpPr txBox="1">
            <a:spLocks/>
          </p:cNvSpPr>
          <p:nvPr/>
        </p:nvSpPr>
        <p:spPr>
          <a:xfrm>
            <a:off x="719014" y="5215154"/>
            <a:ext cx="3338459"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panose="020B0604020202020204" pitchFamily="34" charset="0"/>
                <a:cs typeface="Arial" panose="020B0604020202020204" pitchFamily="34" charset="0"/>
              </a:rPr>
              <a:t>Related to OCR</a:t>
            </a:r>
          </a:p>
        </p:txBody>
      </p:sp>
      <p:sp>
        <p:nvSpPr>
          <p:cNvPr id="10" name="Title 1">
            <a:extLst>
              <a:ext uri="{FF2B5EF4-FFF2-40B4-BE49-F238E27FC236}">
                <a16:creationId xmlns:a16="http://schemas.microsoft.com/office/drawing/2014/main" id="{95158B4C-3087-4585-A693-A00994E26004}"/>
              </a:ext>
            </a:extLst>
          </p:cNvPr>
          <p:cNvSpPr txBox="1">
            <a:spLocks/>
          </p:cNvSpPr>
          <p:nvPr/>
        </p:nvSpPr>
        <p:spPr>
          <a:xfrm>
            <a:off x="6307450" y="1928520"/>
            <a:ext cx="3338459"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panose="020B0604020202020204" pitchFamily="34" charset="0"/>
                <a:cs typeface="Arial" panose="020B0604020202020204" pitchFamily="34" charset="0"/>
              </a:rPr>
              <a:t>Operation Matric</a:t>
            </a:r>
          </a:p>
        </p:txBody>
      </p:sp>
      <p:sp>
        <p:nvSpPr>
          <p:cNvPr id="11" name="Title 1">
            <a:extLst>
              <a:ext uri="{FF2B5EF4-FFF2-40B4-BE49-F238E27FC236}">
                <a16:creationId xmlns:a16="http://schemas.microsoft.com/office/drawing/2014/main" id="{CD1BFB6B-B320-9B14-E978-780E6A04A57D}"/>
              </a:ext>
            </a:extLst>
          </p:cNvPr>
          <p:cNvSpPr txBox="1">
            <a:spLocks/>
          </p:cNvSpPr>
          <p:nvPr/>
        </p:nvSpPr>
        <p:spPr>
          <a:xfrm>
            <a:off x="6356806" y="3739299"/>
            <a:ext cx="3338459"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Peer Comparison</a:t>
            </a:r>
            <a:endParaRPr lang="en-NZ" sz="2000" b="1">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6329C9B-124B-0F71-91AD-EBA2655EB4BD}"/>
              </a:ext>
            </a:extLst>
          </p:cNvPr>
          <p:cNvSpPr txBox="1"/>
          <p:nvPr/>
        </p:nvSpPr>
        <p:spPr>
          <a:xfrm>
            <a:off x="719014" y="5484363"/>
            <a:ext cx="5148074" cy="7052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Z" sz="1400">
                <a:cs typeface="Arial"/>
                <a:hlinkClick r:id="rId10" action="ppaction://hlinksldjump">
                  <a:extLst>
                    <a:ext uri="{A12FA001-AC4F-418D-AE19-62706E023703}">
                      <ahyp:hlinkClr xmlns:ahyp="http://schemas.microsoft.com/office/drawing/2018/hyperlinkcolor" val="tx"/>
                    </a:ext>
                  </a:extLst>
                </a:hlinkClick>
              </a:rPr>
              <a:t>How Change In Risk Free Rate Is Changing Cost Of Equity, WACC And Share Price</a:t>
            </a:r>
            <a:endParaRPr lang="en-NZ" sz="1400">
              <a:cs typeface="Arial"/>
            </a:endParaRPr>
          </a:p>
        </p:txBody>
      </p:sp>
      <p:sp>
        <p:nvSpPr>
          <p:cNvPr id="27" name="TextBox 26">
            <a:extLst>
              <a:ext uri="{FF2B5EF4-FFF2-40B4-BE49-F238E27FC236}">
                <a16:creationId xmlns:a16="http://schemas.microsoft.com/office/drawing/2014/main" id="{A3216A64-196D-BD7D-5B77-26076221B0C2}"/>
              </a:ext>
            </a:extLst>
          </p:cNvPr>
          <p:cNvSpPr txBox="1"/>
          <p:nvPr/>
        </p:nvSpPr>
        <p:spPr>
          <a:xfrm>
            <a:off x="719014" y="1140613"/>
            <a:ext cx="5588435" cy="393691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Z" sz="1400">
                <a:hlinkClick r:id="rId11" action="ppaction://hlinksldjump">
                  <a:extLst>
                    <a:ext uri="{A12FA001-AC4F-418D-AE19-62706E023703}">
                      <ahyp:hlinkClr xmlns:ahyp="http://schemas.microsoft.com/office/drawing/2018/hyperlinkcolor" val="tx"/>
                    </a:ext>
                  </a:extLst>
                </a:hlinkClick>
              </a:rPr>
              <a:t>Landbank</a:t>
            </a:r>
            <a:endParaRPr lang="en-NZ" sz="1400"/>
          </a:p>
          <a:p>
            <a:pPr marL="285750" indent="-285750">
              <a:lnSpc>
                <a:spcPct val="150000"/>
              </a:lnSpc>
              <a:buFont typeface="Arial" panose="020B0604020202020204" pitchFamily="34" charset="0"/>
              <a:buChar char="•"/>
            </a:pPr>
            <a:r>
              <a:rPr lang="en-NZ" sz="1400">
                <a:cs typeface="Arial" panose="020B0604020202020204" pitchFamily="34" charset="0"/>
                <a:hlinkClick r:id="rId12" action="ppaction://hlinksldjump">
                  <a:extLst>
                    <a:ext uri="{A12FA001-AC4F-418D-AE19-62706E023703}">
                      <ahyp:hlinkClr xmlns:ahyp="http://schemas.microsoft.com/office/drawing/2018/hyperlinkcolor" val="tx"/>
                    </a:ext>
                  </a:extLst>
                </a:hlinkClick>
              </a:rPr>
              <a:t>Debt Level Assumptions</a:t>
            </a:r>
            <a:endParaRPr lang="en-NZ" sz="1400">
              <a:cs typeface="Arial" panose="020B0604020202020204" pitchFamily="34" charset="0"/>
            </a:endParaRPr>
          </a:p>
          <a:p>
            <a:pPr lvl="1">
              <a:lnSpc>
                <a:spcPct val="150000"/>
              </a:lnSpc>
            </a:pPr>
            <a:r>
              <a:rPr lang="en-NZ" sz="1400">
                <a:cs typeface="Arial"/>
                <a:hlinkClick r:id="rId13" action="ppaction://hlinksldjump">
                  <a:extLst>
                    <a:ext uri="{A12FA001-AC4F-418D-AE19-62706E023703}">
                      <ahyp:hlinkClr xmlns:ahyp="http://schemas.microsoft.com/office/drawing/2018/hyperlinkcolor" val="tx"/>
                    </a:ext>
                  </a:extLst>
                </a:hlinkClick>
              </a:rPr>
              <a:t>Debt </a:t>
            </a:r>
            <a:r>
              <a:rPr lang="en-NZ" sz="1400" err="1">
                <a:cs typeface="Arial"/>
                <a:hlinkClick r:id="rId13" action="ppaction://hlinksldjump">
                  <a:extLst>
                    <a:ext uri="{A12FA001-AC4F-418D-AE19-62706E023703}">
                      <ahyp:hlinkClr xmlns:ahyp="http://schemas.microsoft.com/office/drawing/2018/hyperlinkcolor" val="tx"/>
                    </a:ext>
                  </a:extLst>
                </a:hlinkClick>
              </a:rPr>
              <a:t>Levl</a:t>
            </a:r>
            <a:r>
              <a:rPr lang="en-NZ" sz="1400">
                <a:cs typeface="Arial"/>
                <a:hlinkClick r:id="rId13" action="ppaction://hlinksldjump">
                  <a:extLst>
                    <a:ext uri="{A12FA001-AC4F-418D-AE19-62706E023703}">
                      <ahyp:hlinkClr xmlns:ahyp="http://schemas.microsoft.com/office/drawing/2018/hyperlinkcolor" val="tx"/>
                    </a:ext>
                  </a:extLst>
                </a:hlinkClick>
              </a:rPr>
              <a:t> Assumption – Explanation: High Debt Level </a:t>
            </a:r>
            <a:endParaRPr lang="en-NZ" sz="1400">
              <a:cs typeface="Arial" panose="020B0604020202020204" pitchFamily="34" charset="0"/>
            </a:endParaRPr>
          </a:p>
          <a:p>
            <a:pPr marL="285750" indent="-285750">
              <a:lnSpc>
                <a:spcPct val="150000"/>
              </a:lnSpc>
              <a:buFont typeface="Arial" panose="020B0604020202020204" pitchFamily="34" charset="0"/>
              <a:buChar char="•"/>
            </a:pPr>
            <a:r>
              <a:rPr lang="en-US" sz="1400">
                <a:cs typeface="Calibri"/>
                <a:hlinkClick r:id="rId14" action="ppaction://hlinksldjump">
                  <a:extLst>
                    <a:ext uri="{A12FA001-AC4F-418D-AE19-62706E023703}">
                      <ahyp:hlinkClr xmlns:ahyp="http://schemas.microsoft.com/office/drawing/2018/hyperlinkcolor" val="tx"/>
                    </a:ext>
                  </a:extLst>
                </a:hlinkClick>
              </a:rPr>
              <a:t>Bull, Base, Bear Scenario Assumption</a:t>
            </a:r>
            <a:endParaRPr lang="en-US" sz="1400">
              <a:cs typeface="Calibri"/>
            </a:endParaRPr>
          </a:p>
          <a:p>
            <a:pPr marL="285750" indent="-285750" algn="just">
              <a:lnSpc>
                <a:spcPct val="150000"/>
              </a:lnSpc>
              <a:buFont typeface="Arial" panose="020B0604020202020204" pitchFamily="34" charset="0"/>
              <a:buChar char="•"/>
            </a:pPr>
            <a:r>
              <a:rPr lang="en-GB" sz="1400">
                <a:cs typeface="Calibri Light"/>
                <a:hlinkClick r:id="rId15" action="ppaction://hlinksldjump">
                  <a:extLst>
                    <a:ext uri="{A12FA001-AC4F-418D-AE19-62706E023703}">
                      <ahyp:hlinkClr xmlns:ahyp="http://schemas.microsoft.com/office/drawing/2018/hyperlinkcolor" val="tx"/>
                    </a:ext>
                  </a:extLst>
                </a:hlinkClick>
              </a:rPr>
              <a:t>Methodology of calculating NPAT</a:t>
            </a:r>
            <a:endParaRPr lang="en-GB" sz="1400">
              <a:cs typeface="Calibri Light"/>
            </a:endParaRPr>
          </a:p>
          <a:p>
            <a:pPr marL="285750" indent="-285750">
              <a:lnSpc>
                <a:spcPct val="150000"/>
              </a:lnSpc>
              <a:buFont typeface="Arial" panose="020B0604020202020204" pitchFamily="34" charset="0"/>
              <a:buChar char="•"/>
            </a:pPr>
            <a:r>
              <a:rPr lang="en-GB" sz="1400">
                <a:cs typeface="Calibri Light"/>
                <a:hlinkClick r:id="rId14" action="ppaction://hlinksldjump">
                  <a:extLst>
                    <a:ext uri="{A12FA001-AC4F-418D-AE19-62706E023703}">
                      <ahyp:hlinkClr xmlns:ahyp="http://schemas.microsoft.com/office/drawing/2018/hyperlinkcolor" val="tx"/>
                    </a:ext>
                  </a:extLst>
                </a:hlinkClick>
              </a:rPr>
              <a:t>Methodology of calculating village revenue</a:t>
            </a:r>
            <a:r>
              <a:rPr lang="en-NZ" sz="1400">
                <a:cs typeface="Calibri"/>
                <a:hlinkClick r:id="rId14" action="ppaction://hlinksldjump">
                  <a:extLst>
                    <a:ext uri="{A12FA001-AC4F-418D-AE19-62706E023703}">
                      <ahyp:hlinkClr xmlns:ahyp="http://schemas.microsoft.com/office/drawing/2018/hyperlinkcolor" val="tx"/>
                    </a:ext>
                  </a:extLst>
                </a:hlinkClick>
              </a:rPr>
              <a:t>.</a:t>
            </a:r>
            <a:endParaRPr lang="en-NZ" sz="1400">
              <a:cs typeface="Calibri"/>
            </a:endParaRPr>
          </a:p>
          <a:p>
            <a:pPr marL="285750" indent="-285750">
              <a:lnSpc>
                <a:spcPct val="150000"/>
              </a:lnSpc>
              <a:buFont typeface="Arial" panose="020B0604020202020204" pitchFamily="34" charset="0"/>
              <a:buChar char="•"/>
            </a:pPr>
            <a:r>
              <a:rPr lang="en-GB" sz="1400">
                <a:cs typeface="Calibri Light"/>
                <a:hlinkClick r:id="rId16" action="ppaction://hlinksldjump">
                  <a:extLst>
                    <a:ext uri="{A12FA001-AC4F-418D-AE19-62706E023703}">
                      <ahyp:hlinkClr xmlns:ahyp="http://schemas.microsoft.com/office/drawing/2018/hyperlinkcolor" val="tx"/>
                    </a:ext>
                  </a:extLst>
                </a:hlinkClick>
              </a:rPr>
              <a:t>Methodology of calculating expenses, D&amp;A, CAPEX</a:t>
            </a:r>
            <a:endParaRPr lang="en-GB" sz="1400">
              <a:cs typeface="Calibri Light"/>
            </a:endParaRPr>
          </a:p>
          <a:p>
            <a:pPr marL="285750" indent="-285750">
              <a:lnSpc>
                <a:spcPct val="150000"/>
              </a:lnSpc>
              <a:buFont typeface="Arial" panose="020B0604020202020204" pitchFamily="34" charset="0"/>
              <a:buChar char="•"/>
            </a:pPr>
            <a:r>
              <a:rPr lang="en-US" sz="1400">
                <a:cs typeface="Calibri"/>
                <a:hlinkClick r:id="rId17" action="ppaction://hlinksldjump">
                  <a:extLst>
                    <a:ext uri="{A12FA001-AC4F-418D-AE19-62706E023703}">
                      <ahyp:hlinkClr xmlns:ahyp="http://schemas.microsoft.com/office/drawing/2018/hyperlinkcolor" val="tx"/>
                    </a:ext>
                  </a:extLst>
                </a:hlinkClick>
              </a:rPr>
              <a:t>Why Market Share Of OCA is decreasing in Bear Scenario?</a:t>
            </a:r>
            <a:endParaRPr lang="en-US" sz="1400">
              <a:cs typeface="Calibri"/>
            </a:endParaRPr>
          </a:p>
          <a:p>
            <a:pPr marL="285750" indent="-285750">
              <a:lnSpc>
                <a:spcPct val="150000"/>
              </a:lnSpc>
              <a:buFont typeface="Arial" panose="020B0604020202020204" pitchFamily="34" charset="0"/>
              <a:buChar char="•"/>
            </a:pPr>
            <a:r>
              <a:rPr lang="en-NZ" sz="1400">
                <a:cs typeface="Calibri"/>
                <a:hlinkClick r:id="rId18" action="ppaction://hlinksldjump">
                  <a:extLst>
                    <a:ext uri="{A12FA001-AC4F-418D-AE19-62706E023703}">
                      <ahyp:hlinkClr xmlns:ahyp="http://schemas.microsoft.com/office/drawing/2018/hyperlinkcolor" val="tx"/>
                    </a:ext>
                  </a:extLst>
                </a:hlinkClick>
              </a:rPr>
              <a:t>Regression Model For Unit Price Of Village Revenue Forecast</a:t>
            </a:r>
            <a:endParaRPr lang="en-NZ" sz="1400">
              <a:cs typeface="Calibri"/>
            </a:endParaRPr>
          </a:p>
          <a:p>
            <a:pPr marL="285750" indent="-285750">
              <a:lnSpc>
                <a:spcPct val="150000"/>
              </a:lnSpc>
              <a:buFont typeface="Arial" panose="020B0604020202020204" pitchFamily="34" charset="0"/>
              <a:buChar char="•"/>
            </a:pPr>
            <a:r>
              <a:rPr lang="en-NZ" sz="1400">
                <a:cs typeface="Arial" panose="020B0604020202020204" pitchFamily="34" charset="0"/>
                <a:hlinkClick r:id="rId19" action="ppaction://hlinksldjump">
                  <a:extLst>
                    <a:ext uri="{A12FA001-AC4F-418D-AE19-62706E023703}">
                      <ahyp:hlinkClr xmlns:ahyp="http://schemas.microsoft.com/office/drawing/2018/hyperlinkcolor" val="tx"/>
                    </a:ext>
                  </a:extLst>
                </a:hlinkClick>
              </a:rPr>
              <a:t>Monte Carlo Analysis</a:t>
            </a:r>
            <a:endParaRPr lang="en-NZ" sz="1400">
              <a:cs typeface="Arial" panose="020B0604020202020204" pitchFamily="34" charset="0"/>
            </a:endParaRPr>
          </a:p>
          <a:p>
            <a:pPr marL="285750" indent="-285750">
              <a:lnSpc>
                <a:spcPct val="150000"/>
              </a:lnSpc>
              <a:buFont typeface="Arial" panose="020B0604020202020204" pitchFamily="34" charset="0"/>
              <a:buChar char="•"/>
            </a:pPr>
            <a:r>
              <a:rPr lang="en-NZ" sz="1400">
                <a:cs typeface="Arial" panose="020B0604020202020204" pitchFamily="34" charset="0"/>
                <a:hlinkClick r:id="rId20" action="ppaction://hlinksldjump">
                  <a:extLst>
                    <a:ext uri="{A12FA001-AC4F-418D-AE19-62706E023703}">
                      <ahyp:hlinkClr xmlns:ahyp="http://schemas.microsoft.com/office/drawing/2018/hyperlinkcolor" val="tx"/>
                    </a:ext>
                  </a:extLst>
                </a:hlinkClick>
              </a:rPr>
              <a:t>Sensitivity Analysis </a:t>
            </a:r>
            <a:endParaRPr lang="en-NZ" sz="1400">
              <a:cs typeface="Arial" panose="020B0604020202020204" pitchFamily="34" charset="0"/>
            </a:endParaRPr>
          </a:p>
          <a:p>
            <a:pPr marL="285750" indent="-285750">
              <a:lnSpc>
                <a:spcPct val="150000"/>
              </a:lnSpc>
              <a:buFont typeface="Arial" panose="020B0604020202020204" pitchFamily="34" charset="0"/>
              <a:buChar char="•"/>
            </a:pPr>
            <a:r>
              <a:rPr lang="en-GB" sz="1400">
                <a:cs typeface="Calibri Light"/>
                <a:hlinkClick r:id="rId21" action="ppaction://hlinksldjump">
                  <a:extLst>
                    <a:ext uri="{A12FA001-AC4F-418D-AE19-62706E023703}">
                      <ahyp:hlinkClr xmlns:ahyp="http://schemas.microsoft.com/office/drawing/2018/hyperlinkcolor" val="tx"/>
                    </a:ext>
                  </a:extLst>
                </a:hlinkClick>
              </a:rPr>
              <a:t>WACC of OCA</a:t>
            </a:r>
            <a:endParaRPr lang="en-NZ" sz="1400">
              <a:cs typeface="Arial" panose="020B0604020202020204" pitchFamily="34" charset="0"/>
            </a:endParaRPr>
          </a:p>
        </p:txBody>
      </p:sp>
      <p:sp>
        <p:nvSpPr>
          <p:cNvPr id="29" name="TextBox 28">
            <a:extLst>
              <a:ext uri="{FF2B5EF4-FFF2-40B4-BE49-F238E27FC236}">
                <a16:creationId xmlns:a16="http://schemas.microsoft.com/office/drawing/2014/main" id="{67A3FEDF-3551-AB9F-E148-6470C1EA1F40}"/>
              </a:ext>
            </a:extLst>
          </p:cNvPr>
          <p:cNvSpPr txBox="1"/>
          <p:nvPr/>
        </p:nvSpPr>
        <p:spPr>
          <a:xfrm>
            <a:off x="6356806" y="4656539"/>
            <a:ext cx="4831671" cy="17161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Z" sz="1400">
                <a:cs typeface="Calibri"/>
                <a:hlinkClick r:id="rId22" action="ppaction://hlinksldjump">
                  <a:extLst>
                    <a:ext uri="{A12FA001-AC4F-418D-AE19-62706E023703}">
                      <ahyp:hlinkClr xmlns:ahyp="http://schemas.microsoft.com/office/drawing/2018/hyperlinkcolor" val="tx"/>
                    </a:ext>
                  </a:extLst>
                </a:hlinkClick>
              </a:rPr>
              <a:t>ESG SCORE</a:t>
            </a:r>
            <a:endParaRPr lang="en-NZ" sz="1400" u="sng">
              <a:cs typeface="Calibri"/>
              <a:hlinkClick r:id="rId10" action="ppaction://hlinksldjump">
                <a:extLst>
                  <a:ext uri="{A12FA001-AC4F-418D-AE19-62706E023703}">
                    <ahyp:hlinkClr xmlns:ahyp="http://schemas.microsoft.com/office/drawing/2018/hyperlinkcolor" val="tx"/>
                  </a:ext>
                </a:extLst>
              </a:hlinkClick>
            </a:endParaRPr>
          </a:p>
          <a:p>
            <a:pPr marL="285750" indent="-285750">
              <a:lnSpc>
                <a:spcPct val="150000"/>
              </a:lnSpc>
              <a:buFont typeface="Arial" panose="020B0604020202020204" pitchFamily="34" charset="0"/>
              <a:buChar char="•"/>
            </a:pPr>
            <a:r>
              <a:rPr lang="en-NZ" sz="1400" u="sng">
                <a:cs typeface="Calibri"/>
                <a:hlinkClick r:id="rId10" action="ppaction://hlinksldjump">
                  <a:extLst>
                    <a:ext uri="{A12FA001-AC4F-418D-AE19-62706E023703}">
                      <ahyp:hlinkClr xmlns:ahyp="http://schemas.microsoft.com/office/drawing/2018/hyperlinkcolor" val="tx"/>
                    </a:ext>
                  </a:extLst>
                </a:hlinkClick>
              </a:rPr>
              <a:t>Scope 3 Emission Breakdown – Table</a:t>
            </a:r>
          </a:p>
          <a:p>
            <a:pPr marL="285750" indent="-285750">
              <a:lnSpc>
                <a:spcPct val="150000"/>
              </a:lnSpc>
              <a:buFont typeface="Arial" panose="020B0604020202020204" pitchFamily="34" charset="0"/>
              <a:buChar char="•"/>
            </a:pPr>
            <a:r>
              <a:rPr lang="en-NZ" sz="1400">
                <a:cs typeface="Arial" panose="020B0604020202020204" pitchFamily="34" charset="0"/>
                <a:hlinkClick r:id="rId23" action="ppaction://hlinksldjump">
                  <a:extLst>
                    <a:ext uri="{A12FA001-AC4F-418D-AE19-62706E023703}">
                      <ahyp:hlinkClr xmlns:ahyp="http://schemas.microsoft.com/office/drawing/2018/hyperlinkcolor" val="tx"/>
                    </a:ext>
                  </a:extLst>
                </a:hlinkClick>
              </a:rPr>
              <a:t>Net Capital Expenditure HealthCare forecast</a:t>
            </a:r>
            <a:endParaRPr lang="en-NZ" sz="1400">
              <a:cs typeface="Arial" panose="020B0604020202020204" pitchFamily="34" charset="0"/>
            </a:endParaRPr>
          </a:p>
          <a:p>
            <a:pPr marL="285750" indent="-285750">
              <a:lnSpc>
                <a:spcPct val="150000"/>
              </a:lnSpc>
              <a:buFont typeface="Arial" panose="020B0604020202020204" pitchFamily="34" charset="0"/>
              <a:buChar char="•"/>
            </a:pPr>
            <a:r>
              <a:rPr lang="en-NZ" sz="1400" u="sng">
                <a:cs typeface="Calibri"/>
              </a:rPr>
              <a:t>Nurse Requirement Strategy </a:t>
            </a:r>
          </a:p>
          <a:p>
            <a:pPr>
              <a:lnSpc>
                <a:spcPct val="150000"/>
              </a:lnSpc>
            </a:pPr>
            <a:endParaRPr lang="en-NZ" sz="1600"/>
          </a:p>
        </p:txBody>
      </p:sp>
      <p:sp>
        <p:nvSpPr>
          <p:cNvPr id="30" name="Title 1">
            <a:extLst>
              <a:ext uri="{FF2B5EF4-FFF2-40B4-BE49-F238E27FC236}">
                <a16:creationId xmlns:a16="http://schemas.microsoft.com/office/drawing/2014/main" id="{05BBB532-4D9F-8923-5896-3AE63912D090}"/>
              </a:ext>
            </a:extLst>
          </p:cNvPr>
          <p:cNvSpPr txBox="1">
            <a:spLocks/>
          </p:cNvSpPr>
          <p:nvPr/>
        </p:nvSpPr>
        <p:spPr>
          <a:xfrm>
            <a:off x="6350851" y="4308705"/>
            <a:ext cx="3338459"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panose="020B0604020202020204" pitchFamily="34" charset="0"/>
                <a:cs typeface="Arial" panose="020B0604020202020204" pitchFamily="34" charset="0"/>
              </a:rPr>
              <a:t>ESG </a:t>
            </a:r>
          </a:p>
        </p:txBody>
      </p:sp>
      <p:sp>
        <p:nvSpPr>
          <p:cNvPr id="36" name="TextBox 35">
            <a:extLst>
              <a:ext uri="{FF2B5EF4-FFF2-40B4-BE49-F238E27FC236}">
                <a16:creationId xmlns:a16="http://schemas.microsoft.com/office/drawing/2014/main" id="{3174035C-50DF-CB22-D805-470651D05CC9}"/>
              </a:ext>
            </a:extLst>
          </p:cNvPr>
          <p:cNvSpPr txBox="1"/>
          <p:nvPr/>
        </p:nvSpPr>
        <p:spPr>
          <a:xfrm>
            <a:off x="6307449" y="2259323"/>
            <a:ext cx="5634186" cy="13515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Z" sz="1400">
                <a:cs typeface="Arial" panose="020B0604020202020204" pitchFamily="34" charset="0"/>
                <a:hlinkClick r:id="rId15" action="ppaction://hlinksldjump">
                  <a:extLst>
                    <a:ext uri="{A12FA001-AC4F-418D-AE19-62706E023703}">
                      <ahyp:hlinkClr xmlns:ahyp="http://schemas.microsoft.com/office/drawing/2018/hyperlinkcolor" val="tx"/>
                    </a:ext>
                  </a:extLst>
                </a:hlinkClick>
              </a:rPr>
              <a:t>OCA Number Of Unit &amp; Portfolio Weight</a:t>
            </a:r>
            <a:endParaRPr lang="en-NZ" sz="1400">
              <a:cs typeface="Arial" panose="020B0604020202020204" pitchFamily="34" charset="0"/>
            </a:endParaRPr>
          </a:p>
          <a:p>
            <a:pPr marL="285750" indent="-285750">
              <a:lnSpc>
                <a:spcPct val="150000"/>
              </a:lnSpc>
              <a:buFont typeface="Arial" panose="020B0604020202020204" pitchFamily="34" charset="0"/>
              <a:buChar char="•"/>
            </a:pPr>
            <a:r>
              <a:rPr lang="en-NZ" sz="1400">
                <a:cs typeface="Calibri"/>
                <a:hlinkClick r:id="rId17" action="ppaction://hlinksldjump">
                  <a:extLst>
                    <a:ext uri="{A12FA001-AC4F-418D-AE19-62706E023703}">
                      <ahyp:hlinkClr xmlns:ahyp="http://schemas.microsoft.com/office/drawing/2018/hyperlinkcolor" val="tx"/>
                    </a:ext>
                  </a:extLst>
                </a:hlinkClick>
              </a:rPr>
              <a:t>Past Numbers Analysis Of How Two Key Drivers In Business, Aged Care And Op Revenue Have Performed</a:t>
            </a:r>
            <a:endParaRPr lang="en-NZ" sz="1400">
              <a:cs typeface="Calibri"/>
            </a:endParaRPr>
          </a:p>
          <a:p>
            <a:pPr marL="285750" indent="-285750">
              <a:lnSpc>
                <a:spcPct val="150000"/>
              </a:lnSpc>
              <a:buFont typeface="Arial" panose="020B0604020202020204" pitchFamily="34" charset="0"/>
              <a:buChar char="•"/>
            </a:pPr>
            <a:r>
              <a:rPr lang="en-NZ" sz="1400">
                <a:cs typeface="Calibri"/>
                <a:hlinkClick r:id="rId24" action="ppaction://hlinksldjump">
                  <a:extLst>
                    <a:ext uri="{A12FA001-AC4F-418D-AE19-62706E023703}">
                      <ahyp:hlinkClr xmlns:ahyp="http://schemas.microsoft.com/office/drawing/2018/hyperlinkcolor" val="tx"/>
                    </a:ext>
                  </a:extLst>
                </a:hlinkClick>
              </a:rPr>
              <a:t>Sales Performance</a:t>
            </a:r>
            <a:endParaRPr lang="en-NZ" sz="1400">
              <a:cs typeface="Calibri"/>
            </a:endParaRPr>
          </a:p>
        </p:txBody>
      </p:sp>
      <p:sp>
        <p:nvSpPr>
          <p:cNvPr id="40" name="TextBox 39">
            <a:extLst>
              <a:ext uri="{FF2B5EF4-FFF2-40B4-BE49-F238E27FC236}">
                <a16:creationId xmlns:a16="http://schemas.microsoft.com/office/drawing/2014/main" id="{2ED19C3A-3E69-402A-ACA4-0E67DD458FAB}"/>
              </a:ext>
            </a:extLst>
          </p:cNvPr>
          <p:cNvSpPr txBox="1"/>
          <p:nvPr/>
        </p:nvSpPr>
        <p:spPr>
          <a:xfrm>
            <a:off x="6307449" y="500245"/>
            <a:ext cx="5366391" cy="13515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Z" sz="1400">
                <a:cs typeface="Arial"/>
                <a:hlinkClick r:id="rId25" action="ppaction://hlinksldjump">
                  <a:extLst>
                    <a:ext uri="{A12FA001-AC4F-418D-AE19-62706E023703}">
                      <ahyp:hlinkClr xmlns:ahyp="http://schemas.microsoft.com/office/drawing/2018/hyperlinkcolor" val="tx"/>
                    </a:ext>
                  </a:extLst>
                </a:hlinkClick>
              </a:rPr>
              <a:t>How OCR is changing revenue, EBITDA, EBIT, NPAT, Overall Revenue and CAPEX in the DCF model</a:t>
            </a:r>
            <a:endParaRPr lang="en-US" sz="1400">
              <a:cs typeface="Calibri"/>
              <a:hlinkClick r:id="rId26" action="ppaction://hlinksldjump">
                <a:extLst>
                  <a:ext uri="{A12FA001-AC4F-418D-AE19-62706E023703}">
                    <ahyp:hlinkClr xmlns:ahyp="http://schemas.microsoft.com/office/drawing/2018/hyperlinkcolor" val="tx"/>
                  </a:ext>
                </a:extLst>
              </a:hlinkClick>
            </a:endParaRPr>
          </a:p>
          <a:p>
            <a:pPr marL="285750" indent="-285750">
              <a:lnSpc>
                <a:spcPct val="150000"/>
              </a:lnSpc>
              <a:buFont typeface="Arial" panose="020B0604020202020204" pitchFamily="34" charset="0"/>
              <a:buChar char="•"/>
            </a:pPr>
            <a:r>
              <a:rPr lang="en-US" sz="1400">
                <a:cs typeface="Calibri"/>
                <a:hlinkClick r:id="rId26" action="ppaction://hlinksldjump">
                  <a:extLst>
                    <a:ext uri="{A12FA001-AC4F-418D-AE19-62706E023703}">
                      <ahyp:hlinkClr xmlns:ahyp="http://schemas.microsoft.com/office/drawing/2018/hyperlinkcolor" val="tx"/>
                    </a:ext>
                  </a:extLst>
                </a:hlinkClick>
              </a:rPr>
              <a:t>Correlation With OCA Share Price</a:t>
            </a:r>
            <a:endParaRPr lang="en-US" sz="1400">
              <a:cs typeface="Calibri"/>
            </a:endParaRPr>
          </a:p>
          <a:p>
            <a:pPr marL="285750" indent="-285750">
              <a:lnSpc>
                <a:spcPct val="150000"/>
              </a:lnSpc>
              <a:buFont typeface="Arial" panose="020B0604020202020204" pitchFamily="34" charset="0"/>
              <a:buChar char="•"/>
            </a:pPr>
            <a:r>
              <a:rPr lang="en-US" sz="1400">
                <a:cs typeface="Calibri"/>
                <a:hlinkClick r:id="rId27" action="ppaction://hlinksldjump">
                  <a:extLst>
                    <a:ext uri="{A12FA001-AC4F-418D-AE19-62706E023703}">
                      <ahyp:hlinkClr xmlns:ahyp="http://schemas.microsoft.com/office/drawing/2018/hyperlinkcolor" val="tx"/>
                    </a:ext>
                  </a:extLst>
                </a:hlinkClick>
              </a:rPr>
              <a:t>Correlation between OCA Share price with OCR &amp; other factor</a:t>
            </a:r>
            <a:endParaRPr lang="en-US" sz="1400">
              <a:cs typeface="Calibri"/>
            </a:endParaRPr>
          </a:p>
        </p:txBody>
      </p:sp>
    </p:spTree>
    <p:extLst>
      <p:ext uri="{BB962C8B-B14F-4D97-AF65-F5344CB8AC3E}">
        <p14:creationId xmlns:p14="http://schemas.microsoft.com/office/powerpoint/2010/main" val="4144194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3338459" cy="429875"/>
          </a:xfrm>
        </p:spPr>
        <p:txBody>
          <a:bodyPr>
            <a:normAutofit/>
          </a:bodyPr>
          <a:lstStyle/>
          <a:p>
            <a:r>
              <a:rPr lang="en-NZ" sz="2000" b="1">
                <a:latin typeface="Arial" panose="020B0604020202020204" pitchFamily="34" charset="0"/>
                <a:cs typeface="Arial" panose="020B0604020202020204" pitchFamily="34" charset="0"/>
              </a:rPr>
              <a:t>LANDBANK</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4" name="Rectangle 3">
            <a:extLst>
              <a:ext uri="{FF2B5EF4-FFF2-40B4-BE49-F238E27FC236}">
                <a16:creationId xmlns:a16="http://schemas.microsoft.com/office/drawing/2014/main" id="{9C315D82-F44A-2DEE-5222-405B14F845D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grpSp>
        <p:nvGrpSpPr>
          <p:cNvPr id="9" name="Group 8">
            <a:extLst>
              <a:ext uri="{FF2B5EF4-FFF2-40B4-BE49-F238E27FC236}">
                <a16:creationId xmlns:a16="http://schemas.microsoft.com/office/drawing/2014/main" id="{19CFCD01-6B7C-CA45-2ABA-841A0D7F0941}"/>
              </a:ext>
            </a:extLst>
          </p:cNvPr>
          <p:cNvGrpSpPr/>
          <p:nvPr/>
        </p:nvGrpSpPr>
        <p:grpSpPr>
          <a:xfrm>
            <a:off x="588829" y="1281881"/>
            <a:ext cx="4222783" cy="4202011"/>
            <a:chOff x="6829701" y="1309511"/>
            <a:chExt cx="4609461" cy="4586787"/>
          </a:xfrm>
        </p:grpSpPr>
        <p:pic>
          <p:nvPicPr>
            <p:cNvPr id="13" name="Picture 12">
              <a:extLst>
                <a:ext uri="{FF2B5EF4-FFF2-40B4-BE49-F238E27FC236}">
                  <a16:creationId xmlns:a16="http://schemas.microsoft.com/office/drawing/2014/main" id="{211DA0B7-8E44-8FDE-C621-DA2450B2BA5C}"/>
                </a:ext>
              </a:extLst>
            </p:cNvPr>
            <p:cNvPicPr>
              <a:picLocks noChangeAspect="1"/>
            </p:cNvPicPr>
            <p:nvPr/>
          </p:nvPicPr>
          <p:blipFill rotWithShape="1">
            <a:blip r:embed="rId4"/>
            <a:srcRect t="2091"/>
            <a:stretch/>
          </p:blipFill>
          <p:spPr>
            <a:xfrm>
              <a:off x="6829701" y="1389316"/>
              <a:ext cx="4609461" cy="4506982"/>
            </a:xfrm>
            <a:prstGeom prst="rect">
              <a:avLst/>
            </a:prstGeom>
          </p:spPr>
        </p:pic>
        <p:sp>
          <p:nvSpPr>
            <p:cNvPr id="14" name="Rectangle 13">
              <a:extLst>
                <a:ext uri="{FF2B5EF4-FFF2-40B4-BE49-F238E27FC236}">
                  <a16:creationId xmlns:a16="http://schemas.microsoft.com/office/drawing/2014/main" id="{A589C8E5-1DFE-8B51-2911-283691D26C4E}"/>
                </a:ext>
              </a:extLst>
            </p:cNvPr>
            <p:cNvSpPr/>
            <p:nvPr/>
          </p:nvSpPr>
          <p:spPr>
            <a:xfrm>
              <a:off x="6829701" y="1309511"/>
              <a:ext cx="1049865" cy="23706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pic>
        <p:nvPicPr>
          <p:cNvPr id="16" name="Picture 15">
            <a:extLst>
              <a:ext uri="{FF2B5EF4-FFF2-40B4-BE49-F238E27FC236}">
                <a16:creationId xmlns:a16="http://schemas.microsoft.com/office/drawing/2014/main" id="{2C17CCDA-4B84-37C4-5198-8460F16E7AC6}"/>
              </a:ext>
            </a:extLst>
          </p:cNvPr>
          <p:cNvPicPr>
            <a:picLocks noChangeAspect="1"/>
          </p:cNvPicPr>
          <p:nvPr/>
        </p:nvPicPr>
        <p:blipFill>
          <a:blip r:embed="rId5"/>
          <a:stretch>
            <a:fillRect/>
          </a:stretch>
        </p:blipFill>
        <p:spPr>
          <a:xfrm>
            <a:off x="5112473" y="986430"/>
            <a:ext cx="6784560" cy="4913185"/>
          </a:xfrm>
          <a:prstGeom prst="rect">
            <a:avLst/>
          </a:prstGeom>
        </p:spPr>
      </p:pic>
      <p:sp>
        <p:nvSpPr>
          <p:cNvPr id="2" name="TextBox 1">
            <a:extLst>
              <a:ext uri="{FF2B5EF4-FFF2-40B4-BE49-F238E27FC236}">
                <a16:creationId xmlns:a16="http://schemas.microsoft.com/office/drawing/2014/main" id="{5ED67078-80C4-AD71-8CD8-EA60E2F86285}"/>
              </a:ext>
            </a:extLst>
          </p:cNvPr>
          <p:cNvSpPr txBox="1"/>
          <p:nvPr/>
        </p:nvSpPr>
        <p:spPr>
          <a:xfrm>
            <a:off x="10396914" y="6429664"/>
            <a:ext cx="2084495" cy="338554"/>
          </a:xfrm>
          <a:prstGeom prst="rect">
            <a:avLst/>
          </a:prstGeom>
          <a:noFill/>
        </p:spPr>
        <p:txBody>
          <a:bodyPr wrap="square" rtlCol="0">
            <a:spAutoFit/>
          </a:bodyPr>
          <a:lstStyle/>
          <a:p>
            <a:r>
              <a:rPr lang="en-NZ" sz="1600">
                <a:hlinkClick r:id="rId6" action="ppaction://hlinksldjump"/>
              </a:rPr>
              <a:t>Appendix Table</a:t>
            </a:r>
            <a:endParaRPr lang="en-NZ" sz="1600"/>
          </a:p>
        </p:txBody>
      </p:sp>
      <p:sp>
        <p:nvSpPr>
          <p:cNvPr id="3" name="TextBox 2">
            <a:hlinkClick r:id="rId7" action="ppaction://hlinksldjump"/>
            <a:extLst>
              <a:ext uri="{FF2B5EF4-FFF2-40B4-BE49-F238E27FC236}">
                <a16:creationId xmlns:a16="http://schemas.microsoft.com/office/drawing/2014/main" id="{324FDF5B-93BD-5CD4-94B6-63B2ED72B5FE}"/>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7" action="ppaction://hlinksldjump"/>
              </a:rPr>
              <a:t>ESG</a:t>
            </a:r>
            <a:endParaRPr lang="en-NZ" sz="1600"/>
          </a:p>
        </p:txBody>
      </p:sp>
      <p:sp>
        <p:nvSpPr>
          <p:cNvPr id="5" name="TextBox 4">
            <a:hlinkClick r:id="rId7" action="ppaction://hlinksldjump"/>
            <a:extLst>
              <a:ext uri="{FF2B5EF4-FFF2-40B4-BE49-F238E27FC236}">
                <a16:creationId xmlns:a16="http://schemas.microsoft.com/office/drawing/2014/main" id="{DACC1CA1-9666-A28E-8590-626D4D232519}"/>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8" action="ppaction://hlinksldjump"/>
              </a:rPr>
              <a:t>Sensitivity Analysis</a:t>
            </a:r>
            <a:endParaRPr lang="en-NZ" sz="1600"/>
          </a:p>
        </p:txBody>
      </p:sp>
      <p:sp>
        <p:nvSpPr>
          <p:cNvPr id="6" name="TextBox 5">
            <a:hlinkClick r:id="rId7" action="ppaction://hlinksldjump"/>
            <a:extLst>
              <a:ext uri="{FF2B5EF4-FFF2-40B4-BE49-F238E27FC236}">
                <a16:creationId xmlns:a16="http://schemas.microsoft.com/office/drawing/2014/main" id="{ED87A9DE-9EE9-2C3C-788A-91AAA0CD704C}"/>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9" action="ppaction://hlinksldjump"/>
              </a:rPr>
              <a:t>Valuation-DCF</a:t>
            </a:r>
            <a:endParaRPr lang="en-NZ" sz="1600"/>
          </a:p>
        </p:txBody>
      </p:sp>
      <p:sp>
        <p:nvSpPr>
          <p:cNvPr id="7" name="TextBox 6">
            <a:hlinkClick r:id="rId7" action="ppaction://hlinksldjump"/>
            <a:extLst>
              <a:ext uri="{FF2B5EF4-FFF2-40B4-BE49-F238E27FC236}">
                <a16:creationId xmlns:a16="http://schemas.microsoft.com/office/drawing/2014/main" id="{203ACDCC-4672-72FB-3FB9-73CA64AD789E}"/>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0" action="ppaction://hlinksldjump"/>
              </a:rPr>
              <a:t>Financial Analysis</a:t>
            </a:r>
            <a:endParaRPr lang="en-NZ" sz="1600"/>
          </a:p>
        </p:txBody>
      </p:sp>
      <p:sp>
        <p:nvSpPr>
          <p:cNvPr id="8" name="TextBox 7">
            <a:hlinkClick r:id="rId7" action="ppaction://hlinksldjump"/>
            <a:extLst>
              <a:ext uri="{FF2B5EF4-FFF2-40B4-BE49-F238E27FC236}">
                <a16:creationId xmlns:a16="http://schemas.microsoft.com/office/drawing/2014/main" id="{37EE0DD6-FF6C-ECC9-865B-241BBF906432}"/>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1" action="ppaction://hlinksldjump"/>
              </a:rPr>
              <a:t>Industry Positioning</a:t>
            </a:r>
            <a:endParaRPr lang="en-NZ" sz="1600"/>
          </a:p>
        </p:txBody>
      </p:sp>
      <p:sp>
        <p:nvSpPr>
          <p:cNvPr id="15" name="TextBox 14">
            <a:hlinkClick r:id="rId7" action="ppaction://hlinksldjump"/>
            <a:extLst>
              <a:ext uri="{FF2B5EF4-FFF2-40B4-BE49-F238E27FC236}">
                <a16:creationId xmlns:a16="http://schemas.microsoft.com/office/drawing/2014/main" id="{DF5124D3-BE2F-C111-6111-B7FE5B6FCE9E}"/>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2" action="ppaction://hlinksldjump"/>
              </a:rPr>
              <a:t>Business Model</a:t>
            </a:r>
            <a:endParaRPr lang="en-NZ" sz="1600"/>
          </a:p>
        </p:txBody>
      </p:sp>
    </p:spTree>
    <p:extLst>
      <p:ext uri="{BB962C8B-B14F-4D97-AF65-F5344CB8AC3E}">
        <p14:creationId xmlns:p14="http://schemas.microsoft.com/office/powerpoint/2010/main" val="314788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4209313" cy="429875"/>
          </a:xfrm>
        </p:spPr>
        <p:txBody>
          <a:bodyPr>
            <a:normAutofit/>
          </a:bodyPr>
          <a:lstStyle/>
          <a:p>
            <a:r>
              <a:rPr lang="en-NZ" sz="2000" b="1">
                <a:latin typeface="Arial" panose="020B0604020202020204" pitchFamily="34" charset="0"/>
                <a:cs typeface="Arial" panose="020B0604020202020204" pitchFamily="34" charset="0"/>
              </a:rPr>
              <a:t>DEBT LEVEL ASSUMPTIONS</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4" name="Rectangle 3">
            <a:extLst>
              <a:ext uri="{FF2B5EF4-FFF2-40B4-BE49-F238E27FC236}">
                <a16:creationId xmlns:a16="http://schemas.microsoft.com/office/drawing/2014/main" id="{9C315D82-F44A-2DEE-5222-405B14F845D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2" name="TextBox 1">
            <a:extLst>
              <a:ext uri="{FF2B5EF4-FFF2-40B4-BE49-F238E27FC236}">
                <a16:creationId xmlns:a16="http://schemas.microsoft.com/office/drawing/2014/main" id="{5ED67078-80C4-AD71-8CD8-EA60E2F86285}"/>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3" name="TextBox 2">
            <a:hlinkClick r:id="rId5" action="ppaction://hlinksldjump"/>
            <a:extLst>
              <a:ext uri="{FF2B5EF4-FFF2-40B4-BE49-F238E27FC236}">
                <a16:creationId xmlns:a16="http://schemas.microsoft.com/office/drawing/2014/main" id="{324FDF5B-93BD-5CD4-94B6-63B2ED72B5FE}"/>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5" name="TextBox 4">
            <a:hlinkClick r:id="rId5" action="ppaction://hlinksldjump"/>
            <a:extLst>
              <a:ext uri="{FF2B5EF4-FFF2-40B4-BE49-F238E27FC236}">
                <a16:creationId xmlns:a16="http://schemas.microsoft.com/office/drawing/2014/main" id="{DACC1CA1-9666-A28E-8590-626D4D232519}"/>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6" name="TextBox 5">
            <a:hlinkClick r:id="rId5" action="ppaction://hlinksldjump"/>
            <a:extLst>
              <a:ext uri="{FF2B5EF4-FFF2-40B4-BE49-F238E27FC236}">
                <a16:creationId xmlns:a16="http://schemas.microsoft.com/office/drawing/2014/main" id="{ED87A9DE-9EE9-2C3C-788A-91AAA0CD704C}"/>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7" name="TextBox 6">
            <a:hlinkClick r:id="rId5" action="ppaction://hlinksldjump"/>
            <a:extLst>
              <a:ext uri="{FF2B5EF4-FFF2-40B4-BE49-F238E27FC236}">
                <a16:creationId xmlns:a16="http://schemas.microsoft.com/office/drawing/2014/main" id="{203ACDCC-4672-72FB-3FB9-73CA64AD789E}"/>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8" name="TextBox 7">
            <a:hlinkClick r:id="rId5" action="ppaction://hlinksldjump"/>
            <a:extLst>
              <a:ext uri="{FF2B5EF4-FFF2-40B4-BE49-F238E27FC236}">
                <a16:creationId xmlns:a16="http://schemas.microsoft.com/office/drawing/2014/main" id="{37EE0DD6-FF6C-ECC9-865B-241BBF906432}"/>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15" name="TextBox 14">
            <a:hlinkClick r:id="rId5" action="ppaction://hlinksldjump"/>
            <a:extLst>
              <a:ext uri="{FF2B5EF4-FFF2-40B4-BE49-F238E27FC236}">
                <a16:creationId xmlns:a16="http://schemas.microsoft.com/office/drawing/2014/main" id="{DF5124D3-BE2F-C111-6111-B7FE5B6FCE9E}"/>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graphicFrame>
        <p:nvGraphicFramePr>
          <p:cNvPr id="13" name="Table 12">
            <a:extLst>
              <a:ext uri="{FF2B5EF4-FFF2-40B4-BE49-F238E27FC236}">
                <a16:creationId xmlns:a16="http://schemas.microsoft.com/office/drawing/2014/main" id="{A56F0D1B-039E-DD7C-262F-097672BB7CF9}"/>
              </a:ext>
            </a:extLst>
          </p:cNvPr>
          <p:cNvGraphicFramePr>
            <a:graphicFrameLocks noGrp="1"/>
          </p:cNvGraphicFramePr>
          <p:nvPr>
            <p:extLst>
              <p:ext uri="{D42A27DB-BD31-4B8C-83A1-F6EECF244321}">
                <p14:modId xmlns:p14="http://schemas.microsoft.com/office/powerpoint/2010/main" val="3745931036"/>
              </p:ext>
            </p:extLst>
          </p:nvPr>
        </p:nvGraphicFramePr>
        <p:xfrm>
          <a:off x="410937" y="1141730"/>
          <a:ext cx="11061698" cy="982980"/>
        </p:xfrm>
        <a:graphic>
          <a:graphicData uri="http://schemas.openxmlformats.org/drawingml/2006/table">
            <a:tbl>
              <a:tblPr firstRow="1" bandRow="1">
                <a:tableStyleId>{5C22544A-7EE6-4342-B048-85BDC9FD1C3A}</a:tableStyleId>
              </a:tblPr>
              <a:tblGrid>
                <a:gridCol w="2575143">
                  <a:extLst>
                    <a:ext uri="{9D8B030D-6E8A-4147-A177-3AD203B41FA5}">
                      <a16:colId xmlns:a16="http://schemas.microsoft.com/office/drawing/2014/main" val="3645616075"/>
                    </a:ext>
                  </a:extLst>
                </a:gridCol>
                <a:gridCol w="1129004">
                  <a:extLst>
                    <a:ext uri="{9D8B030D-6E8A-4147-A177-3AD203B41FA5}">
                      <a16:colId xmlns:a16="http://schemas.microsoft.com/office/drawing/2014/main" val="726908410"/>
                    </a:ext>
                  </a:extLst>
                </a:gridCol>
                <a:gridCol w="596215">
                  <a:extLst>
                    <a:ext uri="{9D8B030D-6E8A-4147-A177-3AD203B41FA5}">
                      <a16:colId xmlns:a16="http://schemas.microsoft.com/office/drawing/2014/main" val="1598166880"/>
                    </a:ext>
                  </a:extLst>
                </a:gridCol>
                <a:gridCol w="596215">
                  <a:extLst>
                    <a:ext uri="{9D8B030D-6E8A-4147-A177-3AD203B41FA5}">
                      <a16:colId xmlns:a16="http://schemas.microsoft.com/office/drawing/2014/main" val="475565550"/>
                    </a:ext>
                  </a:extLst>
                </a:gridCol>
                <a:gridCol w="596215">
                  <a:extLst>
                    <a:ext uri="{9D8B030D-6E8A-4147-A177-3AD203B41FA5}">
                      <a16:colId xmlns:a16="http://schemas.microsoft.com/office/drawing/2014/main" val="2960732691"/>
                    </a:ext>
                  </a:extLst>
                </a:gridCol>
                <a:gridCol w="634272">
                  <a:extLst>
                    <a:ext uri="{9D8B030D-6E8A-4147-A177-3AD203B41FA5}">
                      <a16:colId xmlns:a16="http://schemas.microsoft.com/office/drawing/2014/main" val="184701948"/>
                    </a:ext>
                  </a:extLst>
                </a:gridCol>
                <a:gridCol w="596215">
                  <a:extLst>
                    <a:ext uri="{9D8B030D-6E8A-4147-A177-3AD203B41FA5}">
                      <a16:colId xmlns:a16="http://schemas.microsoft.com/office/drawing/2014/main" val="3762694872"/>
                    </a:ext>
                  </a:extLst>
                </a:gridCol>
                <a:gridCol w="596215">
                  <a:extLst>
                    <a:ext uri="{9D8B030D-6E8A-4147-A177-3AD203B41FA5}">
                      <a16:colId xmlns:a16="http://schemas.microsoft.com/office/drawing/2014/main" val="1890620796"/>
                    </a:ext>
                  </a:extLst>
                </a:gridCol>
                <a:gridCol w="634272">
                  <a:extLst>
                    <a:ext uri="{9D8B030D-6E8A-4147-A177-3AD203B41FA5}">
                      <a16:colId xmlns:a16="http://schemas.microsoft.com/office/drawing/2014/main" val="3592581381"/>
                    </a:ext>
                  </a:extLst>
                </a:gridCol>
                <a:gridCol w="596215">
                  <a:extLst>
                    <a:ext uri="{9D8B030D-6E8A-4147-A177-3AD203B41FA5}">
                      <a16:colId xmlns:a16="http://schemas.microsoft.com/office/drawing/2014/main" val="3406486971"/>
                    </a:ext>
                  </a:extLst>
                </a:gridCol>
                <a:gridCol w="570845">
                  <a:extLst>
                    <a:ext uri="{9D8B030D-6E8A-4147-A177-3AD203B41FA5}">
                      <a16:colId xmlns:a16="http://schemas.microsoft.com/office/drawing/2014/main" val="1809922161"/>
                    </a:ext>
                  </a:extLst>
                </a:gridCol>
                <a:gridCol w="672328">
                  <a:extLst>
                    <a:ext uri="{9D8B030D-6E8A-4147-A177-3AD203B41FA5}">
                      <a16:colId xmlns:a16="http://schemas.microsoft.com/office/drawing/2014/main" val="1097238060"/>
                    </a:ext>
                  </a:extLst>
                </a:gridCol>
                <a:gridCol w="697699">
                  <a:extLst>
                    <a:ext uri="{9D8B030D-6E8A-4147-A177-3AD203B41FA5}">
                      <a16:colId xmlns:a16="http://schemas.microsoft.com/office/drawing/2014/main" val="2200601418"/>
                    </a:ext>
                  </a:extLst>
                </a:gridCol>
                <a:gridCol w="570845">
                  <a:extLst>
                    <a:ext uri="{9D8B030D-6E8A-4147-A177-3AD203B41FA5}">
                      <a16:colId xmlns:a16="http://schemas.microsoft.com/office/drawing/2014/main" val="1327606874"/>
                    </a:ext>
                  </a:extLst>
                </a:gridCol>
              </a:tblGrid>
              <a:tr h="180975">
                <a:tc>
                  <a:txBody>
                    <a:bodyPr/>
                    <a:lstStyle/>
                    <a:p>
                      <a:pPr algn="l" fontAlgn="ctr"/>
                      <a:endParaRPr lang="en-US" sz="1200" b="1" i="0" u="none" strike="noStrike">
                        <a:solidFill>
                          <a:schemeClr val="bg2"/>
                        </a:solidFill>
                        <a:effectLst/>
                        <a:latin typeface="Calibri"/>
                      </a:endParaRPr>
                    </a:p>
                  </a:txBody>
                  <a:tcPr marL="9525" marR="9525" marT="9525" anchor="ctr">
                    <a:lnL>
                      <a:noFill/>
                    </a:lnL>
                    <a:lnR>
                      <a:noFill/>
                    </a:lnR>
                    <a:lnT>
                      <a:noFill/>
                    </a:lnT>
                    <a:lnB>
                      <a:noFill/>
                    </a:lnB>
                    <a:solidFill>
                      <a:schemeClr val="bg2"/>
                    </a:solidFill>
                  </a:tcPr>
                </a:tc>
                <a:tc>
                  <a:txBody>
                    <a:bodyPr/>
                    <a:lstStyle/>
                    <a:p>
                      <a:pPr lvl="0" algn="r">
                        <a:buNone/>
                      </a:pPr>
                      <a:endParaRPr lang="en-US" sz="1400" b="1" i="0" u="none" strike="noStrike">
                        <a:solidFill>
                          <a:schemeClr val="bg2"/>
                        </a:solidFill>
                        <a:effectLst/>
                        <a:latin typeface="Calibri"/>
                      </a:endParaRPr>
                    </a:p>
                  </a:txBody>
                  <a:tcPr marL="9525" marR="9525" marT="9525" anchor="ctr">
                    <a:lnL>
                      <a:noFill/>
                    </a:lnL>
                    <a:lnR>
                      <a:noFill/>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2017A</a:t>
                      </a:r>
                      <a:endParaRPr lang="en-US" sz="1200" b="1">
                        <a:latin typeface="Calibri"/>
                      </a:endParaRPr>
                    </a:p>
                  </a:txBody>
                  <a:tcPr marL="9525" marR="9525" marT="9525" anchor="b">
                    <a:lnL>
                      <a:noFill/>
                    </a:lnL>
                    <a:lnR>
                      <a:noFill/>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2018A</a:t>
                      </a:r>
                      <a:endParaRPr lang="en-US" sz="1200" b="1">
                        <a:latin typeface="Calibri"/>
                      </a:endParaRPr>
                    </a:p>
                  </a:txBody>
                  <a:tcPr marL="9525" marR="9525" marT="9525" anchor="b">
                    <a:lnL>
                      <a:noFill/>
                    </a:lnL>
                    <a:lnR>
                      <a:noFill/>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2019A</a:t>
                      </a:r>
                      <a:endParaRPr lang="en-US" sz="1200" b="1">
                        <a:latin typeface="Calibri"/>
                      </a:endParaRPr>
                    </a:p>
                  </a:txBody>
                  <a:tcPr marL="9525" marR="9525" marT="9525" anchor="b">
                    <a:lnL>
                      <a:noFill/>
                    </a:lnL>
                    <a:lnR>
                      <a:noFill/>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2020A</a:t>
                      </a:r>
                      <a:endParaRPr lang="en-US" sz="1200" b="1">
                        <a:latin typeface="Calibri"/>
                      </a:endParaRPr>
                    </a:p>
                  </a:txBody>
                  <a:tcPr marL="9525" marR="9525" marT="9525" anchor="b">
                    <a:lnL>
                      <a:noFill/>
                    </a:lnL>
                    <a:lnR>
                      <a:noFill/>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2021A</a:t>
                      </a:r>
                      <a:endParaRPr lang="en-US" sz="1200" b="1">
                        <a:latin typeface="Calibri"/>
                      </a:endParaRPr>
                    </a:p>
                  </a:txBody>
                  <a:tcPr marL="9525" marR="9525" marT="9525" anchor="b">
                    <a:lnL>
                      <a:noFill/>
                    </a:lnL>
                    <a:lnR>
                      <a:noFill/>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2022A</a:t>
                      </a:r>
                      <a:endParaRPr lang="en-US" sz="1200" b="1">
                        <a:latin typeface="Calibri"/>
                      </a:endParaRPr>
                    </a:p>
                  </a:txBody>
                  <a:tcPr marL="9525" marR="9525" marT="9525" anchor="b">
                    <a:lnL>
                      <a:noFill/>
                    </a:lnL>
                    <a:lnR>
                      <a:noFill/>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2023A</a:t>
                      </a:r>
                      <a:endParaRPr lang="en-US" sz="1200" b="1">
                        <a:latin typeface="Calibri"/>
                      </a:endParaRPr>
                    </a:p>
                  </a:txBody>
                  <a:tcPr marL="9525" marR="9525" marT="9525" anchor="b">
                    <a:lnL>
                      <a:noFill/>
                    </a:lnL>
                    <a:lnR w="6350" cap="flat" cmpd="sng" algn="ctr">
                      <a:solidFill>
                        <a:srgbClr val="000000"/>
                      </a:solidFill>
                      <a:prstDash val="solid"/>
                      <a:round/>
                      <a:headEnd type="none" w="med" len="med"/>
                      <a:tailEnd type="none" w="med" len="med"/>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2024E</a:t>
                      </a:r>
                      <a:endParaRPr lang="en-US" sz="1200" b="1">
                        <a:latin typeface="Calibri"/>
                      </a:endParaRPr>
                    </a:p>
                  </a:txBody>
                  <a:tcPr marL="9525" marR="9525" marT="9525" anchor="b">
                    <a:lnL w="6350" cap="flat" cmpd="sng" algn="ctr">
                      <a:solidFill>
                        <a:srgbClr val="000000"/>
                      </a:solidFill>
                      <a:prstDash val="solid"/>
                      <a:round/>
                      <a:headEnd type="none" w="med" len="med"/>
                      <a:tailEnd type="none" w="med" len="med"/>
                    </a:lnL>
                    <a:lnR>
                      <a:noFill/>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2025E</a:t>
                      </a:r>
                      <a:endParaRPr lang="en-US" sz="1200" b="1">
                        <a:latin typeface="Calibri"/>
                      </a:endParaRPr>
                    </a:p>
                  </a:txBody>
                  <a:tcPr marL="9525" marR="9525" marT="9525" anchor="b">
                    <a:lnL>
                      <a:noFill/>
                    </a:lnL>
                    <a:lnR>
                      <a:noFill/>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2026E</a:t>
                      </a:r>
                      <a:endParaRPr lang="en-US" sz="1200" b="1">
                        <a:latin typeface="Calibri"/>
                      </a:endParaRPr>
                    </a:p>
                  </a:txBody>
                  <a:tcPr marL="9525" marR="9525" marT="9525" anchor="b">
                    <a:lnL>
                      <a:noFill/>
                    </a:lnL>
                    <a:lnR>
                      <a:noFill/>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2027E</a:t>
                      </a:r>
                      <a:endParaRPr lang="en-US" sz="1200" b="1">
                        <a:latin typeface="Calibri"/>
                      </a:endParaRPr>
                    </a:p>
                  </a:txBody>
                  <a:tcPr marL="9525" marR="9525" marT="9525" anchor="b">
                    <a:lnL>
                      <a:noFill/>
                    </a:lnL>
                    <a:lnR>
                      <a:noFill/>
                    </a:lnR>
                    <a:lnT>
                      <a:noFill/>
                    </a:lnT>
                    <a:lnB>
                      <a:noFill/>
                    </a:lnB>
                    <a:solidFill>
                      <a:schemeClr val="bg2"/>
                    </a:solidFill>
                  </a:tcPr>
                </a:tc>
                <a:tc>
                  <a:txBody>
                    <a:bodyPr/>
                    <a:lstStyle/>
                    <a:p>
                      <a:pPr lvl="0" algn="ctr">
                        <a:buNone/>
                      </a:pPr>
                      <a:r>
                        <a:rPr lang="en-US" sz="1200" b="1" i="0" u="none" strike="noStrike">
                          <a:solidFill>
                            <a:srgbClr val="FFFFFF"/>
                          </a:solidFill>
                          <a:effectLst/>
                          <a:latin typeface="Calibri"/>
                        </a:rPr>
                        <a:t>2028E</a:t>
                      </a:r>
                      <a:endParaRPr lang="en-US" sz="1200" b="1">
                        <a:latin typeface="Calibri"/>
                      </a:endParaRPr>
                    </a:p>
                  </a:txBody>
                  <a:tcPr marL="9525" marR="9525" marT="9525" anchor="b">
                    <a:lnL>
                      <a:noFill/>
                    </a:lnL>
                    <a:lnR>
                      <a:noFill/>
                    </a:lnR>
                    <a:lnT>
                      <a:noFill/>
                    </a:lnT>
                    <a:lnB>
                      <a:noFill/>
                    </a:lnB>
                    <a:solidFill>
                      <a:schemeClr val="bg2"/>
                    </a:solidFill>
                  </a:tcPr>
                </a:tc>
                <a:extLst>
                  <a:ext uri="{0D108BD9-81ED-4DB2-BD59-A6C34878D82A}">
                    <a16:rowId xmlns:a16="http://schemas.microsoft.com/office/drawing/2014/main" val="2829000877"/>
                  </a:ext>
                </a:extLst>
              </a:tr>
              <a:tr h="180975">
                <a:tc>
                  <a:txBody>
                    <a:bodyPr/>
                    <a:lstStyle/>
                    <a:p>
                      <a:pPr algn="l" fontAlgn="ctr"/>
                      <a:r>
                        <a:rPr lang="en-US" sz="1200" b="1" i="0" u="none" strike="noStrike">
                          <a:solidFill>
                            <a:schemeClr val="bg2"/>
                          </a:solidFill>
                          <a:effectLst/>
                          <a:latin typeface="Calibri"/>
                        </a:rPr>
                        <a:t>Long-Term Debt</a:t>
                      </a:r>
                    </a:p>
                  </a:txBody>
                  <a:tcPr marL="85725" marR="9525" marT="9525" anchor="ctr">
                    <a:lnL>
                      <a:noFill/>
                    </a:lnL>
                    <a:lnR>
                      <a:noFill/>
                    </a:lnR>
                    <a:lnT>
                      <a:noFill/>
                    </a:lnT>
                    <a:lnB>
                      <a:noFill/>
                    </a:lnB>
                    <a:solidFill>
                      <a:srgbClr val="FCE4D6"/>
                    </a:solidFill>
                  </a:tcPr>
                </a:tc>
                <a:tc>
                  <a:txBody>
                    <a:bodyPr/>
                    <a:lstStyle/>
                    <a:p>
                      <a:pPr algn="r" fontAlgn="b"/>
                      <a:endParaRPr lang="en-US" sz="1200" b="1" i="0" u="none" strike="noStrike">
                        <a:solidFill>
                          <a:schemeClr val="bg2"/>
                        </a:solidFill>
                        <a:effectLst/>
                        <a:latin typeface="Calibri"/>
                      </a:endParaRPr>
                    </a:p>
                  </a:txBody>
                  <a:tcPr marL="9525" marR="9525" marT="9525" anchor="b">
                    <a:lnL>
                      <a:noFill/>
                    </a:lnL>
                    <a:lnR>
                      <a:noFill/>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93</a:t>
                      </a:r>
                    </a:p>
                  </a:txBody>
                  <a:tcPr marL="9525" marR="9525" marT="9525" anchor="b">
                    <a:lnL>
                      <a:noFill/>
                    </a:lnL>
                    <a:lnR>
                      <a:noFill/>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167</a:t>
                      </a:r>
                    </a:p>
                  </a:txBody>
                  <a:tcPr marL="9525" marR="9525" marT="9525" anchor="b">
                    <a:lnL>
                      <a:noFill/>
                    </a:lnL>
                    <a:lnR>
                      <a:noFill/>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269</a:t>
                      </a:r>
                    </a:p>
                  </a:txBody>
                  <a:tcPr marL="9525" marR="9525" marT="9525" anchor="b">
                    <a:lnL>
                      <a:noFill/>
                    </a:lnL>
                    <a:lnR>
                      <a:noFill/>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326</a:t>
                      </a:r>
                    </a:p>
                  </a:txBody>
                  <a:tcPr marL="9525" marR="9525" marT="9525" anchor="b">
                    <a:lnL>
                      <a:noFill/>
                    </a:lnL>
                    <a:lnR>
                      <a:noFill/>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327</a:t>
                      </a:r>
                    </a:p>
                  </a:txBody>
                  <a:tcPr marL="9525" marR="9525" marT="9525" anchor="b">
                    <a:lnL>
                      <a:noFill/>
                    </a:lnL>
                    <a:lnR>
                      <a:noFill/>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380</a:t>
                      </a:r>
                    </a:p>
                  </a:txBody>
                  <a:tcPr marL="9525" marR="9525" marT="9525" anchor="b">
                    <a:lnL>
                      <a:noFill/>
                    </a:lnL>
                    <a:lnR>
                      <a:noFill/>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554</a:t>
                      </a:r>
                    </a:p>
                  </a:txBody>
                  <a:tcPr marL="9525" marR="9525" marT="9525" anchor="b">
                    <a:lnL>
                      <a:noFill/>
                    </a:lnL>
                    <a:lnR w="6350" cap="flat" cmpd="sng" algn="ctr">
                      <a:solidFill>
                        <a:srgbClr val="000000"/>
                      </a:solidFill>
                      <a:prstDash val="solid"/>
                      <a:round/>
                      <a:headEnd type="none" w="med" len="med"/>
                      <a:tailEnd type="none" w="med" len="med"/>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648</a:t>
                      </a:r>
                    </a:p>
                  </a:txBody>
                  <a:tcPr marL="9525" marR="9525" marT="9525" anchor="b">
                    <a:lnL w="6350" cap="flat" cmpd="sng" algn="ctr">
                      <a:solidFill>
                        <a:srgbClr val="000000"/>
                      </a:solidFill>
                      <a:prstDash val="solid"/>
                      <a:round/>
                      <a:headEnd type="none" w="med" len="med"/>
                      <a:tailEnd type="none" w="med" len="med"/>
                    </a:lnL>
                    <a:lnR>
                      <a:noFill/>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750</a:t>
                      </a:r>
                    </a:p>
                  </a:txBody>
                  <a:tcPr marL="9525" marR="9525" marT="9525" anchor="b">
                    <a:lnL>
                      <a:noFill/>
                    </a:lnL>
                    <a:lnR>
                      <a:noFill/>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860</a:t>
                      </a:r>
                    </a:p>
                  </a:txBody>
                  <a:tcPr marL="9525" marR="9525" marT="9525" anchor="b">
                    <a:lnL>
                      <a:noFill/>
                    </a:lnL>
                    <a:lnR>
                      <a:noFill/>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978</a:t>
                      </a:r>
                    </a:p>
                  </a:txBody>
                  <a:tcPr marL="9525" marR="9525" marT="9525" anchor="b">
                    <a:lnL>
                      <a:noFill/>
                    </a:lnL>
                    <a:lnR>
                      <a:noFill/>
                    </a:lnR>
                    <a:lnT>
                      <a:noFill/>
                    </a:lnT>
                    <a:lnB>
                      <a:noFill/>
                    </a:lnB>
                    <a:solidFill>
                      <a:srgbClr val="FCE4D6"/>
                    </a:solidFill>
                  </a:tcPr>
                </a:tc>
                <a:tc>
                  <a:txBody>
                    <a:bodyPr/>
                    <a:lstStyle/>
                    <a:p>
                      <a:pPr algn="ctr" fontAlgn="b"/>
                      <a:r>
                        <a:rPr lang="en-US" sz="1200" b="1" i="0" u="none" strike="noStrike">
                          <a:solidFill>
                            <a:schemeClr val="bg2"/>
                          </a:solidFill>
                          <a:effectLst/>
                          <a:latin typeface="Calibri"/>
                        </a:rPr>
                        <a:t>1106</a:t>
                      </a:r>
                    </a:p>
                  </a:txBody>
                  <a:tcPr marL="9525" marR="9525" marT="9525" anchor="b">
                    <a:lnL>
                      <a:noFill/>
                    </a:lnL>
                    <a:lnR>
                      <a:noFill/>
                    </a:lnR>
                    <a:lnT>
                      <a:noFill/>
                    </a:lnT>
                    <a:lnB>
                      <a:noFill/>
                    </a:lnB>
                    <a:solidFill>
                      <a:srgbClr val="FCE4D6"/>
                    </a:solidFill>
                  </a:tcPr>
                </a:tc>
                <a:extLst>
                  <a:ext uri="{0D108BD9-81ED-4DB2-BD59-A6C34878D82A}">
                    <a16:rowId xmlns:a16="http://schemas.microsoft.com/office/drawing/2014/main" val="3183462850"/>
                  </a:ext>
                </a:extLst>
              </a:tr>
              <a:tr h="180975">
                <a:tc>
                  <a:txBody>
                    <a:bodyPr/>
                    <a:lstStyle/>
                    <a:p>
                      <a:pPr algn="l" fontAlgn="ctr"/>
                      <a:endParaRPr lang="en-US" sz="1200" b="1" i="0" u="none" strike="noStrike">
                        <a:solidFill>
                          <a:schemeClr val="bg2"/>
                        </a:solidFill>
                        <a:effectLst/>
                        <a:latin typeface="Calibri"/>
                      </a:endParaRPr>
                    </a:p>
                  </a:txBody>
                  <a:tcPr marL="85725" marR="9525" marT="9525" anchor="ctr">
                    <a:lnL>
                      <a:noFill/>
                    </a:lnL>
                    <a:lnR>
                      <a:noFill/>
                    </a:lnR>
                    <a:lnT>
                      <a:noFill/>
                    </a:lnT>
                    <a:lnB>
                      <a:noFill/>
                    </a:lnB>
                  </a:tcPr>
                </a:tc>
                <a:tc>
                  <a:txBody>
                    <a:bodyPr/>
                    <a:lstStyle/>
                    <a:p>
                      <a:pPr algn="l" fontAlgn="b"/>
                      <a:r>
                        <a:rPr lang="en-US" sz="1200" b="1" i="0" u="none" strike="noStrike">
                          <a:solidFill>
                            <a:schemeClr val="bg2"/>
                          </a:solidFill>
                          <a:effectLst/>
                          <a:latin typeface="Calibri"/>
                        </a:rPr>
                        <a:t>% of Total Asset</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10%</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15%</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19%</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21%</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17%</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17%</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22%</a:t>
                      </a:r>
                    </a:p>
                  </a:txBody>
                  <a:tcPr marL="9525" marR="9525" marT="9525"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1" i="0" u="none" strike="noStrike">
                          <a:solidFill>
                            <a:schemeClr val="bg2"/>
                          </a:solidFill>
                          <a:effectLst/>
                          <a:latin typeface="Calibri"/>
                        </a:rPr>
                        <a:t>24%</a:t>
                      </a:r>
                    </a:p>
                  </a:txBody>
                  <a:tcPr marL="9525" marR="9525" marT="9525"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200" b="1" i="0" u="none" strike="noStrike">
                          <a:solidFill>
                            <a:schemeClr val="bg2"/>
                          </a:solidFill>
                          <a:effectLst/>
                          <a:latin typeface="Calibri"/>
                        </a:rPr>
                        <a:t>25%</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26%</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27%</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27%</a:t>
                      </a:r>
                    </a:p>
                  </a:txBody>
                  <a:tcPr marL="9525" marR="9525" marT="9525" anchor="b">
                    <a:lnL>
                      <a:noFill/>
                    </a:lnL>
                    <a:lnR>
                      <a:noFill/>
                    </a:lnR>
                    <a:lnT>
                      <a:noFill/>
                    </a:lnT>
                    <a:lnB>
                      <a:noFill/>
                    </a:lnB>
                  </a:tcPr>
                </a:tc>
                <a:extLst>
                  <a:ext uri="{0D108BD9-81ED-4DB2-BD59-A6C34878D82A}">
                    <a16:rowId xmlns:a16="http://schemas.microsoft.com/office/drawing/2014/main" val="2388439711"/>
                  </a:ext>
                </a:extLst>
              </a:tr>
              <a:tr h="180975">
                <a:tc>
                  <a:txBody>
                    <a:bodyPr/>
                    <a:lstStyle/>
                    <a:p>
                      <a:pPr algn="l" fontAlgn="ctr"/>
                      <a:endParaRPr lang="en-US" sz="1200" b="1" i="0" u="none" strike="noStrike">
                        <a:solidFill>
                          <a:schemeClr val="bg2"/>
                        </a:solidFill>
                        <a:effectLst/>
                        <a:latin typeface="Calibri"/>
                      </a:endParaRPr>
                    </a:p>
                  </a:txBody>
                  <a:tcPr marL="85725" marR="9525" marT="9525" anchor="ctr">
                    <a:lnL>
                      <a:noFill/>
                    </a:lnL>
                    <a:lnR>
                      <a:noFill/>
                    </a:lnR>
                    <a:lnT>
                      <a:noFill/>
                    </a:lnT>
                    <a:lnB>
                      <a:noFill/>
                    </a:lnB>
                  </a:tcPr>
                </a:tc>
                <a:tc>
                  <a:txBody>
                    <a:bodyPr/>
                    <a:lstStyle/>
                    <a:p>
                      <a:pPr algn="l" fontAlgn="b"/>
                      <a:r>
                        <a:rPr lang="en-US" sz="1200" b="1" i="0" u="none" strike="noStrike">
                          <a:solidFill>
                            <a:schemeClr val="bg2"/>
                          </a:solidFill>
                          <a:effectLst/>
                          <a:latin typeface="Calibri"/>
                        </a:rPr>
                        <a:t>% Growth (YoY)</a:t>
                      </a:r>
                    </a:p>
                  </a:txBody>
                  <a:tcPr marL="9525" marR="9525" marT="9525" anchor="b">
                    <a:lnL>
                      <a:noFill/>
                    </a:lnL>
                    <a:lnR>
                      <a:noFill/>
                    </a:lnR>
                    <a:lnT>
                      <a:noFill/>
                    </a:lnT>
                    <a:lnB>
                      <a:noFill/>
                    </a:lnB>
                  </a:tcPr>
                </a:tc>
                <a:tc>
                  <a:txBody>
                    <a:bodyPr/>
                    <a:lstStyle/>
                    <a:p>
                      <a:pPr algn="ctr" fontAlgn="b"/>
                      <a:endParaRPr lang="en-US" sz="1200" b="1" i="0" u="none" strike="noStrike">
                        <a:solidFill>
                          <a:schemeClr val="bg2"/>
                        </a:solidFill>
                        <a:effectLst/>
                        <a:latin typeface="Calibri"/>
                      </a:endParaRP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79%</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61%</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21%</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1%</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16%</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46%</a:t>
                      </a:r>
                    </a:p>
                  </a:txBody>
                  <a:tcPr marL="9525" marR="9525" marT="9525"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1" i="0" u="none" strike="noStrike">
                          <a:solidFill>
                            <a:schemeClr val="bg2"/>
                          </a:solidFill>
                          <a:effectLst/>
                          <a:latin typeface="Calibri"/>
                        </a:rPr>
                        <a:t>17%</a:t>
                      </a:r>
                    </a:p>
                  </a:txBody>
                  <a:tcPr marL="9525" marR="9525" marT="9525"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200" b="1" i="0" u="none" strike="noStrike">
                          <a:solidFill>
                            <a:schemeClr val="bg2"/>
                          </a:solidFill>
                          <a:effectLst/>
                          <a:latin typeface="Calibri"/>
                        </a:rPr>
                        <a:t>16%</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15%</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14%</a:t>
                      </a:r>
                    </a:p>
                  </a:txBody>
                  <a:tcPr marL="9525" marR="9525" marT="9525" anchor="b">
                    <a:lnL>
                      <a:noFill/>
                    </a:lnL>
                    <a:lnR>
                      <a:noFill/>
                    </a:lnR>
                    <a:lnT>
                      <a:noFill/>
                    </a:lnT>
                    <a:lnB>
                      <a:noFill/>
                    </a:lnB>
                  </a:tcPr>
                </a:tc>
                <a:tc>
                  <a:txBody>
                    <a:bodyPr/>
                    <a:lstStyle/>
                    <a:p>
                      <a:pPr algn="ctr" fontAlgn="b"/>
                      <a:r>
                        <a:rPr lang="en-US" sz="1200" b="1" i="0" u="none" strike="noStrike">
                          <a:solidFill>
                            <a:schemeClr val="bg2"/>
                          </a:solidFill>
                          <a:effectLst/>
                          <a:latin typeface="Calibri"/>
                        </a:rPr>
                        <a:t>13%</a:t>
                      </a:r>
                    </a:p>
                  </a:txBody>
                  <a:tcPr marL="9525" marR="9525" marT="9525" anchor="b">
                    <a:lnL>
                      <a:noFill/>
                    </a:lnL>
                    <a:lnR>
                      <a:noFill/>
                    </a:lnR>
                    <a:lnT>
                      <a:noFill/>
                    </a:lnT>
                    <a:lnB>
                      <a:noFill/>
                    </a:lnB>
                  </a:tcPr>
                </a:tc>
                <a:extLst>
                  <a:ext uri="{0D108BD9-81ED-4DB2-BD59-A6C34878D82A}">
                    <a16:rowId xmlns:a16="http://schemas.microsoft.com/office/drawing/2014/main" val="2762539442"/>
                  </a:ext>
                </a:extLst>
              </a:tr>
            </a:tbl>
          </a:graphicData>
        </a:graphic>
      </p:graphicFrame>
      <p:graphicFrame>
        <p:nvGraphicFramePr>
          <p:cNvPr id="24" name="Table 23">
            <a:extLst>
              <a:ext uri="{FF2B5EF4-FFF2-40B4-BE49-F238E27FC236}">
                <a16:creationId xmlns:a16="http://schemas.microsoft.com/office/drawing/2014/main" id="{E4024AA2-30D7-EBE8-93CB-6E9C98238E3A}"/>
              </a:ext>
            </a:extLst>
          </p:cNvPr>
          <p:cNvGraphicFramePr>
            <a:graphicFrameLocks noGrp="1"/>
          </p:cNvGraphicFramePr>
          <p:nvPr>
            <p:extLst>
              <p:ext uri="{D42A27DB-BD31-4B8C-83A1-F6EECF244321}">
                <p14:modId xmlns:p14="http://schemas.microsoft.com/office/powerpoint/2010/main" val="1268437100"/>
              </p:ext>
            </p:extLst>
          </p:nvPr>
        </p:nvGraphicFramePr>
        <p:xfrm>
          <a:off x="410937" y="2276974"/>
          <a:ext cx="11061698" cy="1935479"/>
        </p:xfrm>
        <a:graphic>
          <a:graphicData uri="http://schemas.openxmlformats.org/drawingml/2006/table">
            <a:tbl>
              <a:tblPr firstRow="1" bandRow="1">
                <a:tableStyleId>{5C22544A-7EE6-4342-B048-85BDC9FD1C3A}</a:tableStyleId>
              </a:tblPr>
              <a:tblGrid>
                <a:gridCol w="2575143">
                  <a:extLst>
                    <a:ext uri="{9D8B030D-6E8A-4147-A177-3AD203B41FA5}">
                      <a16:colId xmlns:a16="http://schemas.microsoft.com/office/drawing/2014/main" val="1318648543"/>
                    </a:ext>
                  </a:extLst>
                </a:gridCol>
                <a:gridCol w="1129004">
                  <a:extLst>
                    <a:ext uri="{9D8B030D-6E8A-4147-A177-3AD203B41FA5}">
                      <a16:colId xmlns:a16="http://schemas.microsoft.com/office/drawing/2014/main" val="1363665066"/>
                    </a:ext>
                  </a:extLst>
                </a:gridCol>
                <a:gridCol w="596215">
                  <a:extLst>
                    <a:ext uri="{9D8B030D-6E8A-4147-A177-3AD203B41FA5}">
                      <a16:colId xmlns:a16="http://schemas.microsoft.com/office/drawing/2014/main" val="2484454480"/>
                    </a:ext>
                  </a:extLst>
                </a:gridCol>
                <a:gridCol w="596215">
                  <a:extLst>
                    <a:ext uri="{9D8B030D-6E8A-4147-A177-3AD203B41FA5}">
                      <a16:colId xmlns:a16="http://schemas.microsoft.com/office/drawing/2014/main" val="1201412271"/>
                    </a:ext>
                  </a:extLst>
                </a:gridCol>
                <a:gridCol w="596215">
                  <a:extLst>
                    <a:ext uri="{9D8B030D-6E8A-4147-A177-3AD203B41FA5}">
                      <a16:colId xmlns:a16="http://schemas.microsoft.com/office/drawing/2014/main" val="275470035"/>
                    </a:ext>
                  </a:extLst>
                </a:gridCol>
                <a:gridCol w="634272">
                  <a:extLst>
                    <a:ext uri="{9D8B030D-6E8A-4147-A177-3AD203B41FA5}">
                      <a16:colId xmlns:a16="http://schemas.microsoft.com/office/drawing/2014/main" val="3779374179"/>
                    </a:ext>
                  </a:extLst>
                </a:gridCol>
                <a:gridCol w="596215">
                  <a:extLst>
                    <a:ext uri="{9D8B030D-6E8A-4147-A177-3AD203B41FA5}">
                      <a16:colId xmlns:a16="http://schemas.microsoft.com/office/drawing/2014/main" val="4046408343"/>
                    </a:ext>
                  </a:extLst>
                </a:gridCol>
                <a:gridCol w="596215">
                  <a:extLst>
                    <a:ext uri="{9D8B030D-6E8A-4147-A177-3AD203B41FA5}">
                      <a16:colId xmlns:a16="http://schemas.microsoft.com/office/drawing/2014/main" val="1330723380"/>
                    </a:ext>
                  </a:extLst>
                </a:gridCol>
                <a:gridCol w="634272">
                  <a:extLst>
                    <a:ext uri="{9D8B030D-6E8A-4147-A177-3AD203B41FA5}">
                      <a16:colId xmlns:a16="http://schemas.microsoft.com/office/drawing/2014/main" val="2540085113"/>
                    </a:ext>
                  </a:extLst>
                </a:gridCol>
                <a:gridCol w="596215">
                  <a:extLst>
                    <a:ext uri="{9D8B030D-6E8A-4147-A177-3AD203B41FA5}">
                      <a16:colId xmlns:a16="http://schemas.microsoft.com/office/drawing/2014/main" val="1219568150"/>
                    </a:ext>
                  </a:extLst>
                </a:gridCol>
                <a:gridCol w="570845">
                  <a:extLst>
                    <a:ext uri="{9D8B030D-6E8A-4147-A177-3AD203B41FA5}">
                      <a16:colId xmlns:a16="http://schemas.microsoft.com/office/drawing/2014/main" val="3954354425"/>
                    </a:ext>
                  </a:extLst>
                </a:gridCol>
                <a:gridCol w="672328">
                  <a:extLst>
                    <a:ext uri="{9D8B030D-6E8A-4147-A177-3AD203B41FA5}">
                      <a16:colId xmlns:a16="http://schemas.microsoft.com/office/drawing/2014/main" val="446531084"/>
                    </a:ext>
                  </a:extLst>
                </a:gridCol>
                <a:gridCol w="697699">
                  <a:extLst>
                    <a:ext uri="{9D8B030D-6E8A-4147-A177-3AD203B41FA5}">
                      <a16:colId xmlns:a16="http://schemas.microsoft.com/office/drawing/2014/main" val="3523907803"/>
                    </a:ext>
                  </a:extLst>
                </a:gridCol>
                <a:gridCol w="570845">
                  <a:extLst>
                    <a:ext uri="{9D8B030D-6E8A-4147-A177-3AD203B41FA5}">
                      <a16:colId xmlns:a16="http://schemas.microsoft.com/office/drawing/2014/main" val="3582976703"/>
                    </a:ext>
                  </a:extLst>
                </a:gridCol>
              </a:tblGrid>
              <a:tr h="161925">
                <a:tc>
                  <a:txBody>
                    <a:bodyPr/>
                    <a:lstStyle/>
                    <a:p>
                      <a:pPr lvl="0" algn="l">
                        <a:buNone/>
                      </a:pPr>
                      <a:endParaRPr lang="en-US" sz="1200" b="1" i="0" u="none" strike="noStrike">
                        <a:solidFill>
                          <a:schemeClr val="bg2"/>
                        </a:solidFill>
                        <a:effectLst/>
                        <a:latin typeface="Calibri"/>
                      </a:endParaRPr>
                    </a:p>
                  </a:txBody>
                  <a:tcPr marL="85725" marR="9524" marT="9524" anchor="ctr">
                    <a:lnL w="0">
                      <a:noFill/>
                    </a:lnL>
                    <a:lnR w="0">
                      <a:noFill/>
                    </a:lnR>
                    <a:lnT w="0">
                      <a:noFill/>
                    </a:lnT>
                    <a:lnB w="0">
                      <a:noFill/>
                    </a:lnB>
                    <a:solidFill>
                      <a:schemeClr val="bg2"/>
                    </a:solidFill>
                  </a:tcPr>
                </a:tc>
                <a:tc>
                  <a:txBody>
                    <a:bodyPr/>
                    <a:lstStyle/>
                    <a:p>
                      <a:pPr lvl="0" algn="r">
                        <a:buNone/>
                      </a:pPr>
                      <a:endParaRPr lang="en-US" sz="1400" b="1" i="0" u="none" strike="noStrike">
                        <a:solidFill>
                          <a:schemeClr val="bg2"/>
                        </a:solidFill>
                        <a:effectLst/>
                        <a:latin typeface="Calibri"/>
                      </a:endParaRPr>
                    </a:p>
                  </a:txBody>
                  <a:tcPr marL="9524" marR="9524" marT="9524" anchor="ctr">
                    <a:lnL w="0">
                      <a:noFill/>
                    </a:lnL>
                    <a:lnR w="0">
                      <a:no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2017A</a:t>
                      </a:r>
                      <a:endParaRPr lang="en-US" sz="1200" b="1">
                        <a:latin typeface="Calibri"/>
                      </a:endParaRPr>
                    </a:p>
                  </a:txBody>
                  <a:tcPr marL="9524" marR="9524" marT="9524" anchor="b">
                    <a:lnL w="0">
                      <a:noFill/>
                    </a:lnL>
                    <a:lnR w="0">
                      <a:no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2018A</a:t>
                      </a:r>
                      <a:endParaRPr lang="en-US" sz="1200" b="1">
                        <a:latin typeface="Calibri"/>
                      </a:endParaRPr>
                    </a:p>
                  </a:txBody>
                  <a:tcPr marL="9524" marR="9524" marT="9524" anchor="b">
                    <a:lnL w="0">
                      <a:noFill/>
                    </a:lnL>
                    <a:lnR w="0">
                      <a:no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2019A</a:t>
                      </a:r>
                      <a:endParaRPr lang="en-US" sz="1200" b="1">
                        <a:latin typeface="Calibri"/>
                      </a:endParaRPr>
                    </a:p>
                  </a:txBody>
                  <a:tcPr marL="9524" marR="9524" marT="9524" anchor="b">
                    <a:lnL w="0">
                      <a:noFill/>
                    </a:lnL>
                    <a:lnR w="0">
                      <a:no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2020A</a:t>
                      </a:r>
                      <a:endParaRPr lang="en-US" sz="1200" b="1">
                        <a:latin typeface="Calibri"/>
                      </a:endParaRPr>
                    </a:p>
                  </a:txBody>
                  <a:tcPr marL="9524" marR="9524" marT="9524" anchor="b">
                    <a:lnL w="0">
                      <a:noFill/>
                    </a:lnL>
                    <a:lnR w="0">
                      <a:no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2021A</a:t>
                      </a:r>
                      <a:endParaRPr lang="en-US" sz="1200" b="1">
                        <a:latin typeface="Calibri"/>
                      </a:endParaRPr>
                    </a:p>
                  </a:txBody>
                  <a:tcPr marL="9524" marR="9524" marT="9524" anchor="b">
                    <a:lnL w="0">
                      <a:noFill/>
                    </a:lnL>
                    <a:lnR w="0">
                      <a:no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2022A</a:t>
                      </a:r>
                      <a:endParaRPr lang="en-US" sz="1200" b="1">
                        <a:latin typeface="Calibri"/>
                      </a:endParaRPr>
                    </a:p>
                  </a:txBody>
                  <a:tcPr marL="9524" marR="9524" marT="9524" anchor="b">
                    <a:lnL w="0">
                      <a:noFill/>
                    </a:lnL>
                    <a:lnR w="0">
                      <a:no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2023A</a:t>
                      </a:r>
                      <a:endParaRPr lang="en-US" sz="1200" b="1">
                        <a:latin typeface="Calibri"/>
                      </a:endParaRPr>
                    </a:p>
                  </a:txBody>
                  <a:tcPr marL="9524" marR="9524" marT="9524" anchor="b">
                    <a:lnL w="0">
                      <a:noFill/>
                    </a:lnL>
                    <a:lnR w="6350">
                      <a:solidFill>
                        <a:srgbClr val="000000"/>
                      </a:solid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2024E</a:t>
                      </a:r>
                      <a:endParaRPr lang="en-US" sz="1200" b="1">
                        <a:latin typeface="Calibri"/>
                      </a:endParaRPr>
                    </a:p>
                  </a:txBody>
                  <a:tcPr marL="9524" marR="9524" marT="9524" anchor="b">
                    <a:lnL w="6350">
                      <a:solidFill>
                        <a:srgbClr val="000000"/>
                      </a:solidFill>
                    </a:lnL>
                    <a:lnR w="0">
                      <a:no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2025E</a:t>
                      </a:r>
                      <a:endParaRPr lang="en-US" sz="1200" b="1">
                        <a:latin typeface="Calibri"/>
                      </a:endParaRPr>
                    </a:p>
                  </a:txBody>
                  <a:tcPr marL="9524" marR="9524" marT="9524" anchor="b">
                    <a:lnL w="0">
                      <a:noFill/>
                    </a:lnL>
                    <a:lnR w="0">
                      <a:no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2026E</a:t>
                      </a:r>
                      <a:endParaRPr lang="en-US" sz="1200" b="1">
                        <a:latin typeface="Calibri"/>
                      </a:endParaRPr>
                    </a:p>
                  </a:txBody>
                  <a:tcPr marL="9524" marR="9524" marT="9524" anchor="b">
                    <a:lnL w="0">
                      <a:noFill/>
                    </a:lnL>
                    <a:lnR w="0">
                      <a:no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2027E</a:t>
                      </a:r>
                      <a:endParaRPr lang="en-US" sz="1200" b="1">
                        <a:latin typeface="Calibri"/>
                      </a:endParaRPr>
                    </a:p>
                  </a:txBody>
                  <a:tcPr marL="9524" marR="9524" marT="9524" anchor="b">
                    <a:lnL w="0">
                      <a:noFill/>
                    </a:lnL>
                    <a:lnR w="0">
                      <a:noFill/>
                    </a:lnR>
                    <a:lnT w="0">
                      <a:noFill/>
                    </a:lnT>
                    <a:lnB w="0">
                      <a:noFill/>
                    </a:lnB>
                    <a:solidFill>
                      <a:schemeClr val="bg2"/>
                    </a:solidFill>
                  </a:tcPr>
                </a:tc>
                <a:tc>
                  <a:txBody>
                    <a:bodyPr/>
                    <a:lstStyle/>
                    <a:p>
                      <a:pPr lvl="0" algn="l">
                        <a:buNone/>
                      </a:pPr>
                      <a:r>
                        <a:rPr lang="en-US" sz="1200" b="1" i="0" u="none" strike="noStrike">
                          <a:solidFill>
                            <a:srgbClr val="FFFFFF"/>
                          </a:solidFill>
                          <a:effectLst/>
                          <a:latin typeface="Calibri"/>
                        </a:rPr>
                        <a:t>2028E</a:t>
                      </a:r>
                      <a:endParaRPr lang="en-US" sz="1200" b="1">
                        <a:latin typeface="Calibri"/>
                      </a:endParaRPr>
                    </a:p>
                  </a:txBody>
                  <a:tcPr marL="9524" marR="9524" marT="9524" anchor="b">
                    <a:lnL w="0">
                      <a:noFill/>
                    </a:lnL>
                    <a:lnR w="0">
                      <a:noFill/>
                    </a:lnR>
                    <a:lnT w="0">
                      <a:noFill/>
                    </a:lnT>
                    <a:lnB w="0">
                      <a:noFill/>
                    </a:lnB>
                    <a:solidFill>
                      <a:schemeClr val="bg2"/>
                    </a:solidFill>
                  </a:tcPr>
                </a:tc>
                <a:extLst>
                  <a:ext uri="{0D108BD9-81ED-4DB2-BD59-A6C34878D82A}">
                    <a16:rowId xmlns:a16="http://schemas.microsoft.com/office/drawing/2014/main" val="2931404698"/>
                  </a:ext>
                </a:extLst>
              </a:tr>
              <a:tr h="161925">
                <a:tc>
                  <a:txBody>
                    <a:bodyPr/>
                    <a:lstStyle/>
                    <a:p>
                      <a:pPr fontAlgn="ctr"/>
                      <a:r>
                        <a:rPr lang="en-US" sz="1100" b="1">
                          <a:solidFill>
                            <a:schemeClr val="bg2"/>
                          </a:solidFill>
                          <a:effectLst/>
                          <a:latin typeface="Calibri"/>
                        </a:rPr>
                        <a:t>Net Increases/(decreases) in borrowings</a:t>
                      </a:r>
                    </a:p>
                  </a:txBody>
                  <a:tcPr marL="85725" marR="9525" marT="9525" anchor="ctr">
                    <a:lnL>
                      <a:noFill/>
                    </a:lnL>
                    <a:lnR>
                      <a:noFill/>
                    </a:lnR>
                    <a:lnT>
                      <a:noFill/>
                    </a:lnT>
                    <a:lnB>
                      <a:noFill/>
                    </a:lnB>
                    <a:solidFill>
                      <a:schemeClr val="accent1">
                        <a:lumMod val="20000"/>
                        <a:lumOff val="80000"/>
                      </a:schemeClr>
                    </a:solidFill>
                  </a:tcPr>
                </a:tc>
                <a:tc>
                  <a:txBody>
                    <a:bodyPr/>
                    <a:lstStyle/>
                    <a:p>
                      <a:pPr fontAlgn="ctr"/>
                      <a:endParaRPr lang="en-US" sz="1200" b="1">
                        <a:solidFill>
                          <a:schemeClr val="bg2"/>
                        </a:solidFill>
                        <a:effectLst/>
                        <a:latin typeface="Calibri"/>
                      </a:endParaRPr>
                    </a:p>
                  </a:txBody>
                  <a:tcPr marL="9525" marR="9525" marT="9525" anchor="ctr">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-140</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69</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96</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57</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47</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174</a:t>
                      </a:r>
                    </a:p>
                  </a:txBody>
                  <a:tcPr marL="9525" marR="9525" marT="9525" anchor="b">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94.5</a:t>
                      </a:r>
                    </a:p>
                  </a:txBody>
                  <a:tcPr marL="9525" marR="9525" marT="9525" anchor="b">
                    <a:lnL w="6350" cap="flat" cmpd="sng" algn="ctr">
                      <a:solidFill>
                        <a:srgbClr val="0000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101.7</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109.7</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118.3</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127.6</a:t>
                      </a:r>
                    </a:p>
                  </a:txBody>
                  <a:tcPr marL="9525" marR="9525" marT="9525"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830846166"/>
                  </a:ext>
                </a:extLst>
              </a:tr>
              <a:tr h="161925">
                <a:tc>
                  <a:txBody>
                    <a:bodyPr/>
                    <a:lstStyle/>
                    <a:p>
                      <a:pPr fontAlgn="ctr"/>
                      <a:endParaRPr lang="en-US" sz="1100" b="1">
                        <a:solidFill>
                          <a:schemeClr val="bg2"/>
                        </a:solidFill>
                        <a:effectLst/>
                        <a:latin typeface="Calibri"/>
                      </a:endParaRPr>
                    </a:p>
                  </a:txBody>
                  <a:tcPr marL="85725" marR="9525" marT="9525" anchor="ctr">
                    <a:lnL>
                      <a:noFill/>
                    </a:lnL>
                    <a:lnR>
                      <a:noFill/>
                    </a:lnR>
                    <a:lnT>
                      <a:noFill/>
                    </a:lnT>
                    <a:lnB>
                      <a:noFill/>
                    </a:lnB>
                    <a:solidFill>
                      <a:schemeClr val="accent1">
                        <a:lumMod val="20000"/>
                        <a:lumOff val="80000"/>
                      </a:schemeClr>
                    </a:solidFill>
                  </a:tcPr>
                </a:tc>
                <a:tc>
                  <a:txBody>
                    <a:bodyPr/>
                    <a:lstStyle/>
                    <a:p>
                      <a:pPr fontAlgn="b"/>
                      <a:r>
                        <a:rPr lang="en-US" sz="1200" b="1">
                          <a:solidFill>
                            <a:schemeClr val="bg2"/>
                          </a:solidFill>
                          <a:effectLst/>
                          <a:latin typeface="Calibri"/>
                        </a:rPr>
                        <a:t>% of Revenue</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-81%</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38%</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51%</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29%</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0%</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20%</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70%</a:t>
                      </a:r>
                    </a:p>
                  </a:txBody>
                  <a:tcPr marL="9525" marR="9525" marT="9525" anchor="b">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36%</a:t>
                      </a:r>
                    </a:p>
                  </a:txBody>
                  <a:tcPr marL="9525" marR="9525" marT="9525" anchor="b">
                    <a:lnL w="6350" cap="flat" cmpd="sng" algn="ctr">
                      <a:solidFill>
                        <a:srgbClr val="0000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36%</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36%</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36%</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36%</a:t>
                      </a:r>
                    </a:p>
                  </a:txBody>
                  <a:tcPr marL="9525" marR="9525" marT="9525"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202020908"/>
                  </a:ext>
                </a:extLst>
              </a:tr>
              <a:tr h="161925">
                <a:tc>
                  <a:txBody>
                    <a:bodyPr/>
                    <a:lstStyle/>
                    <a:p>
                      <a:pPr fontAlgn="ctr"/>
                      <a:endParaRPr lang="en-US" sz="1100" b="1">
                        <a:solidFill>
                          <a:schemeClr val="bg2"/>
                        </a:solidFill>
                        <a:effectLst/>
                        <a:latin typeface="Calibri"/>
                      </a:endParaRPr>
                    </a:p>
                  </a:txBody>
                  <a:tcPr marL="85725" marR="9525" marT="9525" anchor="ctr">
                    <a:lnL>
                      <a:noFill/>
                    </a:lnL>
                    <a:lnR>
                      <a:noFill/>
                    </a:lnR>
                    <a:lnT>
                      <a:noFill/>
                    </a:lnT>
                    <a:lnB>
                      <a:noFill/>
                    </a:lnB>
                    <a:solidFill>
                      <a:schemeClr val="accent1">
                        <a:lumMod val="20000"/>
                        <a:lumOff val="80000"/>
                      </a:schemeClr>
                    </a:solidFill>
                  </a:tcPr>
                </a:tc>
                <a:tc>
                  <a:txBody>
                    <a:bodyPr/>
                    <a:lstStyle/>
                    <a:p>
                      <a:pPr fontAlgn="ctr"/>
                      <a:r>
                        <a:rPr lang="en-US" sz="1200" b="1">
                          <a:solidFill>
                            <a:schemeClr val="bg2"/>
                          </a:solidFill>
                          <a:effectLst/>
                          <a:latin typeface="Calibri"/>
                        </a:rPr>
                        <a:t>% Growth (YoY)</a:t>
                      </a:r>
                    </a:p>
                  </a:txBody>
                  <a:tcPr marL="9525" marR="9525" marT="9525" anchor="ctr">
                    <a:lnL>
                      <a:noFill/>
                    </a:lnL>
                    <a:lnR>
                      <a:noFill/>
                    </a:lnR>
                    <a:lnT>
                      <a:noFill/>
                    </a:lnT>
                    <a:lnB>
                      <a:noFill/>
                    </a:lnB>
                    <a:solidFill>
                      <a:schemeClr val="accent1">
                        <a:lumMod val="20000"/>
                        <a:lumOff val="80000"/>
                      </a:schemeClr>
                    </a:solidFill>
                  </a:tcPr>
                </a:tc>
                <a:tc>
                  <a:txBody>
                    <a:bodyPr/>
                    <a:lstStyle/>
                    <a:p>
                      <a:pPr algn="ctr" fontAlgn="b"/>
                      <a:endParaRPr lang="en-US" sz="1200" b="1">
                        <a:solidFill>
                          <a:schemeClr val="bg2"/>
                        </a:solidFill>
                        <a:effectLst/>
                        <a:latin typeface="Calibri"/>
                      </a:endParaRP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-149%</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39%</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-41%</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-99%</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7481%</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270%</a:t>
                      </a:r>
                    </a:p>
                  </a:txBody>
                  <a:tcPr marL="9525" marR="9525" marT="9525" anchor="b">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-46%</a:t>
                      </a:r>
                    </a:p>
                  </a:txBody>
                  <a:tcPr marL="9525" marR="9525" marT="9525" anchor="b">
                    <a:lnL w="6350" cap="flat" cmpd="sng" algn="ctr">
                      <a:solidFill>
                        <a:srgbClr val="0000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8%</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8%</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8%</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8%</a:t>
                      </a:r>
                    </a:p>
                  </a:txBody>
                  <a:tcPr marL="9525" marR="9525" marT="9525"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470148879"/>
                  </a:ext>
                </a:extLst>
              </a:tr>
              <a:tr h="180975">
                <a:tc>
                  <a:txBody>
                    <a:bodyPr/>
                    <a:lstStyle/>
                    <a:p>
                      <a:pPr fontAlgn="ctr"/>
                      <a:r>
                        <a:rPr lang="en-US" sz="1200" b="1">
                          <a:solidFill>
                            <a:schemeClr val="bg2"/>
                          </a:solidFill>
                          <a:effectLst/>
                          <a:latin typeface="Calibri"/>
                        </a:rPr>
                        <a:t>Proceeds from borrowings</a:t>
                      </a:r>
                    </a:p>
                  </a:txBody>
                  <a:tcPr marL="257175" marR="9525" marT="9525" anchor="ctr">
                    <a:lnL>
                      <a:noFill/>
                    </a:lnL>
                    <a:lnR>
                      <a:noFill/>
                    </a:lnR>
                    <a:lnT>
                      <a:noFill/>
                    </a:lnT>
                    <a:lnB>
                      <a:noFill/>
                    </a:lnB>
                    <a:solidFill>
                      <a:schemeClr val="accent1">
                        <a:lumMod val="20000"/>
                        <a:lumOff val="80000"/>
                      </a:schemeClr>
                    </a:solidFill>
                  </a:tcPr>
                </a:tc>
                <a:tc>
                  <a:txBody>
                    <a:bodyPr/>
                    <a:lstStyle/>
                    <a:p>
                      <a:pPr algn="r" fontAlgn="ctr"/>
                      <a:endParaRPr lang="en-US" sz="1200" b="1">
                        <a:solidFill>
                          <a:schemeClr val="bg2"/>
                        </a:solidFill>
                        <a:effectLst/>
                        <a:latin typeface="Calibri"/>
                      </a:endParaRPr>
                    </a:p>
                  </a:txBody>
                  <a:tcPr marL="9525" marR="9525" marT="9525" anchor="ctr">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145</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119.8</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180.4</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166.3</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90.27</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162.5</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228.2</a:t>
                      </a:r>
                    </a:p>
                  </a:txBody>
                  <a:tcPr marL="9525" marR="9525" marT="9525" anchor="b">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200.5</a:t>
                      </a:r>
                    </a:p>
                  </a:txBody>
                  <a:tcPr marL="9525" marR="9525" marT="9525" anchor="b">
                    <a:lnL w="6350" cap="flat" cmpd="sng" algn="ctr">
                      <a:solidFill>
                        <a:srgbClr val="0000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215.7</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232.7</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251.0</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270.6</a:t>
                      </a:r>
                    </a:p>
                  </a:txBody>
                  <a:tcPr marL="9525" marR="9525" marT="9525"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684015380"/>
                  </a:ext>
                </a:extLst>
              </a:tr>
              <a:tr h="180975">
                <a:tc>
                  <a:txBody>
                    <a:bodyPr/>
                    <a:lstStyle/>
                    <a:p>
                      <a:pPr fontAlgn="ctr"/>
                      <a:endParaRPr lang="en-US" sz="1200" b="1">
                        <a:solidFill>
                          <a:schemeClr val="bg2"/>
                        </a:solidFill>
                        <a:effectLst/>
                        <a:latin typeface="Calibri"/>
                      </a:endParaRPr>
                    </a:p>
                  </a:txBody>
                  <a:tcPr marL="257175" marR="9525" marT="9525" anchor="ctr">
                    <a:lnL>
                      <a:noFill/>
                    </a:lnL>
                    <a:lnR>
                      <a:noFill/>
                    </a:lnR>
                    <a:lnT>
                      <a:noFill/>
                    </a:lnT>
                    <a:lnB>
                      <a:noFill/>
                    </a:lnB>
                    <a:solidFill>
                      <a:schemeClr val="accent1">
                        <a:lumMod val="20000"/>
                        <a:lumOff val="80000"/>
                      </a:schemeClr>
                    </a:solidFill>
                  </a:tcPr>
                </a:tc>
                <a:tc>
                  <a:txBody>
                    <a:bodyPr/>
                    <a:lstStyle/>
                    <a:p>
                      <a:pPr fontAlgn="b"/>
                      <a:r>
                        <a:rPr lang="en-US" sz="1200" b="1">
                          <a:solidFill>
                            <a:schemeClr val="bg2"/>
                          </a:solidFill>
                          <a:effectLst/>
                          <a:latin typeface="Calibri"/>
                        </a:rPr>
                        <a:t>% of Revenue</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84%</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66%</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96%</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85%</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42%</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70%</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92%</a:t>
                      </a:r>
                    </a:p>
                  </a:txBody>
                  <a:tcPr marL="9525" marR="9525" marT="9525" anchor="b">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75%</a:t>
                      </a:r>
                    </a:p>
                  </a:txBody>
                  <a:tcPr marL="9525" marR="9525" marT="9525" anchor="b">
                    <a:lnL w="6350" cap="flat" cmpd="sng" algn="ctr">
                      <a:solidFill>
                        <a:srgbClr val="0000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75%</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75%</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75%</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75%</a:t>
                      </a:r>
                    </a:p>
                  </a:txBody>
                  <a:tcPr marL="9525" marR="9525" marT="9525"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37471368"/>
                  </a:ext>
                </a:extLst>
              </a:tr>
              <a:tr h="180975">
                <a:tc>
                  <a:txBody>
                    <a:bodyPr/>
                    <a:lstStyle/>
                    <a:p>
                      <a:pPr fontAlgn="ctr"/>
                      <a:r>
                        <a:rPr lang="en-US" sz="1200" b="1">
                          <a:solidFill>
                            <a:schemeClr val="bg2"/>
                          </a:solidFill>
                          <a:effectLst/>
                          <a:latin typeface="Calibri"/>
                        </a:rPr>
                        <a:t>Repayment of borrowings</a:t>
                      </a:r>
                    </a:p>
                  </a:txBody>
                  <a:tcPr marL="257175" marR="9525" marT="9525" anchor="ctr">
                    <a:lnL>
                      <a:noFill/>
                    </a:lnL>
                    <a:lnR>
                      <a:noFill/>
                    </a:lnR>
                    <a:lnT>
                      <a:noFill/>
                    </a:lnT>
                    <a:lnB>
                      <a:noFill/>
                    </a:lnB>
                    <a:solidFill>
                      <a:schemeClr val="accent1">
                        <a:lumMod val="20000"/>
                        <a:lumOff val="80000"/>
                      </a:schemeClr>
                    </a:solidFill>
                  </a:tcPr>
                </a:tc>
                <a:tc>
                  <a:txBody>
                    <a:bodyPr/>
                    <a:lstStyle/>
                    <a:p>
                      <a:pPr algn="r" fontAlgn="ctr"/>
                      <a:endParaRPr lang="en-US" sz="1200" b="1">
                        <a:solidFill>
                          <a:schemeClr val="bg2"/>
                        </a:solidFill>
                        <a:effectLst/>
                        <a:latin typeface="Calibri"/>
                      </a:endParaRPr>
                    </a:p>
                  </a:txBody>
                  <a:tcPr marL="9525" marR="9525" marT="9525" anchor="ctr">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-285.4</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-50.47</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-84.35</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-109.5</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-89.65</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-115.5</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-54.29</a:t>
                      </a:r>
                    </a:p>
                  </a:txBody>
                  <a:tcPr marL="9525" marR="9525" marT="9525" anchor="b">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-105.9</a:t>
                      </a:r>
                    </a:p>
                  </a:txBody>
                  <a:tcPr marL="9525" marR="9525" marT="9525" anchor="b">
                    <a:lnL w="6350" cap="flat" cmpd="sng" algn="ctr">
                      <a:solidFill>
                        <a:srgbClr val="0000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-114.0</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-123.0</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-132.6</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-143.0</a:t>
                      </a:r>
                    </a:p>
                  </a:txBody>
                  <a:tcPr marL="9525" marR="9525" marT="9525" anchor="b">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187953047"/>
                  </a:ext>
                </a:extLst>
              </a:tr>
              <a:tr h="180975">
                <a:tc>
                  <a:txBody>
                    <a:bodyPr/>
                    <a:lstStyle/>
                    <a:p>
                      <a:pPr fontAlgn="ctr"/>
                      <a:endParaRPr lang="en-US" sz="1000" b="1">
                        <a:solidFill>
                          <a:schemeClr val="bg2"/>
                        </a:solidFill>
                        <a:effectLst/>
                        <a:latin typeface="Calibri"/>
                      </a:endParaRPr>
                    </a:p>
                  </a:txBody>
                  <a:tcPr marL="85725" marR="9525" marT="9525" anchor="ctr">
                    <a:lnL>
                      <a:noFill/>
                    </a:lnL>
                    <a:lnR>
                      <a:noFill/>
                    </a:lnR>
                    <a:lnT>
                      <a:noFill/>
                    </a:lnT>
                    <a:lnB>
                      <a:noFill/>
                    </a:lnB>
                    <a:solidFill>
                      <a:schemeClr val="accent1">
                        <a:lumMod val="20000"/>
                        <a:lumOff val="80000"/>
                      </a:schemeClr>
                    </a:solidFill>
                  </a:tcPr>
                </a:tc>
                <a:tc>
                  <a:txBody>
                    <a:bodyPr/>
                    <a:lstStyle/>
                    <a:p>
                      <a:pPr fontAlgn="b"/>
                      <a:r>
                        <a:rPr lang="en-US" sz="1200" b="1">
                          <a:solidFill>
                            <a:schemeClr val="bg2"/>
                          </a:solidFill>
                          <a:effectLst/>
                          <a:latin typeface="Calibri"/>
                        </a:rPr>
                        <a:t>% of Revenue</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164%</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28%</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45%</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56%</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42%</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50%</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22%</a:t>
                      </a:r>
                    </a:p>
                  </a:txBody>
                  <a:tcPr marL="9525" marR="9525" marT="9525" anchor="b">
                    <a:lnL>
                      <a:noFill/>
                    </a:lnL>
                    <a:lnR w="6350" cap="flat" cmpd="sng" algn="ctr">
                      <a:solidFill>
                        <a:srgbClr val="000000"/>
                      </a:solidFill>
                      <a:prstDash val="solid"/>
                      <a:round/>
                      <a:headEnd type="none" w="med" len="med"/>
                      <a:tailEnd type="none" w="med" len="med"/>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40%</a:t>
                      </a:r>
                    </a:p>
                  </a:txBody>
                  <a:tcPr marL="9525" marR="9525" marT="9525" anchor="b">
                    <a:lnL w="6350" cap="flat" cmpd="sng" algn="ctr">
                      <a:solidFill>
                        <a:srgbClr val="000000"/>
                      </a:solidFill>
                      <a:prstDash val="solid"/>
                      <a:round/>
                      <a:headEnd type="none" w="med" len="med"/>
                      <a:tailEnd type="none" w="med" len="med"/>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40%</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40%</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40%</a:t>
                      </a:r>
                    </a:p>
                  </a:txBody>
                  <a:tcPr marL="9525" marR="9525" marT="9525" anchor="b">
                    <a:lnL>
                      <a:noFill/>
                    </a:lnL>
                    <a:lnR>
                      <a:noFill/>
                    </a:lnR>
                    <a:lnT>
                      <a:noFill/>
                    </a:lnT>
                    <a:lnB>
                      <a:noFill/>
                    </a:lnB>
                    <a:solidFill>
                      <a:schemeClr val="accent1">
                        <a:lumMod val="20000"/>
                        <a:lumOff val="80000"/>
                      </a:schemeClr>
                    </a:solidFill>
                  </a:tcPr>
                </a:tc>
                <a:tc>
                  <a:txBody>
                    <a:bodyPr/>
                    <a:lstStyle/>
                    <a:p>
                      <a:pPr algn="ctr" fontAlgn="b"/>
                      <a:r>
                        <a:rPr lang="en-US" sz="1200" b="1">
                          <a:solidFill>
                            <a:schemeClr val="bg2"/>
                          </a:solidFill>
                          <a:effectLst/>
                          <a:latin typeface="Calibri"/>
                        </a:rPr>
                        <a:t>40%</a:t>
                      </a:r>
                    </a:p>
                  </a:txBody>
                  <a:tcPr marL="9525" marR="9525" marT="9525" anchor="b">
                    <a:lnL>
                      <a:noFill/>
                    </a:lnL>
                    <a:lnR>
                      <a:noFill/>
                    </a:lnR>
                    <a:lnT>
                      <a:noFill/>
                    </a:lnT>
                    <a:lnB>
                      <a:noFill/>
                    </a:lnB>
                  </a:tcPr>
                </a:tc>
                <a:extLst>
                  <a:ext uri="{0D108BD9-81ED-4DB2-BD59-A6C34878D82A}">
                    <a16:rowId xmlns:a16="http://schemas.microsoft.com/office/drawing/2014/main" val="1098607747"/>
                  </a:ext>
                </a:extLst>
              </a:tr>
            </a:tbl>
          </a:graphicData>
        </a:graphic>
      </p:graphicFrame>
      <p:sp>
        <p:nvSpPr>
          <p:cNvPr id="25" name="TextBox 24">
            <a:extLst>
              <a:ext uri="{FF2B5EF4-FFF2-40B4-BE49-F238E27FC236}">
                <a16:creationId xmlns:a16="http://schemas.microsoft.com/office/drawing/2014/main" id="{B23E6C5D-CC72-AACD-E595-C3335A850525}"/>
              </a:ext>
            </a:extLst>
          </p:cNvPr>
          <p:cNvSpPr txBox="1"/>
          <p:nvPr/>
        </p:nvSpPr>
        <p:spPr>
          <a:xfrm>
            <a:off x="451757" y="4361543"/>
            <a:ext cx="112159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0000"/>
                </a:solidFill>
                <a:cs typeface="Calibri"/>
              </a:rPr>
              <a:t>Total debt was forecasted based the past six-year geomean of proceeds from borrowing to revenue (75%) and repayment of borrowing to revenue (40%).</a:t>
            </a:r>
          </a:p>
          <a:p>
            <a:r>
              <a:rPr lang="en-US" sz="1600">
                <a:solidFill>
                  <a:srgbClr val="000000"/>
                </a:solidFill>
                <a:cs typeface="Calibri"/>
              </a:rPr>
              <a:t>So net increase in borrowing will increase as revenue increase. </a:t>
            </a:r>
          </a:p>
        </p:txBody>
      </p:sp>
    </p:spTree>
    <p:extLst>
      <p:ext uri="{BB962C8B-B14F-4D97-AF65-F5344CB8AC3E}">
        <p14:creationId xmlns:p14="http://schemas.microsoft.com/office/powerpoint/2010/main" val="270479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45075"/>
            <a:ext cx="10164082" cy="429875"/>
          </a:xfrm>
        </p:spPr>
        <p:txBody>
          <a:bodyPr>
            <a:normAutofit/>
          </a:bodyPr>
          <a:lstStyle/>
          <a:p>
            <a:r>
              <a:rPr lang="en-NZ" sz="2000" b="1">
                <a:latin typeface="Arial"/>
                <a:cs typeface="Arial"/>
              </a:rPr>
              <a:t>DEBT LEVL ASSUMPTION – Explanation: High Debt Level </a:t>
            </a:r>
            <a:endParaRPr lang="en-NZ" sz="2000" b="1">
              <a:latin typeface="Arial" panose="020B0604020202020204" pitchFamily="34" charset="0"/>
              <a:cs typeface="Arial" panose="020B0604020202020204" pitchFamily="34" charset="0"/>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4" name="Rectangle 3">
            <a:extLst>
              <a:ext uri="{FF2B5EF4-FFF2-40B4-BE49-F238E27FC236}">
                <a16:creationId xmlns:a16="http://schemas.microsoft.com/office/drawing/2014/main" id="{9C315D82-F44A-2DEE-5222-405B14F845D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2" name="TextBox 1">
            <a:extLst>
              <a:ext uri="{FF2B5EF4-FFF2-40B4-BE49-F238E27FC236}">
                <a16:creationId xmlns:a16="http://schemas.microsoft.com/office/drawing/2014/main" id="{5ED67078-80C4-AD71-8CD8-EA60E2F86285}"/>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3" name="TextBox 2">
            <a:hlinkClick r:id="rId5" action="ppaction://hlinksldjump"/>
            <a:extLst>
              <a:ext uri="{FF2B5EF4-FFF2-40B4-BE49-F238E27FC236}">
                <a16:creationId xmlns:a16="http://schemas.microsoft.com/office/drawing/2014/main" id="{324FDF5B-93BD-5CD4-94B6-63B2ED72B5FE}"/>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5" name="TextBox 4">
            <a:hlinkClick r:id="rId5" action="ppaction://hlinksldjump"/>
            <a:extLst>
              <a:ext uri="{FF2B5EF4-FFF2-40B4-BE49-F238E27FC236}">
                <a16:creationId xmlns:a16="http://schemas.microsoft.com/office/drawing/2014/main" id="{DACC1CA1-9666-A28E-8590-626D4D232519}"/>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6" name="TextBox 5">
            <a:hlinkClick r:id="rId5" action="ppaction://hlinksldjump"/>
            <a:extLst>
              <a:ext uri="{FF2B5EF4-FFF2-40B4-BE49-F238E27FC236}">
                <a16:creationId xmlns:a16="http://schemas.microsoft.com/office/drawing/2014/main" id="{ED87A9DE-9EE9-2C3C-788A-91AAA0CD704C}"/>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7" name="TextBox 6">
            <a:hlinkClick r:id="rId5" action="ppaction://hlinksldjump"/>
            <a:extLst>
              <a:ext uri="{FF2B5EF4-FFF2-40B4-BE49-F238E27FC236}">
                <a16:creationId xmlns:a16="http://schemas.microsoft.com/office/drawing/2014/main" id="{203ACDCC-4672-72FB-3FB9-73CA64AD789E}"/>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8" name="TextBox 7">
            <a:hlinkClick r:id="rId5" action="ppaction://hlinksldjump"/>
            <a:extLst>
              <a:ext uri="{FF2B5EF4-FFF2-40B4-BE49-F238E27FC236}">
                <a16:creationId xmlns:a16="http://schemas.microsoft.com/office/drawing/2014/main" id="{37EE0DD6-FF6C-ECC9-865B-241BBF906432}"/>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15" name="TextBox 14">
            <a:hlinkClick r:id="rId5" action="ppaction://hlinksldjump"/>
            <a:extLst>
              <a:ext uri="{FF2B5EF4-FFF2-40B4-BE49-F238E27FC236}">
                <a16:creationId xmlns:a16="http://schemas.microsoft.com/office/drawing/2014/main" id="{DF5124D3-BE2F-C111-6111-B7FE5B6FCE9E}"/>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sp>
        <p:nvSpPr>
          <p:cNvPr id="25" name="TextBox 24">
            <a:extLst>
              <a:ext uri="{FF2B5EF4-FFF2-40B4-BE49-F238E27FC236}">
                <a16:creationId xmlns:a16="http://schemas.microsoft.com/office/drawing/2014/main" id="{B23E6C5D-CC72-AACD-E595-C3335A850525}"/>
              </a:ext>
            </a:extLst>
          </p:cNvPr>
          <p:cNvSpPr txBox="1"/>
          <p:nvPr/>
        </p:nvSpPr>
        <p:spPr>
          <a:xfrm>
            <a:off x="759667" y="1554643"/>
            <a:ext cx="112159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0000"/>
                </a:solidFill>
                <a:cs typeface="Calibri"/>
              </a:rPr>
              <a:t>OCA has 1,000 units under construction, since it require high capital to support their expanding strategy, we believe OCA will keep the debt level high.  </a:t>
            </a:r>
          </a:p>
        </p:txBody>
      </p:sp>
      <p:sp>
        <p:nvSpPr>
          <p:cNvPr id="16" name="TextBox 15">
            <a:extLst>
              <a:ext uri="{FF2B5EF4-FFF2-40B4-BE49-F238E27FC236}">
                <a16:creationId xmlns:a16="http://schemas.microsoft.com/office/drawing/2014/main" id="{C7B6B328-7C7B-4906-BA64-46CFBFEBBD55}"/>
              </a:ext>
            </a:extLst>
          </p:cNvPr>
          <p:cNvSpPr txBox="1"/>
          <p:nvPr/>
        </p:nvSpPr>
        <p:spPr>
          <a:xfrm>
            <a:off x="451757" y="1075725"/>
            <a:ext cx="6242178"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Z">
                <a:solidFill>
                  <a:schemeClr val="bg2"/>
                </a:solidFill>
                <a:hlinkClick r:id="rId11" action="ppaction://hlinksldjump">
                  <a:extLst>
                    <a:ext uri="{A12FA001-AC4F-418D-AE19-62706E023703}">
                      <ahyp:hlinkClr xmlns:ahyp="http://schemas.microsoft.com/office/drawing/2018/hyperlinkcolor" val="tx"/>
                    </a:ext>
                  </a:extLst>
                </a:hlinkClick>
              </a:rPr>
              <a:t>Landbank</a:t>
            </a:r>
            <a:endParaRPr lang="en-NZ">
              <a:solidFill>
                <a:schemeClr val="bg2"/>
              </a:solidFill>
            </a:endParaRPr>
          </a:p>
        </p:txBody>
      </p:sp>
      <p:sp>
        <p:nvSpPr>
          <p:cNvPr id="9" name="TextBox 8">
            <a:extLst>
              <a:ext uri="{FF2B5EF4-FFF2-40B4-BE49-F238E27FC236}">
                <a16:creationId xmlns:a16="http://schemas.microsoft.com/office/drawing/2014/main" id="{4F70D0F9-495A-FC69-AE85-71C80DD52821}"/>
              </a:ext>
            </a:extLst>
          </p:cNvPr>
          <p:cNvSpPr txBox="1"/>
          <p:nvPr/>
        </p:nvSpPr>
        <p:spPr>
          <a:xfrm>
            <a:off x="451757" y="2087853"/>
            <a:ext cx="6242178"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Z">
                <a:solidFill>
                  <a:schemeClr val="bg2"/>
                </a:solidFill>
              </a:rPr>
              <a:t>Cash generation </a:t>
            </a:r>
          </a:p>
        </p:txBody>
      </p:sp>
      <p:pic>
        <p:nvPicPr>
          <p:cNvPr id="17" name="Picture 16">
            <a:extLst>
              <a:ext uri="{FF2B5EF4-FFF2-40B4-BE49-F238E27FC236}">
                <a16:creationId xmlns:a16="http://schemas.microsoft.com/office/drawing/2014/main" id="{439296EB-870F-F4EE-7A6A-CDDA8599BB81}"/>
              </a:ext>
            </a:extLst>
          </p:cNvPr>
          <p:cNvPicPr>
            <a:picLocks noChangeAspect="1"/>
          </p:cNvPicPr>
          <p:nvPr/>
        </p:nvPicPr>
        <p:blipFill>
          <a:blip r:embed="rId12"/>
          <a:stretch>
            <a:fillRect/>
          </a:stretch>
        </p:blipFill>
        <p:spPr>
          <a:xfrm>
            <a:off x="6677900" y="3801195"/>
            <a:ext cx="4966917" cy="2327218"/>
          </a:xfrm>
          <a:prstGeom prst="rect">
            <a:avLst/>
          </a:prstGeom>
        </p:spPr>
      </p:pic>
      <p:sp>
        <p:nvSpPr>
          <p:cNvPr id="18" name="TextBox 17">
            <a:extLst>
              <a:ext uri="{FF2B5EF4-FFF2-40B4-BE49-F238E27FC236}">
                <a16:creationId xmlns:a16="http://schemas.microsoft.com/office/drawing/2014/main" id="{F0437BFD-C05A-FF57-A9FF-01B71CF83DDA}"/>
              </a:ext>
            </a:extLst>
          </p:cNvPr>
          <p:cNvSpPr txBox="1"/>
          <p:nvPr/>
        </p:nvSpPr>
        <p:spPr>
          <a:xfrm>
            <a:off x="759667" y="2501374"/>
            <a:ext cx="106050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0000"/>
                </a:solidFill>
                <a:cs typeface="Calibri"/>
              </a:rPr>
              <a:t>Since 2017, OCA has an ongoing trend where investing cash flow consistently exceed operating cash flow. In 2023, the gap came to -$149m. It means OCA’s cash gain from operation is not enough to support their investment, which means they need to borrow debt for their ongoing construction. </a:t>
            </a:r>
          </a:p>
        </p:txBody>
      </p:sp>
      <p:sp>
        <p:nvSpPr>
          <p:cNvPr id="19" name="TextBox 18">
            <a:extLst>
              <a:ext uri="{FF2B5EF4-FFF2-40B4-BE49-F238E27FC236}">
                <a16:creationId xmlns:a16="http://schemas.microsoft.com/office/drawing/2014/main" id="{E9331B24-B39D-801E-7FAD-3588C3B135D9}"/>
              </a:ext>
            </a:extLst>
          </p:cNvPr>
          <p:cNvSpPr txBox="1"/>
          <p:nvPr/>
        </p:nvSpPr>
        <p:spPr>
          <a:xfrm>
            <a:off x="451757" y="3293194"/>
            <a:ext cx="6242178"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Z">
                <a:solidFill>
                  <a:schemeClr val="bg2"/>
                </a:solidFill>
              </a:rPr>
              <a:t>Growth of past total debt</a:t>
            </a:r>
          </a:p>
          <a:p>
            <a:pPr marL="285750" indent="-285750">
              <a:lnSpc>
                <a:spcPct val="150000"/>
              </a:lnSpc>
              <a:buFont typeface="Arial" panose="020B0604020202020204" pitchFamily="34" charset="0"/>
              <a:buChar char="•"/>
            </a:pPr>
            <a:endParaRPr lang="en-NZ">
              <a:solidFill>
                <a:schemeClr val="bg2"/>
              </a:solidFill>
            </a:endParaRPr>
          </a:p>
        </p:txBody>
      </p:sp>
      <p:sp>
        <p:nvSpPr>
          <p:cNvPr id="22" name="TextBox 21">
            <a:extLst>
              <a:ext uri="{FF2B5EF4-FFF2-40B4-BE49-F238E27FC236}">
                <a16:creationId xmlns:a16="http://schemas.microsoft.com/office/drawing/2014/main" id="{EC71929F-61B2-1CF9-2DAE-D4259B2A6400}"/>
              </a:ext>
            </a:extLst>
          </p:cNvPr>
          <p:cNvSpPr txBox="1"/>
          <p:nvPr/>
        </p:nvSpPr>
        <p:spPr>
          <a:xfrm>
            <a:off x="759667" y="3758064"/>
            <a:ext cx="55707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0000"/>
                </a:solidFill>
                <a:cs typeface="Calibri"/>
              </a:rPr>
              <a:t>We observed an 22% CAGR in past 7 years’ total debt. Based on the management guideline, they will maintain their gear ratio, which is 22% total debt to total asst in 2023.</a:t>
            </a:r>
          </a:p>
        </p:txBody>
      </p:sp>
      <p:sp>
        <p:nvSpPr>
          <p:cNvPr id="23" name="TextBox 22">
            <a:extLst>
              <a:ext uri="{FF2B5EF4-FFF2-40B4-BE49-F238E27FC236}">
                <a16:creationId xmlns:a16="http://schemas.microsoft.com/office/drawing/2014/main" id="{2578BEAF-B388-B786-F3FF-258C1CEF5C0B}"/>
              </a:ext>
            </a:extLst>
          </p:cNvPr>
          <p:cNvSpPr txBox="1"/>
          <p:nvPr/>
        </p:nvSpPr>
        <p:spPr>
          <a:xfrm>
            <a:off x="451757" y="4574569"/>
            <a:ext cx="6242178"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Z">
                <a:solidFill>
                  <a:schemeClr val="bg2"/>
                </a:solidFill>
              </a:rPr>
              <a:t>Bond rolling over in FY27, 28</a:t>
            </a:r>
          </a:p>
          <a:p>
            <a:pPr marL="285750" indent="-285750">
              <a:lnSpc>
                <a:spcPct val="150000"/>
              </a:lnSpc>
              <a:buFont typeface="Arial" panose="020B0604020202020204" pitchFamily="34" charset="0"/>
              <a:buChar char="•"/>
            </a:pPr>
            <a:endParaRPr lang="en-NZ">
              <a:solidFill>
                <a:schemeClr val="bg2"/>
              </a:solidFill>
            </a:endParaRPr>
          </a:p>
        </p:txBody>
      </p:sp>
      <p:sp>
        <p:nvSpPr>
          <p:cNvPr id="24" name="TextBox 23">
            <a:extLst>
              <a:ext uri="{FF2B5EF4-FFF2-40B4-BE49-F238E27FC236}">
                <a16:creationId xmlns:a16="http://schemas.microsoft.com/office/drawing/2014/main" id="{296B4F91-E802-BECE-5FC7-E8807C680246}"/>
              </a:ext>
            </a:extLst>
          </p:cNvPr>
          <p:cNvSpPr txBox="1"/>
          <p:nvPr/>
        </p:nvSpPr>
        <p:spPr>
          <a:xfrm>
            <a:off x="759667" y="5039439"/>
            <a:ext cx="55707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0000"/>
                </a:solidFill>
                <a:cs typeface="Calibri"/>
              </a:rPr>
              <a:t>We believe to support OCA’s expanding strategy, OCA will roll over their 2 bonds ($225m), which will be matured in 2027, 2028.</a:t>
            </a:r>
          </a:p>
        </p:txBody>
      </p:sp>
    </p:spTree>
    <p:extLst>
      <p:ext uri="{BB962C8B-B14F-4D97-AF65-F5344CB8AC3E}">
        <p14:creationId xmlns:p14="http://schemas.microsoft.com/office/powerpoint/2010/main" val="3484978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068C-A488-7482-01ED-F3C2C3893165}"/>
              </a:ext>
            </a:extLst>
          </p:cNvPr>
          <p:cNvSpPr>
            <a:spLocks noGrp="1"/>
          </p:cNvSpPr>
          <p:nvPr>
            <p:ph type="title"/>
          </p:nvPr>
        </p:nvSpPr>
        <p:spPr/>
        <p:txBody>
          <a:bodyPr>
            <a:normAutofit/>
          </a:bodyPr>
          <a:lstStyle/>
          <a:p>
            <a:r>
              <a:rPr lang="en-US"/>
              <a:t>The Key difference between Bear, Base and Worse Scenario.</a:t>
            </a:r>
          </a:p>
        </p:txBody>
      </p:sp>
      <p:sp>
        <p:nvSpPr>
          <p:cNvPr id="3" name="Content Placeholder 2">
            <a:extLst>
              <a:ext uri="{FF2B5EF4-FFF2-40B4-BE49-F238E27FC236}">
                <a16:creationId xmlns:a16="http://schemas.microsoft.com/office/drawing/2014/main" id="{800A708E-9F9A-B5D7-727E-5727BAE2D848}"/>
              </a:ext>
            </a:extLst>
          </p:cNvPr>
          <p:cNvSpPr>
            <a:spLocks noGrp="1"/>
          </p:cNvSpPr>
          <p:nvPr>
            <p:ph idx="1"/>
          </p:nvPr>
        </p:nvSpPr>
        <p:spPr/>
        <p:txBody>
          <a:bodyPr vert="horz" lIns="91440" tIns="45720" rIns="91440" bIns="45720" rtlCol="0" anchor="t">
            <a:normAutofit fontScale="92500" lnSpcReduction="10000"/>
          </a:bodyPr>
          <a:lstStyle/>
          <a:p>
            <a:r>
              <a:rPr lang="en-US"/>
              <a:t>1) </a:t>
            </a:r>
            <a:r>
              <a:rPr lang="en-US" b="1" i="1"/>
              <a:t>The Growth Rate in Aged Population</a:t>
            </a:r>
            <a:r>
              <a:rPr lang="en-US"/>
              <a:t> -&gt; For Base, we took projected Population growth rate from JLL report which had a CAGR(2023-2028) of 4.24%.</a:t>
            </a:r>
          </a:p>
          <a:p>
            <a:r>
              <a:rPr lang="en-US"/>
              <a:t>For Best scenario, we took Growth rate projection of NYU Stern, this growth rate depends on projected Revenue Growth of hospitals (8.50%).</a:t>
            </a:r>
            <a:endParaRPr lang="en-US">
              <a:cs typeface="Calibri"/>
            </a:endParaRPr>
          </a:p>
          <a:p>
            <a:r>
              <a:rPr lang="en-US"/>
              <a:t>2)</a:t>
            </a:r>
            <a:r>
              <a:rPr lang="en-US" b="1" i="1"/>
              <a:t> Occupancy Rate -&gt;</a:t>
            </a:r>
            <a:r>
              <a:rPr lang="en-US"/>
              <a:t> We took occupancy rate as per management guidance. We used a straight-line method to populate the occupancy rate for 5 years. </a:t>
            </a:r>
          </a:p>
          <a:p>
            <a:pPr marL="457200" lvl="1" indent="0">
              <a:buNone/>
            </a:pPr>
            <a:r>
              <a:rPr lang="en-US"/>
              <a:t>a) For </a:t>
            </a:r>
            <a:r>
              <a:rPr lang="en-US" b="1"/>
              <a:t>Best scenario</a:t>
            </a:r>
            <a:r>
              <a:rPr lang="en-US"/>
              <a:t>, we started at 90.40%(2024E) and 95%(2028E). </a:t>
            </a:r>
            <a:endParaRPr lang="en-US">
              <a:cs typeface="Calibri"/>
            </a:endParaRPr>
          </a:p>
          <a:p>
            <a:pPr marL="457200" lvl="1" indent="0">
              <a:buNone/>
            </a:pPr>
            <a:r>
              <a:rPr lang="en-US"/>
              <a:t>b) For </a:t>
            </a:r>
            <a:r>
              <a:rPr lang="en-US" b="1"/>
              <a:t>Base scenario</a:t>
            </a:r>
            <a:r>
              <a:rPr lang="en-US"/>
              <a:t>, we started at 90.40%(2024E) and 92%(2028E).</a:t>
            </a:r>
            <a:endParaRPr lang="en-US">
              <a:cs typeface="Calibri"/>
            </a:endParaRPr>
          </a:p>
          <a:p>
            <a:pPr marL="457200" lvl="1" indent="0">
              <a:buNone/>
            </a:pPr>
            <a:r>
              <a:rPr lang="en-US"/>
              <a:t>c) For </a:t>
            </a:r>
            <a:r>
              <a:rPr lang="en-US" b="1"/>
              <a:t>Worse scenario</a:t>
            </a:r>
            <a:r>
              <a:rPr lang="en-US"/>
              <a:t>, we started at 90.40%(2024E) and 88%(2028E).</a:t>
            </a:r>
            <a:endParaRPr lang="en-US">
              <a:cs typeface="Calibri"/>
            </a:endParaRPr>
          </a:p>
        </p:txBody>
      </p:sp>
      <p:sp>
        <p:nvSpPr>
          <p:cNvPr id="4" name="Rectangle 3">
            <a:extLst>
              <a:ext uri="{FF2B5EF4-FFF2-40B4-BE49-F238E27FC236}">
                <a16:creationId xmlns:a16="http://schemas.microsoft.com/office/drawing/2014/main" id="{B5B9CC5C-1B15-D464-991B-9ABABF0654E2}"/>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597DFAE9-F8DD-D13E-F459-5A2C3C06F7AC}"/>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6" name="TextBox 5">
            <a:extLst>
              <a:ext uri="{FF2B5EF4-FFF2-40B4-BE49-F238E27FC236}">
                <a16:creationId xmlns:a16="http://schemas.microsoft.com/office/drawing/2014/main" id="{05E9C47E-DCEA-A414-3938-AA797F913373}"/>
              </a:ext>
            </a:extLst>
          </p:cNvPr>
          <p:cNvSpPr txBox="1"/>
          <p:nvPr/>
        </p:nvSpPr>
        <p:spPr>
          <a:xfrm>
            <a:off x="10396914" y="6429664"/>
            <a:ext cx="2084495" cy="338554"/>
          </a:xfrm>
          <a:prstGeom prst="rect">
            <a:avLst/>
          </a:prstGeom>
          <a:noFill/>
        </p:spPr>
        <p:txBody>
          <a:bodyPr wrap="square" rtlCol="0">
            <a:spAutoFit/>
          </a:bodyPr>
          <a:lstStyle/>
          <a:p>
            <a:r>
              <a:rPr lang="en-NZ" sz="1600">
                <a:hlinkClick r:id="rId2" action="ppaction://hlinksldjump"/>
              </a:rPr>
              <a:t>Appendix Table</a:t>
            </a:r>
            <a:endParaRPr lang="en-NZ" sz="1600"/>
          </a:p>
        </p:txBody>
      </p:sp>
      <p:sp>
        <p:nvSpPr>
          <p:cNvPr id="7" name="TextBox 6">
            <a:hlinkClick r:id="rId3" action="ppaction://hlinksldjump"/>
            <a:extLst>
              <a:ext uri="{FF2B5EF4-FFF2-40B4-BE49-F238E27FC236}">
                <a16:creationId xmlns:a16="http://schemas.microsoft.com/office/drawing/2014/main" id="{1AD44AAF-8691-5FD0-8928-96CED7A85EEF}"/>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3" action="ppaction://hlinksldjump"/>
              </a:rPr>
              <a:t>ESG</a:t>
            </a:r>
            <a:endParaRPr lang="en-NZ" sz="1600"/>
          </a:p>
        </p:txBody>
      </p:sp>
      <p:sp>
        <p:nvSpPr>
          <p:cNvPr id="8" name="TextBox 7">
            <a:hlinkClick r:id="rId3" action="ppaction://hlinksldjump"/>
            <a:extLst>
              <a:ext uri="{FF2B5EF4-FFF2-40B4-BE49-F238E27FC236}">
                <a16:creationId xmlns:a16="http://schemas.microsoft.com/office/drawing/2014/main" id="{A6BDAD02-9D82-DD4C-4D9E-AB195EC8D8F8}"/>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4" action="ppaction://hlinksldjump"/>
              </a:rPr>
              <a:t>Sensitivity Analysis</a:t>
            </a:r>
            <a:endParaRPr lang="en-NZ" sz="1600"/>
          </a:p>
        </p:txBody>
      </p:sp>
      <p:sp>
        <p:nvSpPr>
          <p:cNvPr id="9" name="TextBox 8">
            <a:hlinkClick r:id="rId3" action="ppaction://hlinksldjump"/>
            <a:extLst>
              <a:ext uri="{FF2B5EF4-FFF2-40B4-BE49-F238E27FC236}">
                <a16:creationId xmlns:a16="http://schemas.microsoft.com/office/drawing/2014/main" id="{5F90F0D3-5479-D558-8F60-80E6E824EF85}"/>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5" action="ppaction://hlinksldjump"/>
              </a:rPr>
              <a:t>Valuation-DCF</a:t>
            </a:r>
            <a:endParaRPr lang="en-NZ" sz="1600"/>
          </a:p>
        </p:txBody>
      </p:sp>
      <p:sp>
        <p:nvSpPr>
          <p:cNvPr id="10" name="TextBox 9">
            <a:hlinkClick r:id="rId3" action="ppaction://hlinksldjump"/>
            <a:extLst>
              <a:ext uri="{FF2B5EF4-FFF2-40B4-BE49-F238E27FC236}">
                <a16:creationId xmlns:a16="http://schemas.microsoft.com/office/drawing/2014/main" id="{D13B0744-FC69-6E34-7FD6-BE3F5A8F4F8F}"/>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6" action="ppaction://hlinksldjump"/>
              </a:rPr>
              <a:t>Financial Analysis</a:t>
            </a:r>
            <a:endParaRPr lang="en-NZ" sz="1600"/>
          </a:p>
        </p:txBody>
      </p:sp>
      <p:sp>
        <p:nvSpPr>
          <p:cNvPr id="11" name="TextBox 10">
            <a:hlinkClick r:id="rId3" action="ppaction://hlinksldjump"/>
            <a:extLst>
              <a:ext uri="{FF2B5EF4-FFF2-40B4-BE49-F238E27FC236}">
                <a16:creationId xmlns:a16="http://schemas.microsoft.com/office/drawing/2014/main" id="{152F35F8-0CF6-AFC7-0CAB-CD652017E6E1}"/>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7" action="ppaction://hlinksldjump"/>
              </a:rPr>
              <a:t>Industry Positioning</a:t>
            </a:r>
            <a:endParaRPr lang="en-NZ" sz="1600"/>
          </a:p>
        </p:txBody>
      </p:sp>
      <p:sp>
        <p:nvSpPr>
          <p:cNvPr id="12" name="TextBox 11">
            <a:hlinkClick r:id="rId3" action="ppaction://hlinksldjump"/>
            <a:extLst>
              <a:ext uri="{FF2B5EF4-FFF2-40B4-BE49-F238E27FC236}">
                <a16:creationId xmlns:a16="http://schemas.microsoft.com/office/drawing/2014/main" id="{19A608C6-D6F6-62A3-4BB2-A64455F98BD5}"/>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8" action="ppaction://hlinksldjump"/>
              </a:rPr>
              <a:t>Business Model</a:t>
            </a:r>
            <a:endParaRPr lang="en-NZ" sz="1600"/>
          </a:p>
        </p:txBody>
      </p:sp>
    </p:spTree>
    <p:extLst>
      <p:ext uri="{BB962C8B-B14F-4D97-AF65-F5344CB8AC3E}">
        <p14:creationId xmlns:p14="http://schemas.microsoft.com/office/powerpoint/2010/main" val="1475347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068C-A488-7482-01ED-F3C2C3893165}"/>
              </a:ext>
            </a:extLst>
          </p:cNvPr>
          <p:cNvSpPr>
            <a:spLocks noGrp="1"/>
          </p:cNvSpPr>
          <p:nvPr>
            <p:ph type="title"/>
          </p:nvPr>
        </p:nvSpPr>
        <p:spPr>
          <a:xfrm>
            <a:off x="838200" y="365125"/>
            <a:ext cx="10870580" cy="1325563"/>
          </a:xfrm>
        </p:spPr>
        <p:txBody>
          <a:bodyPr>
            <a:normAutofit/>
          </a:bodyPr>
          <a:lstStyle/>
          <a:p>
            <a:r>
              <a:rPr lang="en-US"/>
              <a:t>The methodology of calculating reported NPAT</a:t>
            </a:r>
          </a:p>
        </p:txBody>
      </p:sp>
      <p:sp>
        <p:nvSpPr>
          <p:cNvPr id="3" name="Content Placeholder 2">
            <a:extLst>
              <a:ext uri="{FF2B5EF4-FFF2-40B4-BE49-F238E27FC236}">
                <a16:creationId xmlns:a16="http://schemas.microsoft.com/office/drawing/2014/main" id="{800A708E-9F9A-B5D7-727E-5727BAE2D848}"/>
              </a:ext>
            </a:extLst>
          </p:cNvPr>
          <p:cNvSpPr>
            <a:spLocks noGrp="1"/>
          </p:cNvSpPr>
          <p:nvPr>
            <p:ph idx="1"/>
          </p:nvPr>
        </p:nvSpPr>
        <p:spPr/>
        <p:txBody>
          <a:bodyPr vert="horz" lIns="91440" tIns="45720" rIns="91440" bIns="45720" rtlCol="0" anchor="t">
            <a:normAutofit/>
          </a:bodyPr>
          <a:lstStyle/>
          <a:p>
            <a:pPr marL="0" indent="0">
              <a:lnSpc>
                <a:spcPct val="100000"/>
              </a:lnSpc>
              <a:spcBef>
                <a:spcPts val="0"/>
              </a:spcBef>
              <a:buNone/>
            </a:pPr>
            <a:r>
              <a:rPr lang="en-US" sz="2000">
                <a:latin typeface="Calibri"/>
                <a:cs typeface="Arial"/>
              </a:rPr>
              <a:t>The methodology in calculations reported NPAT forecast is:</a:t>
            </a:r>
          </a:p>
          <a:p>
            <a:pPr marL="342900" indent="-342900">
              <a:lnSpc>
                <a:spcPct val="100000"/>
              </a:lnSpc>
              <a:spcBef>
                <a:spcPts val="0"/>
              </a:spcBef>
              <a:buAutoNum type="arabicParenR"/>
            </a:pPr>
            <a:r>
              <a:rPr lang="en-US" sz="2000">
                <a:latin typeface="Calibri"/>
                <a:cs typeface="Arial"/>
              </a:rPr>
              <a:t>Village operating revenue &amp; Care operating revenue -&gt; We took from revenue projection</a:t>
            </a:r>
          </a:p>
          <a:p>
            <a:pPr marL="0" indent="0">
              <a:lnSpc>
                <a:spcPct val="100000"/>
              </a:lnSpc>
              <a:spcBef>
                <a:spcPts val="0"/>
              </a:spcBef>
              <a:buNone/>
            </a:pPr>
            <a:r>
              <a:rPr lang="en-US" sz="2000">
                <a:latin typeface="Calibri"/>
                <a:cs typeface="Arial"/>
              </a:rPr>
              <a:t>2) Fair value adjustment (investment property) -&gt; We times the previous with growth rate of RBNZ expected house price inflation 1-year &amp; 5-year</a:t>
            </a:r>
          </a:p>
          <a:p>
            <a:pPr marL="0" indent="0">
              <a:lnSpc>
                <a:spcPct val="100000"/>
              </a:lnSpc>
              <a:spcBef>
                <a:spcPts val="0"/>
              </a:spcBef>
              <a:buNone/>
            </a:pPr>
            <a:endParaRPr lang="en-US" sz="2000">
              <a:latin typeface="Calibri"/>
              <a:cs typeface="Arial"/>
            </a:endParaRPr>
          </a:p>
          <a:p>
            <a:pPr marL="0" indent="0">
              <a:lnSpc>
                <a:spcPct val="100000"/>
              </a:lnSpc>
              <a:spcBef>
                <a:spcPts val="0"/>
              </a:spcBef>
              <a:buNone/>
            </a:pPr>
            <a:endParaRPr lang="en-US" sz="2000">
              <a:latin typeface="Calibri"/>
              <a:cs typeface="Arial"/>
            </a:endParaRPr>
          </a:p>
          <a:p>
            <a:pPr marL="0" indent="0">
              <a:lnSpc>
                <a:spcPct val="100000"/>
              </a:lnSpc>
              <a:spcBef>
                <a:spcPts val="0"/>
              </a:spcBef>
              <a:buNone/>
            </a:pPr>
            <a:endParaRPr lang="en-US" sz="2000">
              <a:latin typeface="Calibri"/>
              <a:cs typeface="Arial"/>
            </a:endParaRPr>
          </a:p>
          <a:p>
            <a:pPr marL="0" indent="0">
              <a:lnSpc>
                <a:spcPct val="100000"/>
              </a:lnSpc>
              <a:spcBef>
                <a:spcPts val="0"/>
              </a:spcBef>
              <a:buNone/>
            </a:pPr>
            <a:endParaRPr lang="en-US" sz="2000">
              <a:latin typeface="Calibri"/>
              <a:cs typeface="Arial"/>
            </a:endParaRPr>
          </a:p>
          <a:p>
            <a:pPr marL="0" indent="0">
              <a:lnSpc>
                <a:spcPct val="100000"/>
              </a:lnSpc>
              <a:spcBef>
                <a:spcPts val="0"/>
              </a:spcBef>
              <a:buNone/>
            </a:pPr>
            <a:r>
              <a:rPr lang="en-US" sz="2000">
                <a:latin typeface="Calibri"/>
                <a:cs typeface="Arial"/>
              </a:rPr>
              <a:t>3) Other income *</a:t>
            </a:r>
          </a:p>
          <a:p>
            <a:pPr marL="0" indent="0">
              <a:lnSpc>
                <a:spcPct val="100000"/>
              </a:lnSpc>
              <a:spcBef>
                <a:spcPts val="0"/>
              </a:spcBef>
              <a:buNone/>
            </a:pPr>
            <a:r>
              <a:rPr lang="en-US" sz="2000">
                <a:latin typeface="Calibri"/>
                <a:cs typeface="Arial"/>
              </a:rPr>
              <a:t>4) Minus expenses*, depreciation*, interest expense* (Cost of debt), taxation*</a:t>
            </a:r>
          </a:p>
          <a:p>
            <a:pPr marL="0" indent="0">
              <a:lnSpc>
                <a:spcPct val="100000"/>
              </a:lnSpc>
              <a:spcBef>
                <a:spcPts val="0"/>
              </a:spcBef>
              <a:buNone/>
            </a:pPr>
            <a:r>
              <a:rPr lang="en-US" sz="2000">
                <a:latin typeface="Calibri"/>
                <a:cs typeface="Arial"/>
              </a:rPr>
              <a:t>5) Obtain the reported NPAT </a:t>
            </a:r>
          </a:p>
          <a:p>
            <a:pPr marL="0" indent="0">
              <a:lnSpc>
                <a:spcPct val="100000"/>
              </a:lnSpc>
              <a:spcBef>
                <a:spcPts val="0"/>
              </a:spcBef>
              <a:buNone/>
            </a:pPr>
            <a:endParaRPr lang="en-US" sz="2000">
              <a:latin typeface="Calibri"/>
              <a:cs typeface="Arial"/>
            </a:endParaRPr>
          </a:p>
          <a:p>
            <a:pPr marL="0" indent="0">
              <a:lnSpc>
                <a:spcPct val="100000"/>
              </a:lnSpc>
              <a:spcBef>
                <a:spcPts val="0"/>
              </a:spcBef>
              <a:buNone/>
            </a:pPr>
            <a:r>
              <a:rPr lang="en-US" sz="2000">
                <a:latin typeface="Calibri"/>
                <a:cs typeface="Arial"/>
              </a:rPr>
              <a:t>* = Geomean common size %</a:t>
            </a:r>
          </a:p>
          <a:p>
            <a:pPr marL="0" indent="0">
              <a:lnSpc>
                <a:spcPct val="100000"/>
              </a:lnSpc>
              <a:spcBef>
                <a:spcPts val="0"/>
              </a:spcBef>
              <a:buNone/>
            </a:pPr>
            <a:endParaRPr lang="en-US" sz="2000">
              <a:solidFill>
                <a:schemeClr val="bg1"/>
              </a:solidFill>
              <a:latin typeface="Calibri"/>
              <a:cs typeface="Arial"/>
            </a:endParaRPr>
          </a:p>
          <a:p>
            <a:pPr marL="0" indent="0">
              <a:lnSpc>
                <a:spcPct val="100000"/>
              </a:lnSpc>
              <a:spcBef>
                <a:spcPts val="0"/>
              </a:spcBef>
              <a:buNone/>
            </a:pPr>
            <a:endParaRPr lang="en-US" sz="2000">
              <a:latin typeface="Calibri"/>
              <a:cs typeface="Arial"/>
            </a:endParaRPr>
          </a:p>
          <a:p>
            <a:pPr marL="0" indent="0">
              <a:lnSpc>
                <a:spcPct val="100000"/>
              </a:lnSpc>
              <a:spcBef>
                <a:spcPts val="0"/>
              </a:spcBef>
              <a:buNone/>
            </a:pPr>
            <a:endParaRPr lang="en-US" sz="2000">
              <a:solidFill>
                <a:schemeClr val="bg1"/>
              </a:solidFill>
              <a:latin typeface="Calibri"/>
              <a:cs typeface="Arial"/>
            </a:endParaRPr>
          </a:p>
          <a:p>
            <a:pPr marL="0" indent="0">
              <a:buNone/>
            </a:pPr>
            <a:endParaRPr lang="en-GB">
              <a:cs typeface="Calibri" panose="020F0502020204030204"/>
            </a:endParaRPr>
          </a:p>
          <a:p>
            <a:pPr marL="0" indent="0">
              <a:buNone/>
            </a:pPr>
            <a:endParaRPr lang="en-US">
              <a:cs typeface="Calibri"/>
            </a:endParaRPr>
          </a:p>
        </p:txBody>
      </p:sp>
      <p:sp>
        <p:nvSpPr>
          <p:cNvPr id="4" name="Rectangle 3">
            <a:extLst>
              <a:ext uri="{FF2B5EF4-FFF2-40B4-BE49-F238E27FC236}">
                <a16:creationId xmlns:a16="http://schemas.microsoft.com/office/drawing/2014/main" id="{B5B9CC5C-1B15-D464-991B-9ABABF0654E2}"/>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597DFAE9-F8DD-D13E-F459-5A2C3C06F7AC}"/>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6" name="TextBox 5">
            <a:extLst>
              <a:ext uri="{FF2B5EF4-FFF2-40B4-BE49-F238E27FC236}">
                <a16:creationId xmlns:a16="http://schemas.microsoft.com/office/drawing/2014/main" id="{05E9C47E-DCEA-A414-3938-AA797F913373}"/>
              </a:ext>
            </a:extLst>
          </p:cNvPr>
          <p:cNvSpPr txBox="1"/>
          <p:nvPr/>
        </p:nvSpPr>
        <p:spPr>
          <a:xfrm>
            <a:off x="10396914" y="6429664"/>
            <a:ext cx="2084495" cy="338554"/>
          </a:xfrm>
          <a:prstGeom prst="rect">
            <a:avLst/>
          </a:prstGeom>
          <a:noFill/>
        </p:spPr>
        <p:txBody>
          <a:bodyPr wrap="square" rtlCol="0">
            <a:spAutoFit/>
          </a:bodyPr>
          <a:lstStyle/>
          <a:p>
            <a:r>
              <a:rPr lang="en-NZ" sz="1600">
                <a:hlinkClick r:id="rId2" action="ppaction://hlinksldjump"/>
              </a:rPr>
              <a:t>Appendix Table</a:t>
            </a:r>
            <a:endParaRPr lang="en-NZ" sz="1600"/>
          </a:p>
        </p:txBody>
      </p:sp>
      <p:sp>
        <p:nvSpPr>
          <p:cNvPr id="7" name="TextBox 6">
            <a:hlinkClick r:id="rId3" action="ppaction://hlinksldjump"/>
            <a:extLst>
              <a:ext uri="{FF2B5EF4-FFF2-40B4-BE49-F238E27FC236}">
                <a16:creationId xmlns:a16="http://schemas.microsoft.com/office/drawing/2014/main" id="{1AD44AAF-8691-5FD0-8928-96CED7A85EEF}"/>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3" action="ppaction://hlinksldjump"/>
              </a:rPr>
              <a:t>ESG</a:t>
            </a:r>
            <a:endParaRPr lang="en-NZ" sz="1600"/>
          </a:p>
        </p:txBody>
      </p:sp>
      <p:sp>
        <p:nvSpPr>
          <p:cNvPr id="8" name="TextBox 7">
            <a:hlinkClick r:id="rId3" action="ppaction://hlinksldjump"/>
            <a:extLst>
              <a:ext uri="{FF2B5EF4-FFF2-40B4-BE49-F238E27FC236}">
                <a16:creationId xmlns:a16="http://schemas.microsoft.com/office/drawing/2014/main" id="{A6BDAD02-9D82-DD4C-4D9E-AB195EC8D8F8}"/>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4" action="ppaction://hlinksldjump"/>
              </a:rPr>
              <a:t>Sensitivity Analysis</a:t>
            </a:r>
            <a:endParaRPr lang="en-NZ" sz="1600"/>
          </a:p>
        </p:txBody>
      </p:sp>
      <p:sp>
        <p:nvSpPr>
          <p:cNvPr id="9" name="TextBox 8">
            <a:hlinkClick r:id="rId3" action="ppaction://hlinksldjump"/>
            <a:extLst>
              <a:ext uri="{FF2B5EF4-FFF2-40B4-BE49-F238E27FC236}">
                <a16:creationId xmlns:a16="http://schemas.microsoft.com/office/drawing/2014/main" id="{5F90F0D3-5479-D558-8F60-80E6E824EF85}"/>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5" action="ppaction://hlinksldjump"/>
              </a:rPr>
              <a:t>Valuation-DCF</a:t>
            </a:r>
            <a:endParaRPr lang="en-NZ" sz="1600"/>
          </a:p>
        </p:txBody>
      </p:sp>
      <p:sp>
        <p:nvSpPr>
          <p:cNvPr id="10" name="TextBox 9">
            <a:hlinkClick r:id="rId3" action="ppaction://hlinksldjump"/>
            <a:extLst>
              <a:ext uri="{FF2B5EF4-FFF2-40B4-BE49-F238E27FC236}">
                <a16:creationId xmlns:a16="http://schemas.microsoft.com/office/drawing/2014/main" id="{D13B0744-FC69-6E34-7FD6-BE3F5A8F4F8F}"/>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6" action="ppaction://hlinksldjump"/>
              </a:rPr>
              <a:t>Financial Analysis</a:t>
            </a:r>
            <a:endParaRPr lang="en-NZ" sz="1600"/>
          </a:p>
        </p:txBody>
      </p:sp>
      <p:sp>
        <p:nvSpPr>
          <p:cNvPr id="11" name="TextBox 10">
            <a:hlinkClick r:id="rId3" action="ppaction://hlinksldjump"/>
            <a:extLst>
              <a:ext uri="{FF2B5EF4-FFF2-40B4-BE49-F238E27FC236}">
                <a16:creationId xmlns:a16="http://schemas.microsoft.com/office/drawing/2014/main" id="{152F35F8-0CF6-AFC7-0CAB-CD652017E6E1}"/>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7" action="ppaction://hlinksldjump"/>
              </a:rPr>
              <a:t>Industry Positioning</a:t>
            </a:r>
            <a:endParaRPr lang="en-NZ" sz="1600"/>
          </a:p>
        </p:txBody>
      </p:sp>
      <p:sp>
        <p:nvSpPr>
          <p:cNvPr id="12" name="TextBox 11">
            <a:hlinkClick r:id="rId3" action="ppaction://hlinksldjump"/>
            <a:extLst>
              <a:ext uri="{FF2B5EF4-FFF2-40B4-BE49-F238E27FC236}">
                <a16:creationId xmlns:a16="http://schemas.microsoft.com/office/drawing/2014/main" id="{19A608C6-D6F6-62A3-4BB2-A64455F98BD5}"/>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8" action="ppaction://hlinksldjump"/>
              </a:rPr>
              <a:t>Business Model</a:t>
            </a:r>
            <a:endParaRPr lang="en-NZ" sz="1600"/>
          </a:p>
        </p:txBody>
      </p:sp>
      <p:graphicFrame>
        <p:nvGraphicFramePr>
          <p:cNvPr id="13" name="Table 12">
            <a:extLst>
              <a:ext uri="{FF2B5EF4-FFF2-40B4-BE49-F238E27FC236}">
                <a16:creationId xmlns:a16="http://schemas.microsoft.com/office/drawing/2014/main" id="{AEDB470C-04AD-F34A-7E1A-544F6ACC4FB1}"/>
              </a:ext>
            </a:extLst>
          </p:cNvPr>
          <p:cNvGraphicFramePr>
            <a:graphicFrameLocks noGrp="1"/>
          </p:cNvGraphicFramePr>
          <p:nvPr>
            <p:extLst>
              <p:ext uri="{D42A27DB-BD31-4B8C-83A1-F6EECF244321}">
                <p14:modId xmlns:p14="http://schemas.microsoft.com/office/powerpoint/2010/main" val="2014105469"/>
              </p:ext>
            </p:extLst>
          </p:nvPr>
        </p:nvGraphicFramePr>
        <p:xfrm>
          <a:off x="2240486" y="3342164"/>
          <a:ext cx="6668431" cy="704850"/>
        </p:xfrm>
        <a:graphic>
          <a:graphicData uri="http://schemas.openxmlformats.org/drawingml/2006/table">
            <a:tbl>
              <a:tblPr/>
              <a:tblGrid>
                <a:gridCol w="2929059">
                  <a:extLst>
                    <a:ext uri="{9D8B030D-6E8A-4147-A177-3AD203B41FA5}">
                      <a16:colId xmlns:a16="http://schemas.microsoft.com/office/drawing/2014/main" val="246180441"/>
                    </a:ext>
                  </a:extLst>
                </a:gridCol>
                <a:gridCol w="1006754">
                  <a:extLst>
                    <a:ext uri="{9D8B030D-6E8A-4147-A177-3AD203B41FA5}">
                      <a16:colId xmlns:a16="http://schemas.microsoft.com/office/drawing/2014/main" val="2464371667"/>
                    </a:ext>
                  </a:extLst>
                </a:gridCol>
                <a:gridCol w="844954">
                  <a:extLst>
                    <a:ext uri="{9D8B030D-6E8A-4147-A177-3AD203B41FA5}">
                      <a16:colId xmlns:a16="http://schemas.microsoft.com/office/drawing/2014/main" val="1899253207"/>
                    </a:ext>
                  </a:extLst>
                </a:gridCol>
                <a:gridCol w="1006754">
                  <a:extLst>
                    <a:ext uri="{9D8B030D-6E8A-4147-A177-3AD203B41FA5}">
                      <a16:colId xmlns:a16="http://schemas.microsoft.com/office/drawing/2014/main" val="1021655887"/>
                    </a:ext>
                  </a:extLst>
                </a:gridCol>
                <a:gridCol w="880910">
                  <a:extLst>
                    <a:ext uri="{9D8B030D-6E8A-4147-A177-3AD203B41FA5}">
                      <a16:colId xmlns:a16="http://schemas.microsoft.com/office/drawing/2014/main" val="732914125"/>
                    </a:ext>
                  </a:extLst>
                </a:gridCol>
              </a:tblGrid>
              <a:tr h="180975">
                <a:tc>
                  <a:txBody>
                    <a:bodyPr/>
                    <a:lstStyle/>
                    <a:p>
                      <a:pPr algn="l" fontAlgn="b"/>
                      <a:r>
                        <a:rPr lang="en-NZ" sz="1200" b="0" i="0" u="none" strike="noStrike">
                          <a:solidFill>
                            <a:srgbClr val="000000"/>
                          </a:solidFill>
                          <a:effectLst/>
                          <a:latin typeface="Calibri" panose="020F0502020204030204" pitchFamily="34" charset="0"/>
                        </a:rPr>
                        <a:t>Source: RBNZ</a:t>
                      </a:r>
                    </a:p>
                  </a:txBody>
                  <a:tcPr marL="6350" marR="6350" marT="6350" anchor="b">
                    <a:lnL>
                      <a:noFill/>
                    </a:lnL>
                    <a:lnR>
                      <a:noFill/>
                    </a:lnR>
                    <a:lnT>
                      <a:noFill/>
                    </a:lnT>
                    <a:lnB>
                      <a:noFill/>
                    </a:lnB>
                    <a:solidFill>
                      <a:srgbClr val="ACB6B5"/>
                    </a:solidFill>
                  </a:tcPr>
                </a:tc>
                <a:tc>
                  <a:txBody>
                    <a:bodyPr/>
                    <a:lstStyle/>
                    <a:p>
                      <a:pPr algn="r" fontAlgn="b"/>
                      <a:r>
                        <a:rPr lang="en-NZ" sz="1200" b="0" i="0" u="none" strike="noStrike">
                          <a:solidFill>
                            <a:srgbClr val="000000"/>
                          </a:solidFill>
                          <a:effectLst/>
                          <a:latin typeface="Calibri" panose="020F0502020204030204" pitchFamily="34" charset="0"/>
                        </a:rPr>
                        <a:t>Mar-23</a:t>
                      </a:r>
                    </a:p>
                  </a:txBody>
                  <a:tcPr marL="6350" marR="6350" marT="6350" anchor="b">
                    <a:lnL>
                      <a:noFill/>
                    </a:lnL>
                    <a:lnR>
                      <a:noFill/>
                    </a:lnR>
                    <a:lnT>
                      <a:noFill/>
                    </a:lnT>
                    <a:lnB>
                      <a:noFill/>
                    </a:lnB>
                    <a:solidFill>
                      <a:srgbClr val="ACB6B5"/>
                    </a:solidFill>
                  </a:tcPr>
                </a:tc>
                <a:tc>
                  <a:txBody>
                    <a:bodyPr/>
                    <a:lstStyle/>
                    <a:p>
                      <a:pPr algn="r" fontAlgn="b"/>
                      <a:r>
                        <a:rPr lang="en-NZ" sz="1200" b="0" i="0" u="none" strike="noStrike">
                          <a:solidFill>
                            <a:srgbClr val="000000"/>
                          </a:solidFill>
                          <a:effectLst/>
                          <a:latin typeface="Calibri" panose="020F0502020204030204" pitchFamily="34" charset="0"/>
                        </a:rPr>
                        <a:t>Jun-23</a:t>
                      </a:r>
                    </a:p>
                  </a:txBody>
                  <a:tcPr marL="6350" marR="6350" marT="6350" anchor="b">
                    <a:lnL>
                      <a:noFill/>
                    </a:lnL>
                    <a:lnR>
                      <a:noFill/>
                    </a:lnR>
                    <a:lnT>
                      <a:noFill/>
                    </a:lnT>
                    <a:lnB>
                      <a:noFill/>
                    </a:lnB>
                    <a:solidFill>
                      <a:srgbClr val="ACB6B5"/>
                    </a:solidFill>
                  </a:tcPr>
                </a:tc>
                <a:tc>
                  <a:txBody>
                    <a:bodyPr/>
                    <a:lstStyle/>
                    <a:p>
                      <a:pPr algn="r" fontAlgn="b"/>
                      <a:r>
                        <a:rPr lang="en-NZ" sz="1200" b="0" i="0" u="none" strike="noStrike">
                          <a:solidFill>
                            <a:srgbClr val="000000"/>
                          </a:solidFill>
                          <a:effectLst/>
                          <a:latin typeface="Calibri" panose="020F0502020204030204" pitchFamily="34" charset="0"/>
                        </a:rPr>
                        <a:t>Sep-23</a:t>
                      </a:r>
                    </a:p>
                  </a:txBody>
                  <a:tcPr marL="6350" marR="6350" marT="6350" anchor="b">
                    <a:lnL>
                      <a:noFill/>
                    </a:lnL>
                    <a:lnR>
                      <a:noFill/>
                    </a:lnR>
                    <a:lnT>
                      <a:noFill/>
                    </a:lnT>
                    <a:lnB>
                      <a:noFill/>
                    </a:lnB>
                    <a:solidFill>
                      <a:srgbClr val="ACB6B5"/>
                    </a:solidFill>
                  </a:tcPr>
                </a:tc>
                <a:tc>
                  <a:txBody>
                    <a:bodyPr/>
                    <a:lstStyle/>
                    <a:p>
                      <a:pPr algn="l" fontAlgn="b"/>
                      <a:r>
                        <a:rPr lang="en-NZ" sz="1200" b="0" i="0" u="none" strike="noStrike">
                          <a:solidFill>
                            <a:srgbClr val="000000"/>
                          </a:solidFill>
                          <a:effectLst/>
                          <a:latin typeface="Calibri" panose="020F0502020204030204" pitchFamily="34" charset="0"/>
                        </a:rPr>
                        <a:t>GEOMEAN</a:t>
                      </a:r>
                    </a:p>
                  </a:txBody>
                  <a:tcPr marL="6350" marR="6350" marT="6350" anchor="b">
                    <a:lnL>
                      <a:noFill/>
                    </a:lnL>
                    <a:lnR>
                      <a:noFill/>
                    </a:lnR>
                    <a:lnT>
                      <a:noFill/>
                    </a:lnT>
                    <a:lnB>
                      <a:noFill/>
                    </a:lnB>
                    <a:solidFill>
                      <a:srgbClr val="ACB6B5"/>
                    </a:solidFill>
                  </a:tcPr>
                </a:tc>
                <a:extLst>
                  <a:ext uri="{0D108BD9-81ED-4DB2-BD59-A6C34878D82A}">
                    <a16:rowId xmlns:a16="http://schemas.microsoft.com/office/drawing/2014/main" val="3661386183"/>
                  </a:ext>
                </a:extLst>
              </a:tr>
              <a:tr h="180975">
                <a:tc>
                  <a:txBody>
                    <a:bodyPr/>
                    <a:lstStyle/>
                    <a:p>
                      <a:pPr algn="l" fontAlgn="b"/>
                      <a:r>
                        <a:rPr lang="en-US" sz="1200" b="0" i="0" u="none" strike="noStrike">
                          <a:solidFill>
                            <a:srgbClr val="000000"/>
                          </a:solidFill>
                          <a:effectLst/>
                          <a:latin typeface="Calibri" panose="020F0502020204030204" pitchFamily="34" charset="0"/>
                        </a:rPr>
                        <a:t>Expected house price inflation 1-year (MEAN)</a:t>
                      </a:r>
                    </a:p>
                  </a:txBody>
                  <a:tcPr marL="6350" marR="6350" marT="6350" anchor="b">
                    <a:lnL>
                      <a:noFill/>
                    </a:lnL>
                    <a:lnR>
                      <a:noFill/>
                    </a:lnR>
                    <a:lnT>
                      <a:noFill/>
                    </a:lnT>
                    <a:lnB>
                      <a:noFill/>
                    </a:lnB>
                    <a:solidFill>
                      <a:schemeClr val="accent2"/>
                    </a:solidFill>
                  </a:tcPr>
                </a:tc>
                <a:tc>
                  <a:txBody>
                    <a:bodyPr/>
                    <a:lstStyle/>
                    <a:p>
                      <a:pPr algn="r" fontAlgn="b"/>
                      <a:r>
                        <a:rPr lang="en-NZ" sz="1200" b="0" i="0" u="none" strike="noStrike">
                          <a:solidFill>
                            <a:srgbClr val="000000"/>
                          </a:solidFill>
                          <a:effectLst/>
                          <a:latin typeface="Calibri" panose="020F0502020204030204" pitchFamily="34" charset="0"/>
                        </a:rPr>
                        <a:t>0.001</a:t>
                      </a:r>
                    </a:p>
                  </a:txBody>
                  <a:tcPr marL="6350" marR="6350" marT="6350" anchor="b">
                    <a:lnL>
                      <a:noFill/>
                    </a:lnL>
                    <a:lnR>
                      <a:noFill/>
                    </a:lnR>
                    <a:lnT>
                      <a:noFill/>
                    </a:lnT>
                    <a:lnB>
                      <a:noFill/>
                    </a:lnB>
                    <a:solidFill>
                      <a:schemeClr val="accent2"/>
                    </a:solidFill>
                  </a:tcPr>
                </a:tc>
                <a:tc>
                  <a:txBody>
                    <a:bodyPr/>
                    <a:lstStyle/>
                    <a:p>
                      <a:pPr algn="r" fontAlgn="b"/>
                      <a:r>
                        <a:rPr lang="en-NZ" sz="1200" b="0" i="0" u="none" strike="noStrike">
                          <a:solidFill>
                            <a:srgbClr val="000000"/>
                          </a:solidFill>
                          <a:effectLst/>
                          <a:latin typeface="Calibri" panose="020F0502020204030204" pitchFamily="34" charset="0"/>
                        </a:rPr>
                        <a:t>0.006</a:t>
                      </a:r>
                    </a:p>
                  </a:txBody>
                  <a:tcPr marL="6350" marR="6350" marT="6350" anchor="b">
                    <a:lnL>
                      <a:noFill/>
                    </a:lnL>
                    <a:lnR>
                      <a:noFill/>
                    </a:lnR>
                    <a:lnT>
                      <a:noFill/>
                    </a:lnT>
                    <a:lnB>
                      <a:noFill/>
                    </a:lnB>
                    <a:solidFill>
                      <a:schemeClr val="accent2"/>
                    </a:solidFill>
                  </a:tcPr>
                </a:tc>
                <a:tc>
                  <a:txBody>
                    <a:bodyPr/>
                    <a:lstStyle/>
                    <a:p>
                      <a:pPr algn="r" fontAlgn="b"/>
                      <a:r>
                        <a:rPr lang="en-NZ" sz="1200" b="0" i="0" u="none" strike="noStrike">
                          <a:solidFill>
                            <a:srgbClr val="000000"/>
                          </a:solidFill>
                          <a:effectLst/>
                          <a:latin typeface="Calibri" panose="020F0502020204030204" pitchFamily="34" charset="0"/>
                        </a:rPr>
                        <a:t>0.016</a:t>
                      </a:r>
                    </a:p>
                  </a:txBody>
                  <a:tcPr marL="6350" marR="6350" marT="6350" anchor="b">
                    <a:lnL>
                      <a:noFill/>
                    </a:lnL>
                    <a:lnR>
                      <a:noFill/>
                    </a:lnR>
                    <a:lnT>
                      <a:noFill/>
                    </a:lnT>
                    <a:lnB>
                      <a:noFill/>
                    </a:lnB>
                    <a:solidFill>
                      <a:schemeClr val="accent2"/>
                    </a:solidFill>
                  </a:tcPr>
                </a:tc>
                <a:tc>
                  <a:txBody>
                    <a:bodyPr/>
                    <a:lstStyle/>
                    <a:p>
                      <a:pPr algn="r" fontAlgn="b"/>
                      <a:r>
                        <a:rPr lang="en-NZ" sz="1200" b="0" i="0" u="none" strike="noStrike">
                          <a:solidFill>
                            <a:srgbClr val="000000"/>
                          </a:solidFill>
                          <a:effectLst/>
                          <a:latin typeface="Calibri" panose="020F0502020204030204" pitchFamily="34" charset="0"/>
                        </a:rPr>
                        <a:t>0.004578857</a:t>
                      </a:r>
                    </a:p>
                  </a:txBody>
                  <a:tcPr marL="6350" marR="6350" marT="6350" anchor="b">
                    <a:lnL>
                      <a:noFill/>
                    </a:lnL>
                    <a:lnR>
                      <a:noFill/>
                    </a:lnR>
                    <a:lnT>
                      <a:noFill/>
                    </a:lnT>
                    <a:lnB>
                      <a:noFill/>
                    </a:lnB>
                    <a:solidFill>
                      <a:schemeClr val="accent2"/>
                    </a:solidFill>
                  </a:tcPr>
                </a:tc>
                <a:extLst>
                  <a:ext uri="{0D108BD9-81ED-4DB2-BD59-A6C34878D82A}">
                    <a16:rowId xmlns:a16="http://schemas.microsoft.com/office/drawing/2014/main" val="2268156449"/>
                  </a:ext>
                </a:extLst>
              </a:tr>
              <a:tr h="180975">
                <a:tc>
                  <a:txBody>
                    <a:bodyPr/>
                    <a:lstStyle/>
                    <a:p>
                      <a:pPr algn="l" fontAlgn="b"/>
                      <a:r>
                        <a:rPr lang="en-US" sz="1200" b="0" i="0" u="none" strike="noStrike">
                          <a:solidFill>
                            <a:srgbClr val="000000"/>
                          </a:solidFill>
                          <a:effectLst/>
                          <a:latin typeface="Calibri" panose="020F0502020204030204" pitchFamily="34" charset="0"/>
                        </a:rPr>
                        <a:t>Expected house price inflation 5-year (MEAN)</a:t>
                      </a:r>
                    </a:p>
                  </a:txBody>
                  <a:tcPr marL="6350" marR="6350" marT="6350" anchor="b">
                    <a:lnL>
                      <a:noFill/>
                    </a:lnL>
                    <a:lnR>
                      <a:noFill/>
                    </a:lnR>
                    <a:lnT>
                      <a:noFill/>
                    </a:lnT>
                    <a:lnB>
                      <a:noFill/>
                    </a:lnB>
                    <a:solidFill>
                      <a:schemeClr val="accent2"/>
                    </a:solidFill>
                  </a:tcPr>
                </a:tc>
                <a:tc>
                  <a:txBody>
                    <a:bodyPr/>
                    <a:lstStyle/>
                    <a:p>
                      <a:pPr algn="r" fontAlgn="b"/>
                      <a:r>
                        <a:rPr lang="en-NZ" sz="1200" b="0" i="0" u="none" strike="noStrike">
                          <a:solidFill>
                            <a:srgbClr val="000000"/>
                          </a:solidFill>
                          <a:effectLst/>
                          <a:latin typeface="Calibri" panose="020F0502020204030204" pitchFamily="34" charset="0"/>
                        </a:rPr>
                        <a:t>0.044</a:t>
                      </a:r>
                    </a:p>
                  </a:txBody>
                  <a:tcPr marL="6350" marR="6350" marT="6350" anchor="b">
                    <a:lnL>
                      <a:noFill/>
                    </a:lnL>
                    <a:lnR>
                      <a:noFill/>
                    </a:lnR>
                    <a:lnT>
                      <a:noFill/>
                    </a:lnT>
                    <a:lnB>
                      <a:noFill/>
                    </a:lnB>
                    <a:solidFill>
                      <a:schemeClr val="accent2"/>
                    </a:solidFill>
                  </a:tcPr>
                </a:tc>
                <a:tc>
                  <a:txBody>
                    <a:bodyPr/>
                    <a:lstStyle/>
                    <a:p>
                      <a:pPr algn="r" fontAlgn="b"/>
                      <a:r>
                        <a:rPr lang="en-NZ" sz="1200" b="0" i="0" u="none" strike="noStrike">
                          <a:solidFill>
                            <a:srgbClr val="000000"/>
                          </a:solidFill>
                          <a:effectLst/>
                          <a:latin typeface="Calibri" panose="020F0502020204030204" pitchFamily="34" charset="0"/>
                        </a:rPr>
                        <a:t>0.062</a:t>
                      </a:r>
                    </a:p>
                  </a:txBody>
                  <a:tcPr marL="6350" marR="6350" marT="6350" anchor="b">
                    <a:lnL>
                      <a:noFill/>
                    </a:lnL>
                    <a:lnR>
                      <a:noFill/>
                    </a:lnR>
                    <a:lnT>
                      <a:noFill/>
                    </a:lnT>
                    <a:lnB>
                      <a:noFill/>
                    </a:lnB>
                    <a:solidFill>
                      <a:schemeClr val="accent2"/>
                    </a:solidFill>
                  </a:tcPr>
                </a:tc>
                <a:tc>
                  <a:txBody>
                    <a:bodyPr/>
                    <a:lstStyle/>
                    <a:p>
                      <a:pPr algn="r" fontAlgn="b"/>
                      <a:r>
                        <a:rPr lang="en-NZ" sz="1200" b="0" i="0" u="none" strike="noStrike">
                          <a:solidFill>
                            <a:srgbClr val="000000"/>
                          </a:solidFill>
                          <a:effectLst/>
                          <a:latin typeface="Calibri" panose="020F0502020204030204" pitchFamily="34" charset="0"/>
                        </a:rPr>
                        <a:t>0.081</a:t>
                      </a:r>
                    </a:p>
                  </a:txBody>
                  <a:tcPr marL="6350" marR="6350" marT="6350" anchor="b">
                    <a:lnL>
                      <a:noFill/>
                    </a:lnL>
                    <a:lnR>
                      <a:noFill/>
                    </a:lnR>
                    <a:lnT>
                      <a:noFill/>
                    </a:lnT>
                    <a:lnB>
                      <a:noFill/>
                    </a:lnB>
                    <a:solidFill>
                      <a:schemeClr val="accent2"/>
                    </a:solidFill>
                  </a:tcPr>
                </a:tc>
                <a:tc>
                  <a:txBody>
                    <a:bodyPr/>
                    <a:lstStyle/>
                    <a:p>
                      <a:pPr algn="r" fontAlgn="b"/>
                      <a:r>
                        <a:rPr lang="en-NZ" sz="1200" b="0" i="0" u="none" strike="noStrike">
                          <a:solidFill>
                            <a:srgbClr val="000000"/>
                          </a:solidFill>
                          <a:effectLst/>
                          <a:latin typeface="Calibri" panose="020F0502020204030204" pitchFamily="34" charset="0"/>
                        </a:rPr>
                        <a:t>0.011809082</a:t>
                      </a:r>
                    </a:p>
                  </a:txBody>
                  <a:tcPr marL="6350" marR="6350" marT="6350" anchor="b">
                    <a:lnL>
                      <a:noFill/>
                    </a:lnL>
                    <a:lnR>
                      <a:noFill/>
                    </a:lnR>
                    <a:lnT>
                      <a:noFill/>
                    </a:lnT>
                    <a:lnB>
                      <a:noFill/>
                    </a:lnB>
                    <a:solidFill>
                      <a:schemeClr val="accent2"/>
                    </a:solidFill>
                  </a:tcPr>
                </a:tc>
                <a:extLst>
                  <a:ext uri="{0D108BD9-81ED-4DB2-BD59-A6C34878D82A}">
                    <a16:rowId xmlns:a16="http://schemas.microsoft.com/office/drawing/2014/main" val="1275520074"/>
                  </a:ext>
                </a:extLst>
              </a:tr>
            </a:tbl>
          </a:graphicData>
        </a:graphic>
      </p:graphicFrame>
    </p:spTree>
    <p:extLst>
      <p:ext uri="{BB962C8B-B14F-4D97-AF65-F5344CB8AC3E}">
        <p14:creationId xmlns:p14="http://schemas.microsoft.com/office/powerpoint/2010/main" val="3744829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287A-5AF4-393C-357C-771430D23D68}"/>
              </a:ext>
            </a:extLst>
          </p:cNvPr>
          <p:cNvSpPr>
            <a:spLocks noGrp="1"/>
          </p:cNvSpPr>
          <p:nvPr>
            <p:ph type="title"/>
          </p:nvPr>
        </p:nvSpPr>
        <p:spPr/>
        <p:txBody>
          <a:bodyPr/>
          <a:lstStyle/>
          <a:p>
            <a:r>
              <a:rPr lang="en-GB" sz="3600" b="1">
                <a:cs typeface="Calibri Light"/>
              </a:rPr>
              <a:t>Methodology of calculating village revenu</a:t>
            </a:r>
            <a:r>
              <a:rPr lang="en-GB">
                <a:cs typeface="Calibri Light"/>
              </a:rPr>
              <a:t>e</a:t>
            </a:r>
            <a:endParaRPr lang="en-GB"/>
          </a:p>
        </p:txBody>
      </p:sp>
      <p:sp>
        <p:nvSpPr>
          <p:cNvPr id="3" name="Content Placeholder 2">
            <a:extLst>
              <a:ext uri="{FF2B5EF4-FFF2-40B4-BE49-F238E27FC236}">
                <a16:creationId xmlns:a16="http://schemas.microsoft.com/office/drawing/2014/main" id="{88C20B4D-3E22-4ED7-3F46-DB561B01C922}"/>
              </a:ext>
            </a:extLst>
          </p:cNvPr>
          <p:cNvSpPr>
            <a:spLocks noGrp="1"/>
          </p:cNvSpPr>
          <p:nvPr>
            <p:ph idx="1"/>
          </p:nvPr>
        </p:nvSpPr>
        <p:spPr/>
        <p:txBody>
          <a:bodyPr vert="horz" lIns="91440" tIns="45720" rIns="91440" bIns="45720" rtlCol="0" anchor="t">
            <a:normAutofit/>
          </a:bodyPr>
          <a:lstStyle/>
          <a:p>
            <a:pPr marL="0" indent="0">
              <a:lnSpc>
                <a:spcPct val="100000"/>
              </a:lnSpc>
              <a:spcBef>
                <a:spcPts val="0"/>
              </a:spcBef>
              <a:buNone/>
            </a:pPr>
            <a:r>
              <a:rPr lang="en-US" sz="2000">
                <a:latin typeface="Calibri"/>
                <a:cs typeface="Arial"/>
              </a:rPr>
              <a:t>The methodology in village operating revenue forecast is:</a:t>
            </a:r>
          </a:p>
          <a:p>
            <a:pPr marL="342900" indent="-342900">
              <a:lnSpc>
                <a:spcPct val="100000"/>
              </a:lnSpc>
              <a:spcBef>
                <a:spcPts val="0"/>
              </a:spcBef>
              <a:buAutoNum type="arabicParenR"/>
            </a:pPr>
            <a:r>
              <a:rPr lang="en-US" sz="2000">
                <a:latin typeface="Calibri"/>
                <a:cs typeface="Arial"/>
              </a:rPr>
              <a:t>GDP Growth -&gt; We took GDP growth forecast for each year respectively</a:t>
            </a:r>
          </a:p>
          <a:p>
            <a:pPr marL="0" indent="0">
              <a:lnSpc>
                <a:spcPct val="100000"/>
              </a:lnSpc>
              <a:spcBef>
                <a:spcPts val="0"/>
              </a:spcBef>
              <a:buNone/>
            </a:pPr>
            <a:r>
              <a:rPr lang="en-US" sz="2000">
                <a:latin typeface="Calibri"/>
                <a:cs typeface="Arial"/>
              </a:rPr>
              <a:t>2) Life Expectancy -&gt; We took data from </a:t>
            </a:r>
            <a:r>
              <a:rPr lang="en-US" sz="2000" err="1">
                <a:latin typeface="Calibri"/>
                <a:cs typeface="Arial"/>
              </a:rPr>
              <a:t>Database.Earth</a:t>
            </a:r>
            <a:r>
              <a:rPr lang="en-US" sz="2000">
                <a:latin typeface="Calibri"/>
                <a:cs typeface="Arial"/>
              </a:rPr>
              <a:t> for each year forecasted data respectively</a:t>
            </a:r>
          </a:p>
          <a:p>
            <a:pPr marL="0" indent="0">
              <a:lnSpc>
                <a:spcPct val="100000"/>
              </a:lnSpc>
              <a:spcBef>
                <a:spcPts val="0"/>
              </a:spcBef>
              <a:buNone/>
            </a:pPr>
            <a:r>
              <a:rPr lang="en-US" sz="2000">
                <a:latin typeface="Calibri"/>
                <a:cs typeface="Arial"/>
              </a:rPr>
              <a:t>3) Growth Population -&gt; We took three data points for three different scenarios: </a:t>
            </a:r>
          </a:p>
          <a:p>
            <a:pPr marL="800100" lvl="1" indent="-342900">
              <a:lnSpc>
                <a:spcPct val="100000"/>
              </a:lnSpc>
              <a:spcBef>
                <a:spcPts val="0"/>
              </a:spcBef>
              <a:buAutoNum type="alphaLcParenR"/>
            </a:pPr>
            <a:r>
              <a:rPr lang="en-US" sz="1600" b="1">
                <a:latin typeface="Calibri"/>
                <a:cs typeface="Arial"/>
              </a:rPr>
              <a:t>BULL</a:t>
            </a:r>
            <a:r>
              <a:rPr lang="en-US" sz="1600">
                <a:latin typeface="Calibri"/>
                <a:cs typeface="Arial"/>
              </a:rPr>
              <a:t> -&gt; NYU Stern data point of growth in population which is 8.94%</a:t>
            </a:r>
          </a:p>
          <a:p>
            <a:pPr marL="457200" lvl="1" indent="0">
              <a:lnSpc>
                <a:spcPct val="100000"/>
              </a:lnSpc>
              <a:spcBef>
                <a:spcPts val="0"/>
              </a:spcBef>
              <a:buNone/>
            </a:pPr>
            <a:r>
              <a:rPr lang="en-US" sz="1600">
                <a:latin typeface="Calibri"/>
                <a:cs typeface="Arial"/>
              </a:rPr>
              <a:t>b)    </a:t>
            </a:r>
            <a:r>
              <a:rPr lang="en-US" sz="1600" b="1">
                <a:latin typeface="Calibri"/>
                <a:cs typeface="Arial"/>
              </a:rPr>
              <a:t>BASE</a:t>
            </a:r>
            <a:r>
              <a:rPr lang="en-US" sz="1600">
                <a:latin typeface="Calibri"/>
                <a:cs typeface="Arial"/>
              </a:rPr>
              <a:t> -&gt; We took JLL report datapoint of growth in population which is 4.94%</a:t>
            </a:r>
          </a:p>
          <a:p>
            <a:pPr marL="457200" lvl="1" indent="0">
              <a:lnSpc>
                <a:spcPct val="100000"/>
              </a:lnSpc>
              <a:spcBef>
                <a:spcPts val="0"/>
              </a:spcBef>
              <a:buNone/>
            </a:pPr>
            <a:r>
              <a:rPr lang="en-US" sz="1600">
                <a:latin typeface="Calibri"/>
                <a:cs typeface="Arial"/>
              </a:rPr>
              <a:t>c)    </a:t>
            </a:r>
            <a:r>
              <a:rPr lang="en-US" sz="1600" b="1">
                <a:latin typeface="Calibri"/>
                <a:cs typeface="Arial"/>
              </a:rPr>
              <a:t>BEAR</a:t>
            </a:r>
            <a:r>
              <a:rPr lang="en-US" sz="1600">
                <a:latin typeface="Calibri"/>
                <a:cs typeface="Arial"/>
              </a:rPr>
              <a:t> -&gt; We took YoY growth model. The rationale for taking YoY growth is because in bear scenario YoY growth of market share is becoming negative. We wanted to factor in that degrowth in the model.</a:t>
            </a:r>
          </a:p>
          <a:p>
            <a:pPr marL="0" indent="0">
              <a:lnSpc>
                <a:spcPct val="100000"/>
              </a:lnSpc>
              <a:spcBef>
                <a:spcPts val="0"/>
              </a:spcBef>
              <a:buNone/>
            </a:pPr>
            <a:endParaRPr lang="en-US" sz="2000">
              <a:solidFill>
                <a:schemeClr val="bg1"/>
              </a:solidFill>
              <a:latin typeface="Calibri"/>
              <a:cs typeface="Arial"/>
            </a:endParaRPr>
          </a:p>
          <a:p>
            <a:pPr marL="0" indent="0">
              <a:lnSpc>
                <a:spcPct val="100000"/>
              </a:lnSpc>
              <a:spcBef>
                <a:spcPts val="0"/>
              </a:spcBef>
              <a:buNone/>
            </a:pPr>
            <a:r>
              <a:rPr lang="en-US" sz="2000">
                <a:latin typeface="Calibri"/>
                <a:cs typeface="Arial"/>
              </a:rPr>
              <a:t>In this model all three factors have a </a:t>
            </a:r>
            <a:r>
              <a:rPr lang="en-US" sz="2000" b="1">
                <a:latin typeface="Calibri"/>
                <a:cs typeface="Arial"/>
              </a:rPr>
              <a:t>linear relationship </a:t>
            </a:r>
            <a:r>
              <a:rPr lang="en-US" sz="2000">
                <a:latin typeface="Calibri"/>
                <a:cs typeface="Arial"/>
              </a:rPr>
              <a:t>with village revenue growth, i.e. we are adding all the factors and all three are moving factors. The revenue increase YoY in Base and Bull scenario. In Bear scenario, village operating revenue decreases for 2026 and 2028.</a:t>
            </a:r>
          </a:p>
          <a:p>
            <a:pPr marL="0" indent="0">
              <a:lnSpc>
                <a:spcPct val="100000"/>
              </a:lnSpc>
              <a:spcBef>
                <a:spcPts val="0"/>
              </a:spcBef>
              <a:buNone/>
            </a:pPr>
            <a:endParaRPr lang="en-US" sz="2000">
              <a:latin typeface="Calibri"/>
              <a:cs typeface="Arial"/>
            </a:endParaRPr>
          </a:p>
          <a:p>
            <a:pPr marL="0" indent="0">
              <a:lnSpc>
                <a:spcPct val="100000"/>
              </a:lnSpc>
              <a:spcBef>
                <a:spcPts val="0"/>
              </a:spcBef>
              <a:buNone/>
            </a:pPr>
            <a:endParaRPr lang="en-US" sz="2000">
              <a:solidFill>
                <a:schemeClr val="bg1"/>
              </a:solidFill>
              <a:latin typeface="Calibri"/>
              <a:cs typeface="Arial"/>
            </a:endParaRPr>
          </a:p>
          <a:p>
            <a:pPr marL="0" indent="0">
              <a:buNone/>
            </a:pPr>
            <a:endParaRPr lang="en-GB">
              <a:cs typeface="Calibri" panose="020F0502020204030204"/>
            </a:endParaRPr>
          </a:p>
        </p:txBody>
      </p:sp>
      <p:sp>
        <p:nvSpPr>
          <p:cNvPr id="4" name="Rectangle 3">
            <a:extLst>
              <a:ext uri="{FF2B5EF4-FFF2-40B4-BE49-F238E27FC236}">
                <a16:creationId xmlns:a16="http://schemas.microsoft.com/office/drawing/2014/main" id="{D4735811-44DA-89C9-4C91-57DDDA817752}"/>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2CAC2938-EFF0-2FA9-524A-2A18DB1693DD}"/>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67542EE4-95FA-E69D-35CB-FDAECC685C67}"/>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53F9DDF6-9D32-E355-C360-5687D391FF1F}"/>
              </a:ext>
            </a:extLst>
          </p:cNvPr>
          <p:cNvSpPr txBox="1"/>
          <p:nvPr/>
        </p:nvSpPr>
        <p:spPr>
          <a:xfrm>
            <a:off x="10396914" y="6429664"/>
            <a:ext cx="2084495" cy="338554"/>
          </a:xfrm>
          <a:prstGeom prst="rect">
            <a:avLst/>
          </a:prstGeom>
          <a:noFill/>
        </p:spPr>
        <p:txBody>
          <a:bodyPr wrap="square" rtlCol="0">
            <a:spAutoFit/>
          </a:bodyPr>
          <a:lstStyle/>
          <a:p>
            <a:r>
              <a:rPr lang="en-NZ" sz="1600">
                <a:hlinkClick r:id="rId2" action="ppaction://hlinksldjump"/>
              </a:rPr>
              <a:t>Appendix Table</a:t>
            </a:r>
            <a:endParaRPr lang="en-NZ" sz="1600"/>
          </a:p>
        </p:txBody>
      </p:sp>
      <p:sp>
        <p:nvSpPr>
          <p:cNvPr id="8" name="TextBox 7">
            <a:hlinkClick r:id="rId3" action="ppaction://hlinksldjump"/>
            <a:extLst>
              <a:ext uri="{FF2B5EF4-FFF2-40B4-BE49-F238E27FC236}">
                <a16:creationId xmlns:a16="http://schemas.microsoft.com/office/drawing/2014/main" id="{BE50D140-2C14-9F27-4E02-068C422D17DF}"/>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3" action="ppaction://hlinksldjump"/>
              </a:rPr>
              <a:t>ESG</a:t>
            </a:r>
            <a:endParaRPr lang="en-NZ" sz="1600"/>
          </a:p>
        </p:txBody>
      </p:sp>
      <p:sp>
        <p:nvSpPr>
          <p:cNvPr id="9" name="TextBox 8">
            <a:hlinkClick r:id="rId3" action="ppaction://hlinksldjump"/>
            <a:extLst>
              <a:ext uri="{FF2B5EF4-FFF2-40B4-BE49-F238E27FC236}">
                <a16:creationId xmlns:a16="http://schemas.microsoft.com/office/drawing/2014/main" id="{F792035C-F37A-D141-77EB-C0280B35D83A}"/>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4" action="ppaction://hlinksldjump"/>
              </a:rPr>
              <a:t>Sensitivity Analysis</a:t>
            </a:r>
            <a:endParaRPr lang="en-NZ" sz="1600"/>
          </a:p>
        </p:txBody>
      </p:sp>
      <p:sp>
        <p:nvSpPr>
          <p:cNvPr id="10" name="TextBox 9">
            <a:hlinkClick r:id="rId3" action="ppaction://hlinksldjump"/>
            <a:extLst>
              <a:ext uri="{FF2B5EF4-FFF2-40B4-BE49-F238E27FC236}">
                <a16:creationId xmlns:a16="http://schemas.microsoft.com/office/drawing/2014/main" id="{4B320ABB-4F3C-4CCE-2093-56F9C0851E34}"/>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5" action="ppaction://hlinksldjump"/>
              </a:rPr>
              <a:t>Valuation-DCF</a:t>
            </a:r>
            <a:endParaRPr lang="en-NZ" sz="1600"/>
          </a:p>
        </p:txBody>
      </p:sp>
      <p:sp>
        <p:nvSpPr>
          <p:cNvPr id="11" name="TextBox 10">
            <a:hlinkClick r:id="rId3" action="ppaction://hlinksldjump"/>
            <a:extLst>
              <a:ext uri="{FF2B5EF4-FFF2-40B4-BE49-F238E27FC236}">
                <a16:creationId xmlns:a16="http://schemas.microsoft.com/office/drawing/2014/main" id="{2709229C-ECC6-2D7B-327B-EC00C66B5BAA}"/>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6" action="ppaction://hlinksldjump"/>
              </a:rPr>
              <a:t>Financial Analysis</a:t>
            </a:r>
            <a:endParaRPr lang="en-NZ" sz="1600"/>
          </a:p>
        </p:txBody>
      </p:sp>
      <p:sp>
        <p:nvSpPr>
          <p:cNvPr id="12" name="TextBox 11">
            <a:hlinkClick r:id="rId3" action="ppaction://hlinksldjump"/>
            <a:extLst>
              <a:ext uri="{FF2B5EF4-FFF2-40B4-BE49-F238E27FC236}">
                <a16:creationId xmlns:a16="http://schemas.microsoft.com/office/drawing/2014/main" id="{5BD5BC44-8D6E-64E8-4A18-8BD8AF70DA1C}"/>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7" action="ppaction://hlinksldjump"/>
              </a:rPr>
              <a:t>Industry Positioning</a:t>
            </a:r>
            <a:endParaRPr lang="en-NZ" sz="1600"/>
          </a:p>
        </p:txBody>
      </p:sp>
      <p:sp>
        <p:nvSpPr>
          <p:cNvPr id="13" name="TextBox 12">
            <a:hlinkClick r:id="rId3" action="ppaction://hlinksldjump"/>
            <a:extLst>
              <a:ext uri="{FF2B5EF4-FFF2-40B4-BE49-F238E27FC236}">
                <a16:creationId xmlns:a16="http://schemas.microsoft.com/office/drawing/2014/main" id="{FE430E5E-7AA6-8E7B-B7B6-937886767E5D}"/>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8" action="ppaction://hlinksldjump"/>
              </a:rPr>
              <a:t>Business Model</a:t>
            </a:r>
            <a:endParaRPr lang="en-NZ" sz="1600"/>
          </a:p>
        </p:txBody>
      </p:sp>
    </p:spTree>
    <p:extLst>
      <p:ext uri="{BB962C8B-B14F-4D97-AF65-F5344CB8AC3E}">
        <p14:creationId xmlns:p14="http://schemas.microsoft.com/office/powerpoint/2010/main" val="3653025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287A-5AF4-393C-357C-771430D23D68}"/>
              </a:ext>
            </a:extLst>
          </p:cNvPr>
          <p:cNvSpPr>
            <a:spLocks noGrp="1"/>
          </p:cNvSpPr>
          <p:nvPr>
            <p:ph type="title"/>
          </p:nvPr>
        </p:nvSpPr>
        <p:spPr/>
        <p:txBody>
          <a:bodyPr/>
          <a:lstStyle/>
          <a:p>
            <a:r>
              <a:rPr lang="en-GB" sz="3600" b="1">
                <a:cs typeface="Calibri Light"/>
              </a:rPr>
              <a:t>Methodology of calculating expenses, D&amp;A, CAPEX</a:t>
            </a:r>
            <a:endParaRPr lang="en-GB"/>
          </a:p>
        </p:txBody>
      </p:sp>
      <p:sp>
        <p:nvSpPr>
          <p:cNvPr id="3" name="Content Placeholder 2">
            <a:extLst>
              <a:ext uri="{FF2B5EF4-FFF2-40B4-BE49-F238E27FC236}">
                <a16:creationId xmlns:a16="http://schemas.microsoft.com/office/drawing/2014/main" id="{88C20B4D-3E22-4ED7-3F46-DB561B01C922}"/>
              </a:ext>
            </a:extLst>
          </p:cNvPr>
          <p:cNvSpPr>
            <a:spLocks noGrp="1"/>
          </p:cNvSpPr>
          <p:nvPr>
            <p:ph idx="1"/>
          </p:nvPr>
        </p:nvSpPr>
        <p:spPr>
          <a:xfrm>
            <a:off x="621892" y="3733800"/>
            <a:ext cx="10515600" cy="1546859"/>
          </a:xfrm>
        </p:spPr>
        <p:txBody>
          <a:bodyPr vert="horz" lIns="91440" tIns="45720" rIns="91440" bIns="45720" rtlCol="0" anchor="t">
            <a:normAutofit fontScale="85000" lnSpcReduction="20000"/>
          </a:bodyPr>
          <a:lstStyle/>
          <a:p>
            <a:pPr marL="0" indent="0">
              <a:lnSpc>
                <a:spcPct val="100000"/>
              </a:lnSpc>
              <a:spcBef>
                <a:spcPts val="0"/>
              </a:spcBef>
              <a:buNone/>
            </a:pPr>
            <a:r>
              <a:rPr lang="en-US" sz="1600">
                <a:latin typeface="Calibri"/>
                <a:cs typeface="Arial"/>
              </a:rPr>
              <a:t>The methodology forecast:</a:t>
            </a:r>
          </a:p>
          <a:p>
            <a:pPr marL="0" indent="0">
              <a:lnSpc>
                <a:spcPct val="100000"/>
              </a:lnSpc>
              <a:spcBef>
                <a:spcPts val="0"/>
              </a:spcBef>
              <a:buNone/>
            </a:pPr>
            <a:r>
              <a:rPr lang="en-US" sz="1600">
                <a:latin typeface="Calibri"/>
                <a:cs typeface="Arial"/>
              </a:rPr>
              <a:t>Expenses: Staff costs are 64.7% of revenue (geomean of past 7 years % to revenue); Other expenses are 31.8%of revenue (geomean of past 7 years % to revenue)</a:t>
            </a:r>
          </a:p>
          <a:p>
            <a:pPr marL="0" indent="0">
              <a:lnSpc>
                <a:spcPct val="100000"/>
              </a:lnSpc>
              <a:spcBef>
                <a:spcPts val="0"/>
              </a:spcBef>
              <a:buNone/>
            </a:pPr>
            <a:endParaRPr lang="en-US" sz="1600">
              <a:latin typeface="Calibri"/>
              <a:cs typeface="Arial"/>
            </a:endParaRPr>
          </a:p>
          <a:p>
            <a:pPr marL="0" indent="0">
              <a:lnSpc>
                <a:spcPct val="100000"/>
              </a:lnSpc>
              <a:spcBef>
                <a:spcPts val="0"/>
              </a:spcBef>
              <a:buNone/>
            </a:pPr>
            <a:r>
              <a:rPr lang="en-US" sz="1600">
                <a:latin typeface="Calibri"/>
                <a:cs typeface="Arial"/>
              </a:rPr>
              <a:t>D&amp;A is 8% of revenue (geomean of past 7 years % to revenue</a:t>
            </a:r>
          </a:p>
          <a:p>
            <a:pPr marL="0" indent="0">
              <a:lnSpc>
                <a:spcPct val="100000"/>
              </a:lnSpc>
              <a:spcBef>
                <a:spcPts val="0"/>
              </a:spcBef>
              <a:buNone/>
            </a:pPr>
            <a:endParaRPr lang="en-US" sz="1600">
              <a:latin typeface="Calibri"/>
              <a:cs typeface="Arial"/>
            </a:endParaRPr>
          </a:p>
          <a:p>
            <a:pPr marL="0" indent="0">
              <a:lnSpc>
                <a:spcPct val="100000"/>
              </a:lnSpc>
              <a:spcBef>
                <a:spcPts val="0"/>
              </a:spcBef>
              <a:buNone/>
            </a:pPr>
            <a:r>
              <a:rPr lang="en-US" sz="1600">
                <a:latin typeface="Calibri"/>
                <a:cs typeface="Arial"/>
              </a:rPr>
              <a:t>CAPEX is the taken from the cash outflow of payment for investment property, which is 49% of revenue (geomean of past 7 years % to revenue)</a:t>
            </a:r>
          </a:p>
          <a:p>
            <a:pPr marL="0" indent="0">
              <a:lnSpc>
                <a:spcPct val="100000"/>
              </a:lnSpc>
              <a:spcBef>
                <a:spcPts val="0"/>
              </a:spcBef>
              <a:buNone/>
            </a:pPr>
            <a:endParaRPr lang="en-US" sz="1600">
              <a:latin typeface="Calibri"/>
              <a:cs typeface="Arial"/>
            </a:endParaRPr>
          </a:p>
          <a:p>
            <a:pPr marL="0" indent="0">
              <a:lnSpc>
                <a:spcPct val="100000"/>
              </a:lnSpc>
              <a:spcBef>
                <a:spcPts val="0"/>
              </a:spcBef>
              <a:buNone/>
            </a:pPr>
            <a:endParaRPr lang="en-US" sz="2000">
              <a:latin typeface="Calibri"/>
              <a:cs typeface="Arial"/>
            </a:endParaRPr>
          </a:p>
          <a:p>
            <a:pPr marL="0" indent="0">
              <a:lnSpc>
                <a:spcPct val="100000"/>
              </a:lnSpc>
              <a:spcBef>
                <a:spcPts val="0"/>
              </a:spcBef>
              <a:buNone/>
            </a:pPr>
            <a:endParaRPr lang="en-US" sz="2000">
              <a:solidFill>
                <a:schemeClr val="bg1"/>
              </a:solidFill>
              <a:latin typeface="Calibri"/>
              <a:cs typeface="Arial"/>
            </a:endParaRPr>
          </a:p>
          <a:p>
            <a:pPr marL="0" indent="0">
              <a:buNone/>
            </a:pPr>
            <a:endParaRPr lang="en-GB">
              <a:cs typeface="Calibri" panose="020F0502020204030204"/>
            </a:endParaRPr>
          </a:p>
        </p:txBody>
      </p:sp>
      <p:sp>
        <p:nvSpPr>
          <p:cNvPr id="4" name="Rectangle 3">
            <a:extLst>
              <a:ext uri="{FF2B5EF4-FFF2-40B4-BE49-F238E27FC236}">
                <a16:creationId xmlns:a16="http://schemas.microsoft.com/office/drawing/2014/main" id="{D4735811-44DA-89C9-4C91-57DDDA817752}"/>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2CAC2938-EFF0-2FA9-524A-2A18DB1693DD}"/>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67542EE4-95FA-E69D-35CB-FDAECC685C67}"/>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53F9DDF6-9D32-E355-C360-5687D391FF1F}"/>
              </a:ext>
            </a:extLst>
          </p:cNvPr>
          <p:cNvSpPr txBox="1"/>
          <p:nvPr/>
        </p:nvSpPr>
        <p:spPr>
          <a:xfrm>
            <a:off x="10396914" y="6429664"/>
            <a:ext cx="2084495" cy="338554"/>
          </a:xfrm>
          <a:prstGeom prst="rect">
            <a:avLst/>
          </a:prstGeom>
          <a:noFill/>
        </p:spPr>
        <p:txBody>
          <a:bodyPr wrap="square" rtlCol="0">
            <a:spAutoFit/>
          </a:bodyPr>
          <a:lstStyle/>
          <a:p>
            <a:r>
              <a:rPr lang="en-NZ" sz="1600">
                <a:hlinkClick r:id="rId2" action="ppaction://hlinksldjump"/>
              </a:rPr>
              <a:t>Appendix Table</a:t>
            </a:r>
            <a:endParaRPr lang="en-NZ" sz="1600"/>
          </a:p>
        </p:txBody>
      </p:sp>
      <p:sp>
        <p:nvSpPr>
          <p:cNvPr id="8" name="TextBox 7">
            <a:hlinkClick r:id="rId3" action="ppaction://hlinksldjump"/>
            <a:extLst>
              <a:ext uri="{FF2B5EF4-FFF2-40B4-BE49-F238E27FC236}">
                <a16:creationId xmlns:a16="http://schemas.microsoft.com/office/drawing/2014/main" id="{BE50D140-2C14-9F27-4E02-068C422D17DF}"/>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3" action="ppaction://hlinksldjump"/>
              </a:rPr>
              <a:t>ESG</a:t>
            </a:r>
            <a:endParaRPr lang="en-NZ" sz="1600"/>
          </a:p>
        </p:txBody>
      </p:sp>
      <p:sp>
        <p:nvSpPr>
          <p:cNvPr id="9" name="TextBox 8">
            <a:hlinkClick r:id="rId3" action="ppaction://hlinksldjump"/>
            <a:extLst>
              <a:ext uri="{FF2B5EF4-FFF2-40B4-BE49-F238E27FC236}">
                <a16:creationId xmlns:a16="http://schemas.microsoft.com/office/drawing/2014/main" id="{F792035C-F37A-D141-77EB-C0280B35D83A}"/>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4" action="ppaction://hlinksldjump"/>
              </a:rPr>
              <a:t>Sensitivity Analysis</a:t>
            </a:r>
            <a:endParaRPr lang="en-NZ" sz="1600"/>
          </a:p>
        </p:txBody>
      </p:sp>
      <p:sp>
        <p:nvSpPr>
          <p:cNvPr id="10" name="TextBox 9">
            <a:hlinkClick r:id="rId3" action="ppaction://hlinksldjump"/>
            <a:extLst>
              <a:ext uri="{FF2B5EF4-FFF2-40B4-BE49-F238E27FC236}">
                <a16:creationId xmlns:a16="http://schemas.microsoft.com/office/drawing/2014/main" id="{4B320ABB-4F3C-4CCE-2093-56F9C0851E34}"/>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5" action="ppaction://hlinksldjump"/>
              </a:rPr>
              <a:t>Valuation-DCF</a:t>
            </a:r>
            <a:endParaRPr lang="en-NZ" sz="1600"/>
          </a:p>
        </p:txBody>
      </p:sp>
      <p:sp>
        <p:nvSpPr>
          <p:cNvPr id="11" name="TextBox 10">
            <a:hlinkClick r:id="rId3" action="ppaction://hlinksldjump"/>
            <a:extLst>
              <a:ext uri="{FF2B5EF4-FFF2-40B4-BE49-F238E27FC236}">
                <a16:creationId xmlns:a16="http://schemas.microsoft.com/office/drawing/2014/main" id="{2709229C-ECC6-2D7B-327B-EC00C66B5BAA}"/>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6" action="ppaction://hlinksldjump"/>
              </a:rPr>
              <a:t>Financial Analysis</a:t>
            </a:r>
            <a:endParaRPr lang="en-NZ" sz="1600"/>
          </a:p>
        </p:txBody>
      </p:sp>
      <p:sp>
        <p:nvSpPr>
          <p:cNvPr id="12" name="TextBox 11">
            <a:hlinkClick r:id="rId3" action="ppaction://hlinksldjump"/>
            <a:extLst>
              <a:ext uri="{FF2B5EF4-FFF2-40B4-BE49-F238E27FC236}">
                <a16:creationId xmlns:a16="http://schemas.microsoft.com/office/drawing/2014/main" id="{5BD5BC44-8D6E-64E8-4A18-8BD8AF70DA1C}"/>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7" action="ppaction://hlinksldjump"/>
              </a:rPr>
              <a:t>Industry Positioning</a:t>
            </a:r>
            <a:endParaRPr lang="en-NZ" sz="1600"/>
          </a:p>
        </p:txBody>
      </p:sp>
      <p:sp>
        <p:nvSpPr>
          <p:cNvPr id="13" name="TextBox 12">
            <a:hlinkClick r:id="rId3" action="ppaction://hlinksldjump"/>
            <a:extLst>
              <a:ext uri="{FF2B5EF4-FFF2-40B4-BE49-F238E27FC236}">
                <a16:creationId xmlns:a16="http://schemas.microsoft.com/office/drawing/2014/main" id="{FE430E5E-7AA6-8E7B-B7B6-937886767E5D}"/>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8" action="ppaction://hlinksldjump"/>
              </a:rPr>
              <a:t>Business Model</a:t>
            </a:r>
            <a:endParaRPr lang="en-NZ" sz="1600"/>
          </a:p>
        </p:txBody>
      </p:sp>
      <p:graphicFrame>
        <p:nvGraphicFramePr>
          <p:cNvPr id="14" name="Table 13">
            <a:extLst>
              <a:ext uri="{FF2B5EF4-FFF2-40B4-BE49-F238E27FC236}">
                <a16:creationId xmlns:a16="http://schemas.microsoft.com/office/drawing/2014/main" id="{CD026759-00CF-4D7B-64B4-F69AB2C446D9}"/>
              </a:ext>
            </a:extLst>
          </p:cNvPr>
          <p:cNvGraphicFramePr>
            <a:graphicFrameLocks noGrp="1"/>
          </p:cNvGraphicFramePr>
          <p:nvPr>
            <p:extLst>
              <p:ext uri="{D42A27DB-BD31-4B8C-83A1-F6EECF244321}">
                <p14:modId xmlns:p14="http://schemas.microsoft.com/office/powerpoint/2010/main" val="2139042071"/>
              </p:ext>
            </p:extLst>
          </p:nvPr>
        </p:nvGraphicFramePr>
        <p:xfrm>
          <a:off x="621890" y="1395466"/>
          <a:ext cx="10515602" cy="1955408"/>
        </p:xfrm>
        <a:graphic>
          <a:graphicData uri="http://schemas.openxmlformats.org/drawingml/2006/table">
            <a:tbl>
              <a:tblPr>
                <a:tableStyleId>{5C22544A-7EE6-4342-B048-85BDC9FD1C3A}</a:tableStyleId>
              </a:tblPr>
              <a:tblGrid>
                <a:gridCol w="2438400">
                  <a:extLst>
                    <a:ext uri="{9D8B030D-6E8A-4147-A177-3AD203B41FA5}">
                      <a16:colId xmlns:a16="http://schemas.microsoft.com/office/drawing/2014/main" val="293594884"/>
                    </a:ext>
                  </a:extLst>
                </a:gridCol>
                <a:gridCol w="1066800">
                  <a:extLst>
                    <a:ext uri="{9D8B030D-6E8A-4147-A177-3AD203B41FA5}">
                      <a16:colId xmlns:a16="http://schemas.microsoft.com/office/drawing/2014/main" val="2663900341"/>
                    </a:ext>
                  </a:extLst>
                </a:gridCol>
                <a:gridCol w="574431">
                  <a:extLst>
                    <a:ext uri="{9D8B030D-6E8A-4147-A177-3AD203B41FA5}">
                      <a16:colId xmlns:a16="http://schemas.microsoft.com/office/drawing/2014/main" val="2183562225"/>
                    </a:ext>
                  </a:extLst>
                </a:gridCol>
                <a:gridCol w="574431">
                  <a:extLst>
                    <a:ext uri="{9D8B030D-6E8A-4147-A177-3AD203B41FA5}">
                      <a16:colId xmlns:a16="http://schemas.microsoft.com/office/drawing/2014/main" val="2103726547"/>
                    </a:ext>
                  </a:extLst>
                </a:gridCol>
                <a:gridCol w="574431">
                  <a:extLst>
                    <a:ext uri="{9D8B030D-6E8A-4147-A177-3AD203B41FA5}">
                      <a16:colId xmlns:a16="http://schemas.microsoft.com/office/drawing/2014/main" val="2263122962"/>
                    </a:ext>
                  </a:extLst>
                </a:gridCol>
                <a:gridCol w="597877">
                  <a:extLst>
                    <a:ext uri="{9D8B030D-6E8A-4147-A177-3AD203B41FA5}">
                      <a16:colId xmlns:a16="http://schemas.microsoft.com/office/drawing/2014/main" val="4245947537"/>
                    </a:ext>
                  </a:extLst>
                </a:gridCol>
                <a:gridCol w="574431">
                  <a:extLst>
                    <a:ext uri="{9D8B030D-6E8A-4147-A177-3AD203B41FA5}">
                      <a16:colId xmlns:a16="http://schemas.microsoft.com/office/drawing/2014/main" val="616053583"/>
                    </a:ext>
                  </a:extLst>
                </a:gridCol>
                <a:gridCol w="574431">
                  <a:extLst>
                    <a:ext uri="{9D8B030D-6E8A-4147-A177-3AD203B41FA5}">
                      <a16:colId xmlns:a16="http://schemas.microsoft.com/office/drawing/2014/main" val="689048624"/>
                    </a:ext>
                  </a:extLst>
                </a:gridCol>
                <a:gridCol w="597877">
                  <a:extLst>
                    <a:ext uri="{9D8B030D-6E8A-4147-A177-3AD203B41FA5}">
                      <a16:colId xmlns:a16="http://schemas.microsoft.com/office/drawing/2014/main" val="3766414848"/>
                    </a:ext>
                  </a:extLst>
                </a:gridCol>
                <a:gridCol w="574431">
                  <a:extLst>
                    <a:ext uri="{9D8B030D-6E8A-4147-A177-3AD203B41FA5}">
                      <a16:colId xmlns:a16="http://schemas.microsoft.com/office/drawing/2014/main" val="1126964779"/>
                    </a:ext>
                  </a:extLst>
                </a:gridCol>
                <a:gridCol w="539262">
                  <a:extLst>
                    <a:ext uri="{9D8B030D-6E8A-4147-A177-3AD203B41FA5}">
                      <a16:colId xmlns:a16="http://schemas.microsoft.com/office/drawing/2014/main" val="1282597584"/>
                    </a:ext>
                  </a:extLst>
                </a:gridCol>
                <a:gridCol w="633046">
                  <a:extLst>
                    <a:ext uri="{9D8B030D-6E8A-4147-A177-3AD203B41FA5}">
                      <a16:colId xmlns:a16="http://schemas.microsoft.com/office/drawing/2014/main" val="556623170"/>
                    </a:ext>
                  </a:extLst>
                </a:gridCol>
                <a:gridCol w="656492">
                  <a:extLst>
                    <a:ext uri="{9D8B030D-6E8A-4147-A177-3AD203B41FA5}">
                      <a16:colId xmlns:a16="http://schemas.microsoft.com/office/drawing/2014/main" val="28065122"/>
                    </a:ext>
                  </a:extLst>
                </a:gridCol>
                <a:gridCol w="539262">
                  <a:extLst>
                    <a:ext uri="{9D8B030D-6E8A-4147-A177-3AD203B41FA5}">
                      <a16:colId xmlns:a16="http://schemas.microsoft.com/office/drawing/2014/main" val="71168701"/>
                    </a:ext>
                  </a:extLst>
                </a:gridCol>
              </a:tblGrid>
              <a:tr h="168812">
                <a:tc>
                  <a:txBody>
                    <a:bodyPr/>
                    <a:lstStyle/>
                    <a:p>
                      <a:pPr algn="l" fontAlgn="ctr"/>
                      <a:endParaRPr lang="en-NZ" sz="1200" b="1" i="0" u="none" strike="noStrike">
                        <a:solidFill>
                          <a:schemeClr val="tx1"/>
                        </a:solidFill>
                        <a:effectLst/>
                        <a:latin typeface="+mn-lt"/>
                      </a:endParaRPr>
                    </a:p>
                  </a:txBody>
                  <a:tcPr marL="0" marR="0" marT="0" marB="0" anchor="ctr">
                    <a:solidFill>
                      <a:schemeClr val="bg2"/>
                    </a:solidFill>
                  </a:tcPr>
                </a:tc>
                <a:tc>
                  <a:txBody>
                    <a:bodyPr/>
                    <a:lstStyle/>
                    <a:p>
                      <a:pPr algn="l" fontAlgn="ctr"/>
                      <a:endParaRPr lang="en-NZ" sz="1200" b="0" i="0" u="none" strike="noStrike">
                        <a:solidFill>
                          <a:schemeClr val="tx1"/>
                        </a:solidFill>
                        <a:effectLst/>
                        <a:latin typeface="+mn-lt"/>
                      </a:endParaRPr>
                    </a:p>
                  </a:txBody>
                  <a:tcPr marL="0" marR="0" marT="0" marB="0" anchor="ctr">
                    <a:solidFill>
                      <a:schemeClr val="bg2"/>
                    </a:solidFill>
                  </a:tcPr>
                </a:tc>
                <a:tc>
                  <a:txBody>
                    <a:bodyPr/>
                    <a:lstStyle/>
                    <a:p>
                      <a:pPr algn="l" fontAlgn="b"/>
                      <a:r>
                        <a:rPr lang="en-NZ" sz="1200" b="0" i="0" u="none" strike="noStrike">
                          <a:solidFill>
                            <a:srgbClr val="FFFFFF"/>
                          </a:solidFill>
                          <a:effectLst/>
                          <a:latin typeface="+mn-lt"/>
                        </a:rPr>
                        <a:t>2017A</a:t>
                      </a:r>
                    </a:p>
                  </a:txBody>
                  <a:tcPr marL="0" marR="0" marT="0" marB="0" anchor="b">
                    <a:solidFill>
                      <a:schemeClr val="bg2"/>
                    </a:solidFill>
                  </a:tcPr>
                </a:tc>
                <a:tc>
                  <a:txBody>
                    <a:bodyPr/>
                    <a:lstStyle/>
                    <a:p>
                      <a:pPr algn="l" fontAlgn="b"/>
                      <a:r>
                        <a:rPr lang="en-NZ" sz="1200" b="0" i="0" u="none" strike="noStrike">
                          <a:solidFill>
                            <a:srgbClr val="FFFFFF"/>
                          </a:solidFill>
                          <a:effectLst/>
                          <a:latin typeface="+mn-lt"/>
                        </a:rPr>
                        <a:t>2018A</a:t>
                      </a:r>
                    </a:p>
                  </a:txBody>
                  <a:tcPr marL="0" marR="0" marT="0" marB="0" anchor="b">
                    <a:solidFill>
                      <a:schemeClr val="bg2"/>
                    </a:solidFill>
                  </a:tcPr>
                </a:tc>
                <a:tc>
                  <a:txBody>
                    <a:bodyPr/>
                    <a:lstStyle/>
                    <a:p>
                      <a:pPr algn="l" fontAlgn="b"/>
                      <a:r>
                        <a:rPr lang="en-NZ" sz="1200" b="0" i="0" u="none" strike="noStrike">
                          <a:solidFill>
                            <a:srgbClr val="FFFFFF"/>
                          </a:solidFill>
                          <a:effectLst/>
                          <a:latin typeface="+mn-lt"/>
                        </a:rPr>
                        <a:t>2019A</a:t>
                      </a:r>
                    </a:p>
                  </a:txBody>
                  <a:tcPr marL="0" marR="0" marT="0" marB="0" anchor="b">
                    <a:solidFill>
                      <a:schemeClr val="bg2"/>
                    </a:solidFill>
                  </a:tcPr>
                </a:tc>
                <a:tc>
                  <a:txBody>
                    <a:bodyPr/>
                    <a:lstStyle/>
                    <a:p>
                      <a:pPr algn="l" fontAlgn="b"/>
                      <a:r>
                        <a:rPr lang="en-NZ" sz="1200" b="0" i="0" u="none" strike="noStrike">
                          <a:solidFill>
                            <a:srgbClr val="FFFFFF"/>
                          </a:solidFill>
                          <a:effectLst/>
                          <a:latin typeface="+mn-lt"/>
                        </a:rPr>
                        <a:t>2020A</a:t>
                      </a:r>
                    </a:p>
                  </a:txBody>
                  <a:tcPr marL="0" marR="0" marT="0" marB="0" anchor="b">
                    <a:solidFill>
                      <a:schemeClr val="bg2"/>
                    </a:solidFill>
                  </a:tcPr>
                </a:tc>
                <a:tc>
                  <a:txBody>
                    <a:bodyPr/>
                    <a:lstStyle/>
                    <a:p>
                      <a:pPr algn="l" fontAlgn="b"/>
                      <a:r>
                        <a:rPr lang="en-NZ" sz="1200" b="0" i="0" u="none" strike="noStrike">
                          <a:solidFill>
                            <a:srgbClr val="FFFFFF"/>
                          </a:solidFill>
                          <a:effectLst/>
                          <a:latin typeface="+mn-lt"/>
                        </a:rPr>
                        <a:t>2021A</a:t>
                      </a:r>
                    </a:p>
                  </a:txBody>
                  <a:tcPr marL="0" marR="0" marT="0" marB="0" anchor="b">
                    <a:solidFill>
                      <a:schemeClr val="bg2"/>
                    </a:solidFill>
                  </a:tcPr>
                </a:tc>
                <a:tc>
                  <a:txBody>
                    <a:bodyPr/>
                    <a:lstStyle/>
                    <a:p>
                      <a:pPr algn="l" fontAlgn="b"/>
                      <a:r>
                        <a:rPr lang="en-NZ" sz="1200" b="0" i="0" u="none" strike="noStrike">
                          <a:solidFill>
                            <a:srgbClr val="FFFFFF"/>
                          </a:solidFill>
                          <a:effectLst/>
                          <a:latin typeface="+mn-lt"/>
                        </a:rPr>
                        <a:t>2022A</a:t>
                      </a:r>
                    </a:p>
                  </a:txBody>
                  <a:tcPr marL="0" marR="0" marT="0" marB="0" anchor="b">
                    <a:solidFill>
                      <a:schemeClr val="bg2"/>
                    </a:solidFill>
                  </a:tcPr>
                </a:tc>
                <a:tc>
                  <a:txBody>
                    <a:bodyPr/>
                    <a:lstStyle/>
                    <a:p>
                      <a:pPr algn="l" fontAlgn="b"/>
                      <a:r>
                        <a:rPr lang="en-NZ" sz="1200" b="0" i="0" u="none" strike="noStrike">
                          <a:solidFill>
                            <a:srgbClr val="FFFFFF"/>
                          </a:solidFill>
                          <a:effectLst/>
                          <a:latin typeface="+mn-lt"/>
                        </a:rPr>
                        <a:t>2023A</a:t>
                      </a:r>
                    </a:p>
                  </a:txBody>
                  <a:tcPr marL="0" marR="0" marT="0" marB="0" anchor="b">
                    <a:solidFill>
                      <a:schemeClr val="bg2"/>
                    </a:solidFill>
                  </a:tcPr>
                </a:tc>
                <a:tc>
                  <a:txBody>
                    <a:bodyPr/>
                    <a:lstStyle/>
                    <a:p>
                      <a:pPr algn="l" fontAlgn="b"/>
                      <a:r>
                        <a:rPr lang="en-NZ" sz="1200" b="0" i="0" u="none" strike="noStrike">
                          <a:solidFill>
                            <a:srgbClr val="FFFFFF"/>
                          </a:solidFill>
                          <a:effectLst/>
                          <a:latin typeface="+mn-lt"/>
                        </a:rPr>
                        <a:t>2024E</a:t>
                      </a:r>
                    </a:p>
                  </a:txBody>
                  <a:tcPr marL="0" marR="0" marT="0" marB="0" anchor="b">
                    <a:solidFill>
                      <a:schemeClr val="bg2"/>
                    </a:solidFill>
                  </a:tcPr>
                </a:tc>
                <a:tc>
                  <a:txBody>
                    <a:bodyPr/>
                    <a:lstStyle/>
                    <a:p>
                      <a:pPr algn="l" fontAlgn="b"/>
                      <a:r>
                        <a:rPr lang="en-NZ" sz="1200" b="0" i="0" u="none" strike="noStrike">
                          <a:solidFill>
                            <a:srgbClr val="FFFFFF"/>
                          </a:solidFill>
                          <a:effectLst/>
                          <a:latin typeface="+mn-lt"/>
                        </a:rPr>
                        <a:t>2025E</a:t>
                      </a:r>
                    </a:p>
                  </a:txBody>
                  <a:tcPr marL="0" marR="0" marT="0" marB="0" anchor="b">
                    <a:solidFill>
                      <a:schemeClr val="bg2"/>
                    </a:solidFill>
                  </a:tcPr>
                </a:tc>
                <a:tc>
                  <a:txBody>
                    <a:bodyPr/>
                    <a:lstStyle/>
                    <a:p>
                      <a:pPr algn="l" fontAlgn="b"/>
                      <a:r>
                        <a:rPr lang="en-NZ" sz="1200" b="0" i="0" u="none" strike="noStrike">
                          <a:solidFill>
                            <a:srgbClr val="FFFFFF"/>
                          </a:solidFill>
                          <a:effectLst/>
                          <a:latin typeface="+mn-lt"/>
                        </a:rPr>
                        <a:t>2026E</a:t>
                      </a:r>
                    </a:p>
                  </a:txBody>
                  <a:tcPr marL="0" marR="0" marT="0" marB="0" anchor="b">
                    <a:solidFill>
                      <a:schemeClr val="bg2"/>
                    </a:solidFill>
                  </a:tcPr>
                </a:tc>
                <a:tc>
                  <a:txBody>
                    <a:bodyPr/>
                    <a:lstStyle/>
                    <a:p>
                      <a:pPr algn="l" fontAlgn="b"/>
                      <a:r>
                        <a:rPr lang="en-NZ" sz="1200" b="0" i="0" u="none" strike="noStrike">
                          <a:solidFill>
                            <a:srgbClr val="FFFFFF"/>
                          </a:solidFill>
                          <a:effectLst/>
                          <a:latin typeface="+mn-lt"/>
                        </a:rPr>
                        <a:t>2027E</a:t>
                      </a:r>
                    </a:p>
                  </a:txBody>
                  <a:tcPr marL="0" marR="0" marT="0" marB="0" anchor="b">
                    <a:solidFill>
                      <a:schemeClr val="bg2"/>
                    </a:solidFill>
                  </a:tcPr>
                </a:tc>
                <a:tc>
                  <a:txBody>
                    <a:bodyPr/>
                    <a:lstStyle/>
                    <a:p>
                      <a:pPr algn="l" fontAlgn="b"/>
                      <a:r>
                        <a:rPr lang="en-NZ" sz="1200" b="0" i="0" u="none" strike="noStrike">
                          <a:solidFill>
                            <a:srgbClr val="FFFFFF"/>
                          </a:solidFill>
                          <a:effectLst/>
                          <a:latin typeface="+mn-lt"/>
                        </a:rPr>
                        <a:t>2028E</a:t>
                      </a:r>
                    </a:p>
                  </a:txBody>
                  <a:tcPr marL="0" marR="0" marT="0" marB="0" anchor="b">
                    <a:solidFill>
                      <a:schemeClr val="bg2"/>
                    </a:solidFill>
                  </a:tcPr>
                </a:tc>
                <a:extLst>
                  <a:ext uri="{0D108BD9-81ED-4DB2-BD59-A6C34878D82A}">
                    <a16:rowId xmlns:a16="http://schemas.microsoft.com/office/drawing/2014/main" val="1366454365"/>
                  </a:ext>
                </a:extLst>
              </a:tr>
              <a:tr h="168812">
                <a:tc>
                  <a:txBody>
                    <a:bodyPr/>
                    <a:lstStyle/>
                    <a:p>
                      <a:pPr algn="l" fontAlgn="ctr"/>
                      <a:r>
                        <a:rPr lang="en-NZ" sz="1200" b="0" i="0" u="none" strike="noStrike">
                          <a:solidFill>
                            <a:schemeClr val="bg2"/>
                          </a:solidFill>
                          <a:effectLst/>
                          <a:latin typeface="+mn-lt"/>
                        </a:rPr>
                        <a:t>Operating Expenses</a:t>
                      </a:r>
                    </a:p>
                  </a:txBody>
                  <a:tcPr marL="84406" marR="0" marT="0" marB="0" anchor="ctr">
                    <a:solidFill>
                      <a:schemeClr val="accent1"/>
                    </a:solidFill>
                  </a:tcPr>
                </a:tc>
                <a:tc>
                  <a:txBody>
                    <a:bodyPr/>
                    <a:lstStyle/>
                    <a:p>
                      <a:pPr algn="l" fontAlgn="b"/>
                      <a:endParaRPr lang="en-NZ" sz="1200" b="0" i="0" u="none" strike="noStrike">
                        <a:solidFill>
                          <a:schemeClr val="bg2"/>
                        </a:solidFill>
                        <a:effectLst/>
                        <a:latin typeface="+mn-lt"/>
                      </a:endParaRP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151.7</a:t>
                      </a: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165.8</a:t>
                      </a: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175.8</a:t>
                      </a: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197.9</a:t>
                      </a: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203.7</a:t>
                      </a: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219.0</a:t>
                      </a: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231.4</a:t>
                      </a: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256.5</a:t>
                      </a: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276.0</a:t>
                      </a: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297.7</a:t>
                      </a: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321.0</a:t>
                      </a:r>
                    </a:p>
                  </a:txBody>
                  <a:tcPr marL="0" marR="0" marT="0" marB="0" anchor="b">
                    <a:solidFill>
                      <a:schemeClr val="accent1"/>
                    </a:solidFill>
                  </a:tcPr>
                </a:tc>
                <a:tc>
                  <a:txBody>
                    <a:bodyPr/>
                    <a:lstStyle/>
                    <a:p>
                      <a:pPr algn="ctr" fontAlgn="b"/>
                      <a:r>
                        <a:rPr lang="en-NZ" sz="1100" b="0" i="0" u="none" strike="noStrike">
                          <a:solidFill>
                            <a:schemeClr val="bg2"/>
                          </a:solidFill>
                          <a:effectLst/>
                          <a:latin typeface="+mn-lt"/>
                        </a:rPr>
                        <a:t>346.2</a:t>
                      </a:r>
                    </a:p>
                  </a:txBody>
                  <a:tcPr marL="0" marR="0" marT="0" marB="0" anchor="b">
                    <a:solidFill>
                      <a:schemeClr val="accent1"/>
                    </a:solidFill>
                  </a:tcPr>
                </a:tc>
                <a:extLst>
                  <a:ext uri="{0D108BD9-81ED-4DB2-BD59-A6C34878D82A}">
                    <a16:rowId xmlns:a16="http://schemas.microsoft.com/office/drawing/2014/main" val="1793071305"/>
                  </a:ext>
                </a:extLst>
              </a:tr>
              <a:tr h="168812">
                <a:tc>
                  <a:txBody>
                    <a:bodyPr/>
                    <a:lstStyle/>
                    <a:p>
                      <a:pPr algn="l" fontAlgn="ctr"/>
                      <a:endParaRPr lang="en-NZ" sz="1200" b="0" i="0" u="none" strike="noStrike">
                        <a:solidFill>
                          <a:schemeClr val="bg2"/>
                        </a:solidFill>
                        <a:effectLst/>
                        <a:latin typeface="+mn-lt"/>
                      </a:endParaRPr>
                    </a:p>
                  </a:txBody>
                  <a:tcPr marL="84406" marR="0" marT="0" marB="0" anchor="ctr"/>
                </a:tc>
                <a:tc>
                  <a:txBody>
                    <a:bodyPr/>
                    <a:lstStyle/>
                    <a:p>
                      <a:pPr algn="l" fontAlgn="b"/>
                      <a:r>
                        <a:rPr lang="en-NZ" sz="1200" b="0" i="0" u="none" strike="noStrike">
                          <a:solidFill>
                            <a:schemeClr val="accent1">
                              <a:lumMod val="50000"/>
                            </a:schemeClr>
                          </a:solidFill>
                          <a:effectLst/>
                          <a:latin typeface="+mn-lt"/>
                        </a:rPr>
                        <a:t>% of Revenue</a:t>
                      </a:r>
                    </a:p>
                  </a:txBody>
                  <a:tcPr marL="0" marR="0" marT="0" marB="0" anchor="b"/>
                </a:tc>
                <a:tc>
                  <a:txBody>
                    <a:bodyPr/>
                    <a:lstStyle/>
                    <a:p>
                      <a:pPr algn="ctr" fontAlgn="b"/>
                      <a:r>
                        <a:rPr lang="en-NZ" sz="1100" b="0" i="0" u="none" strike="noStrike">
                          <a:solidFill>
                            <a:schemeClr val="accent1">
                              <a:lumMod val="50000"/>
                            </a:schemeClr>
                          </a:solidFill>
                          <a:effectLst/>
                          <a:latin typeface="+mn-lt"/>
                        </a:rPr>
                        <a:t>87%</a:t>
                      </a:r>
                    </a:p>
                  </a:txBody>
                  <a:tcPr marL="0" marR="0" marT="0" marB="0" anchor="b"/>
                </a:tc>
                <a:tc>
                  <a:txBody>
                    <a:bodyPr/>
                    <a:lstStyle/>
                    <a:p>
                      <a:pPr algn="ctr" fontAlgn="b"/>
                      <a:r>
                        <a:rPr lang="en-NZ" sz="1100" b="0" i="0" u="none" strike="noStrike">
                          <a:solidFill>
                            <a:schemeClr val="accent1">
                              <a:lumMod val="50000"/>
                            </a:schemeClr>
                          </a:solidFill>
                          <a:effectLst/>
                          <a:latin typeface="+mn-lt"/>
                        </a:rPr>
                        <a:t>91%</a:t>
                      </a:r>
                    </a:p>
                  </a:txBody>
                  <a:tcPr marL="0" marR="0" marT="0" marB="0" anchor="b"/>
                </a:tc>
                <a:tc>
                  <a:txBody>
                    <a:bodyPr/>
                    <a:lstStyle/>
                    <a:p>
                      <a:pPr algn="ctr" fontAlgn="b"/>
                      <a:r>
                        <a:rPr lang="en-NZ" sz="1100" b="0" i="0" u="none" strike="noStrike">
                          <a:solidFill>
                            <a:schemeClr val="accent1">
                              <a:lumMod val="50000"/>
                            </a:schemeClr>
                          </a:solidFill>
                          <a:effectLst/>
                          <a:latin typeface="+mn-lt"/>
                        </a:rPr>
                        <a:t>94%</a:t>
                      </a:r>
                    </a:p>
                  </a:txBody>
                  <a:tcPr marL="0" marR="0" marT="0" marB="0" anchor="b"/>
                </a:tc>
                <a:tc>
                  <a:txBody>
                    <a:bodyPr/>
                    <a:lstStyle/>
                    <a:p>
                      <a:pPr algn="ctr" fontAlgn="b"/>
                      <a:r>
                        <a:rPr lang="en-NZ" sz="1100" b="0" i="0" u="none" strike="noStrike">
                          <a:solidFill>
                            <a:schemeClr val="accent1">
                              <a:lumMod val="50000"/>
                            </a:schemeClr>
                          </a:solidFill>
                          <a:effectLst/>
                          <a:latin typeface="+mn-lt"/>
                        </a:rPr>
                        <a:t>101%</a:t>
                      </a:r>
                    </a:p>
                  </a:txBody>
                  <a:tcPr marL="0" marR="0" marT="0" marB="0" anchor="b"/>
                </a:tc>
                <a:tc>
                  <a:txBody>
                    <a:bodyPr/>
                    <a:lstStyle/>
                    <a:p>
                      <a:pPr algn="ctr" fontAlgn="b"/>
                      <a:r>
                        <a:rPr lang="en-NZ" sz="1100" b="0" i="0" u="none" strike="noStrike">
                          <a:solidFill>
                            <a:schemeClr val="accent1">
                              <a:lumMod val="50000"/>
                            </a:schemeClr>
                          </a:solidFill>
                          <a:effectLst/>
                          <a:latin typeface="+mn-lt"/>
                        </a:rPr>
                        <a:t>95%</a:t>
                      </a:r>
                    </a:p>
                  </a:txBody>
                  <a:tcPr marL="0" marR="0" marT="0" marB="0" anchor="b"/>
                </a:tc>
                <a:tc>
                  <a:txBody>
                    <a:bodyPr/>
                    <a:lstStyle/>
                    <a:p>
                      <a:pPr algn="ctr" fontAlgn="b"/>
                      <a:r>
                        <a:rPr lang="en-NZ" sz="1100" b="0" i="0" u="none" strike="noStrike">
                          <a:solidFill>
                            <a:schemeClr val="accent1">
                              <a:lumMod val="50000"/>
                            </a:schemeClr>
                          </a:solidFill>
                          <a:effectLst/>
                          <a:latin typeface="+mn-lt"/>
                        </a:rPr>
                        <a:t>94%</a:t>
                      </a:r>
                    </a:p>
                  </a:txBody>
                  <a:tcPr marL="0" marR="0" marT="0" marB="0" anchor="b"/>
                </a:tc>
                <a:tc>
                  <a:txBody>
                    <a:bodyPr/>
                    <a:lstStyle/>
                    <a:p>
                      <a:pPr algn="ctr" fontAlgn="b"/>
                      <a:r>
                        <a:rPr lang="en-NZ" sz="1100" b="0" i="0" u="none" strike="noStrike">
                          <a:solidFill>
                            <a:schemeClr val="accent1">
                              <a:lumMod val="50000"/>
                            </a:schemeClr>
                          </a:solidFill>
                          <a:effectLst/>
                          <a:latin typeface="+mn-lt"/>
                        </a:rPr>
                        <a:t>94%</a:t>
                      </a:r>
                    </a:p>
                  </a:txBody>
                  <a:tcPr marL="0" marR="0" marT="0" marB="0" anchor="b"/>
                </a:tc>
                <a:tc>
                  <a:txBody>
                    <a:bodyPr/>
                    <a:lstStyle/>
                    <a:p>
                      <a:pPr algn="ctr" fontAlgn="b"/>
                      <a:r>
                        <a:rPr lang="en-NZ" sz="1100" b="0" i="0" u="none" strike="noStrike">
                          <a:solidFill>
                            <a:schemeClr val="accent1">
                              <a:lumMod val="50000"/>
                            </a:schemeClr>
                          </a:solidFill>
                          <a:effectLst/>
                          <a:latin typeface="+mn-lt"/>
                        </a:rPr>
                        <a:t>96%</a:t>
                      </a:r>
                    </a:p>
                  </a:txBody>
                  <a:tcPr marL="0" marR="0" marT="0" marB="0" anchor="b"/>
                </a:tc>
                <a:tc>
                  <a:txBody>
                    <a:bodyPr/>
                    <a:lstStyle/>
                    <a:p>
                      <a:pPr algn="ctr" fontAlgn="b"/>
                      <a:r>
                        <a:rPr lang="en-NZ" sz="1100" b="0" i="0" u="none" strike="noStrike">
                          <a:solidFill>
                            <a:schemeClr val="accent1">
                              <a:lumMod val="50000"/>
                            </a:schemeClr>
                          </a:solidFill>
                          <a:effectLst/>
                          <a:latin typeface="+mn-lt"/>
                        </a:rPr>
                        <a:t>96%</a:t>
                      </a:r>
                    </a:p>
                  </a:txBody>
                  <a:tcPr marL="0" marR="0" marT="0" marB="0" anchor="b"/>
                </a:tc>
                <a:tc>
                  <a:txBody>
                    <a:bodyPr/>
                    <a:lstStyle/>
                    <a:p>
                      <a:pPr algn="ctr" fontAlgn="b"/>
                      <a:r>
                        <a:rPr lang="en-NZ" sz="1100" b="0" i="0" u="none" strike="noStrike">
                          <a:solidFill>
                            <a:schemeClr val="accent1">
                              <a:lumMod val="50000"/>
                            </a:schemeClr>
                          </a:solidFill>
                          <a:effectLst/>
                          <a:latin typeface="+mn-lt"/>
                        </a:rPr>
                        <a:t>96%</a:t>
                      </a:r>
                    </a:p>
                  </a:txBody>
                  <a:tcPr marL="0" marR="0" marT="0" marB="0" anchor="b"/>
                </a:tc>
                <a:tc>
                  <a:txBody>
                    <a:bodyPr/>
                    <a:lstStyle/>
                    <a:p>
                      <a:pPr algn="ctr" fontAlgn="b"/>
                      <a:r>
                        <a:rPr lang="en-NZ" sz="1100" b="0" i="0" u="none" strike="noStrike">
                          <a:solidFill>
                            <a:schemeClr val="accent1">
                              <a:lumMod val="50000"/>
                            </a:schemeClr>
                          </a:solidFill>
                          <a:effectLst/>
                          <a:latin typeface="+mn-lt"/>
                        </a:rPr>
                        <a:t>96%</a:t>
                      </a:r>
                    </a:p>
                  </a:txBody>
                  <a:tcPr marL="0" marR="0" marT="0" marB="0" anchor="b"/>
                </a:tc>
                <a:tc>
                  <a:txBody>
                    <a:bodyPr/>
                    <a:lstStyle/>
                    <a:p>
                      <a:pPr algn="ctr" fontAlgn="b"/>
                      <a:r>
                        <a:rPr lang="en-NZ" sz="1100" b="0" i="0" u="none" strike="noStrike">
                          <a:solidFill>
                            <a:schemeClr val="accent1">
                              <a:lumMod val="50000"/>
                            </a:schemeClr>
                          </a:solidFill>
                          <a:effectLst/>
                          <a:latin typeface="+mn-lt"/>
                        </a:rPr>
                        <a:t>96%</a:t>
                      </a:r>
                    </a:p>
                  </a:txBody>
                  <a:tcPr marL="0" marR="0" marT="0" marB="0" anchor="b"/>
                </a:tc>
                <a:extLst>
                  <a:ext uri="{0D108BD9-81ED-4DB2-BD59-A6C34878D82A}">
                    <a16:rowId xmlns:a16="http://schemas.microsoft.com/office/drawing/2014/main" val="2427488158"/>
                  </a:ext>
                </a:extLst>
              </a:tr>
              <a:tr h="168812">
                <a:tc>
                  <a:txBody>
                    <a:bodyPr/>
                    <a:lstStyle/>
                    <a:p>
                      <a:pPr algn="l" fontAlgn="ctr"/>
                      <a:r>
                        <a:rPr lang="en-NZ" sz="1200" b="0" i="0" u="none" strike="noStrike">
                          <a:solidFill>
                            <a:schemeClr val="bg2"/>
                          </a:solidFill>
                          <a:effectLst/>
                          <a:latin typeface="+mn-lt"/>
                        </a:rPr>
                        <a:t>Staff</a:t>
                      </a:r>
                    </a:p>
                  </a:txBody>
                  <a:tcPr marL="253218" marR="0" marT="0" marB="0" anchor="ctr"/>
                </a:tc>
                <a:tc>
                  <a:txBody>
                    <a:bodyPr/>
                    <a:lstStyle/>
                    <a:p>
                      <a:pPr algn="r" fontAlgn="b"/>
                      <a:endParaRPr lang="en-NZ" sz="1200" b="0" i="0" u="none" strike="noStrike">
                        <a:solidFill>
                          <a:schemeClr val="bg2"/>
                        </a:solidFill>
                        <a:effectLst/>
                        <a:latin typeface="+mn-lt"/>
                      </a:endParaRPr>
                    </a:p>
                  </a:txBody>
                  <a:tcPr marL="0" marR="0" marT="0" marB="0" anchor="b"/>
                </a:tc>
                <a:tc>
                  <a:txBody>
                    <a:bodyPr/>
                    <a:lstStyle/>
                    <a:p>
                      <a:pPr algn="ctr" fontAlgn="b"/>
                      <a:r>
                        <a:rPr lang="en-NZ" sz="1100" b="0" i="0" u="none" strike="noStrike">
                          <a:solidFill>
                            <a:schemeClr val="bg2"/>
                          </a:solidFill>
                          <a:effectLst/>
                          <a:latin typeface="+mn-lt"/>
                        </a:rPr>
                        <a:t>103.3</a:t>
                      </a:r>
                    </a:p>
                  </a:txBody>
                  <a:tcPr marL="0" marR="0" marT="0" marB="0" anchor="b"/>
                </a:tc>
                <a:tc>
                  <a:txBody>
                    <a:bodyPr/>
                    <a:lstStyle/>
                    <a:p>
                      <a:pPr algn="ctr" fontAlgn="b"/>
                      <a:r>
                        <a:rPr lang="en-NZ" sz="1100" b="0" i="0" u="none" strike="noStrike">
                          <a:solidFill>
                            <a:schemeClr val="bg2"/>
                          </a:solidFill>
                          <a:effectLst/>
                          <a:latin typeface="+mn-lt"/>
                        </a:rPr>
                        <a:t>113.3</a:t>
                      </a:r>
                    </a:p>
                  </a:txBody>
                  <a:tcPr marL="0" marR="0" marT="0" marB="0" anchor="b"/>
                </a:tc>
                <a:tc>
                  <a:txBody>
                    <a:bodyPr/>
                    <a:lstStyle/>
                    <a:p>
                      <a:pPr algn="ctr" fontAlgn="b"/>
                      <a:r>
                        <a:rPr lang="en-NZ" sz="1100" b="0" i="0" u="none" strike="noStrike">
                          <a:solidFill>
                            <a:schemeClr val="bg2"/>
                          </a:solidFill>
                          <a:effectLst/>
                          <a:latin typeface="+mn-lt"/>
                        </a:rPr>
                        <a:t>119.8</a:t>
                      </a:r>
                    </a:p>
                  </a:txBody>
                  <a:tcPr marL="0" marR="0" marT="0" marB="0" anchor="b"/>
                </a:tc>
                <a:tc>
                  <a:txBody>
                    <a:bodyPr/>
                    <a:lstStyle/>
                    <a:p>
                      <a:pPr algn="ctr" fontAlgn="b"/>
                      <a:r>
                        <a:rPr lang="en-NZ" sz="1100" b="0" i="0" u="none" strike="noStrike">
                          <a:solidFill>
                            <a:schemeClr val="bg2"/>
                          </a:solidFill>
                          <a:effectLst/>
                          <a:latin typeface="+mn-lt"/>
                        </a:rPr>
                        <a:t>128.1</a:t>
                      </a:r>
                    </a:p>
                  </a:txBody>
                  <a:tcPr marL="0" marR="0" marT="0" marB="0" anchor="b"/>
                </a:tc>
                <a:tc>
                  <a:txBody>
                    <a:bodyPr/>
                    <a:lstStyle/>
                    <a:p>
                      <a:pPr algn="ctr" fontAlgn="b"/>
                      <a:r>
                        <a:rPr lang="en-NZ" sz="1100" b="0" i="0" u="none" strike="noStrike">
                          <a:solidFill>
                            <a:schemeClr val="bg2"/>
                          </a:solidFill>
                          <a:effectLst/>
                          <a:latin typeface="+mn-lt"/>
                        </a:rPr>
                        <a:t>115.7</a:t>
                      </a:r>
                    </a:p>
                  </a:txBody>
                  <a:tcPr marL="0" marR="0" marT="0" marB="0" anchor="b"/>
                </a:tc>
                <a:tc>
                  <a:txBody>
                    <a:bodyPr/>
                    <a:lstStyle/>
                    <a:p>
                      <a:pPr algn="ctr" fontAlgn="b"/>
                      <a:r>
                        <a:rPr lang="en-NZ" sz="1100" b="0" i="0" u="none" strike="noStrike">
                          <a:solidFill>
                            <a:schemeClr val="bg2"/>
                          </a:solidFill>
                          <a:effectLst/>
                          <a:latin typeface="+mn-lt"/>
                        </a:rPr>
                        <a:t>156.5</a:t>
                      </a:r>
                    </a:p>
                  </a:txBody>
                  <a:tcPr marL="0" marR="0" marT="0" marB="0" anchor="b"/>
                </a:tc>
                <a:tc>
                  <a:txBody>
                    <a:bodyPr/>
                    <a:lstStyle/>
                    <a:p>
                      <a:pPr algn="ctr" fontAlgn="b"/>
                      <a:r>
                        <a:rPr lang="en-NZ" sz="1100" b="0" i="0" u="none" strike="noStrike">
                          <a:solidFill>
                            <a:schemeClr val="bg2"/>
                          </a:solidFill>
                          <a:effectLst/>
                          <a:latin typeface="+mn-lt"/>
                        </a:rPr>
                        <a:t>164.5</a:t>
                      </a:r>
                    </a:p>
                  </a:txBody>
                  <a:tcPr marL="0" marR="0" marT="0" marB="0" anchor="b"/>
                </a:tc>
                <a:tc>
                  <a:txBody>
                    <a:bodyPr/>
                    <a:lstStyle/>
                    <a:p>
                      <a:pPr algn="ctr" fontAlgn="b"/>
                      <a:r>
                        <a:rPr lang="en-NZ" sz="1100" b="0" i="0" u="none" strike="noStrike">
                          <a:solidFill>
                            <a:schemeClr val="bg2"/>
                          </a:solidFill>
                          <a:effectLst/>
                          <a:latin typeface="+mn-lt"/>
                        </a:rPr>
                        <a:t>172.1</a:t>
                      </a:r>
                    </a:p>
                  </a:txBody>
                  <a:tcPr marL="0" marR="0" marT="0" marB="0" anchor="b"/>
                </a:tc>
                <a:tc>
                  <a:txBody>
                    <a:bodyPr/>
                    <a:lstStyle/>
                    <a:p>
                      <a:pPr algn="ctr" fontAlgn="b"/>
                      <a:r>
                        <a:rPr lang="en-NZ" sz="1100" b="0" i="0" u="none" strike="noStrike">
                          <a:solidFill>
                            <a:schemeClr val="bg2"/>
                          </a:solidFill>
                          <a:effectLst/>
                          <a:latin typeface="+mn-lt"/>
                        </a:rPr>
                        <a:t>185.1</a:t>
                      </a:r>
                    </a:p>
                  </a:txBody>
                  <a:tcPr marL="0" marR="0" marT="0" marB="0" anchor="b"/>
                </a:tc>
                <a:tc>
                  <a:txBody>
                    <a:bodyPr/>
                    <a:lstStyle/>
                    <a:p>
                      <a:pPr algn="ctr" fontAlgn="b"/>
                      <a:r>
                        <a:rPr lang="en-NZ" sz="1100" b="0" i="0" u="none" strike="noStrike">
                          <a:solidFill>
                            <a:schemeClr val="bg2"/>
                          </a:solidFill>
                          <a:effectLst/>
                          <a:latin typeface="+mn-lt"/>
                        </a:rPr>
                        <a:t>199.7</a:t>
                      </a:r>
                    </a:p>
                  </a:txBody>
                  <a:tcPr marL="0" marR="0" marT="0" marB="0" anchor="b"/>
                </a:tc>
                <a:tc>
                  <a:txBody>
                    <a:bodyPr/>
                    <a:lstStyle/>
                    <a:p>
                      <a:pPr algn="ctr" fontAlgn="b"/>
                      <a:r>
                        <a:rPr lang="en-NZ" sz="1100" b="0" i="0" u="none" strike="noStrike">
                          <a:solidFill>
                            <a:schemeClr val="bg2"/>
                          </a:solidFill>
                          <a:effectLst/>
                          <a:latin typeface="+mn-lt"/>
                        </a:rPr>
                        <a:t>215.4</a:t>
                      </a:r>
                    </a:p>
                  </a:txBody>
                  <a:tcPr marL="0" marR="0" marT="0" marB="0" anchor="b"/>
                </a:tc>
                <a:tc>
                  <a:txBody>
                    <a:bodyPr/>
                    <a:lstStyle/>
                    <a:p>
                      <a:pPr algn="ctr" fontAlgn="b"/>
                      <a:r>
                        <a:rPr lang="en-NZ" sz="1100" b="0" i="0" u="none" strike="noStrike">
                          <a:solidFill>
                            <a:schemeClr val="bg2"/>
                          </a:solidFill>
                          <a:effectLst/>
                          <a:latin typeface="+mn-lt"/>
                        </a:rPr>
                        <a:t>232.3</a:t>
                      </a:r>
                    </a:p>
                  </a:txBody>
                  <a:tcPr marL="0" marR="0" marT="0" marB="0" anchor="b"/>
                </a:tc>
                <a:extLst>
                  <a:ext uri="{0D108BD9-81ED-4DB2-BD59-A6C34878D82A}">
                    <a16:rowId xmlns:a16="http://schemas.microsoft.com/office/drawing/2014/main" val="3178326773"/>
                  </a:ext>
                </a:extLst>
              </a:tr>
              <a:tr h="168812">
                <a:tc>
                  <a:txBody>
                    <a:bodyPr/>
                    <a:lstStyle/>
                    <a:p>
                      <a:pPr algn="l" fontAlgn="ctr"/>
                      <a:endParaRPr lang="en-NZ" sz="1200" b="0" i="0" u="none" strike="noStrike">
                        <a:solidFill>
                          <a:schemeClr val="bg2"/>
                        </a:solidFill>
                        <a:effectLst/>
                        <a:latin typeface="+mn-lt"/>
                      </a:endParaRPr>
                    </a:p>
                  </a:txBody>
                  <a:tcPr marL="253218" marR="0" marT="0" marB="0" anchor="ctr"/>
                </a:tc>
                <a:tc>
                  <a:txBody>
                    <a:bodyPr/>
                    <a:lstStyle/>
                    <a:p>
                      <a:pPr algn="l" fontAlgn="b"/>
                      <a:r>
                        <a:rPr lang="en-NZ" sz="1200" b="0" i="0" u="none" strike="noStrike">
                          <a:solidFill>
                            <a:schemeClr val="accent1">
                              <a:lumMod val="50000"/>
                            </a:schemeClr>
                          </a:solidFill>
                          <a:effectLst/>
                          <a:latin typeface="+mn-lt"/>
                        </a:rPr>
                        <a:t>% of Revenue</a:t>
                      </a:r>
                    </a:p>
                  </a:txBody>
                  <a:tcPr marL="0" marR="0" marT="0" marB="0" anchor="b"/>
                </a:tc>
                <a:tc>
                  <a:txBody>
                    <a:bodyPr/>
                    <a:lstStyle/>
                    <a:p>
                      <a:pPr algn="ctr" fontAlgn="b"/>
                      <a:r>
                        <a:rPr lang="en-NZ" sz="1100" b="0" i="0" u="none" strike="noStrike">
                          <a:solidFill>
                            <a:schemeClr val="accent1">
                              <a:lumMod val="50000"/>
                            </a:schemeClr>
                          </a:solidFill>
                          <a:effectLst/>
                          <a:latin typeface="+mn-lt"/>
                        </a:rPr>
                        <a:t>60%</a:t>
                      </a:r>
                    </a:p>
                  </a:txBody>
                  <a:tcPr marL="0" marR="0" marT="0" marB="0" anchor="b"/>
                </a:tc>
                <a:tc>
                  <a:txBody>
                    <a:bodyPr/>
                    <a:lstStyle/>
                    <a:p>
                      <a:pPr algn="ctr" fontAlgn="b"/>
                      <a:r>
                        <a:rPr lang="en-NZ" sz="1100" b="0" i="0" u="none" strike="noStrike">
                          <a:solidFill>
                            <a:schemeClr val="accent1">
                              <a:lumMod val="50000"/>
                            </a:schemeClr>
                          </a:solidFill>
                          <a:effectLst/>
                          <a:latin typeface="+mn-lt"/>
                        </a:rPr>
                        <a:t>62%</a:t>
                      </a:r>
                    </a:p>
                  </a:txBody>
                  <a:tcPr marL="0" marR="0" marT="0" marB="0" anchor="b"/>
                </a:tc>
                <a:tc>
                  <a:txBody>
                    <a:bodyPr/>
                    <a:lstStyle/>
                    <a:p>
                      <a:pPr algn="ctr" fontAlgn="b"/>
                      <a:r>
                        <a:rPr lang="en-NZ" sz="1100" b="0" i="0" u="none" strike="noStrike">
                          <a:solidFill>
                            <a:schemeClr val="accent1">
                              <a:lumMod val="50000"/>
                            </a:schemeClr>
                          </a:solidFill>
                          <a:effectLst/>
                          <a:latin typeface="+mn-lt"/>
                        </a:rPr>
                        <a:t>64%</a:t>
                      </a:r>
                    </a:p>
                  </a:txBody>
                  <a:tcPr marL="0" marR="0" marT="0" marB="0" anchor="b"/>
                </a:tc>
                <a:tc>
                  <a:txBody>
                    <a:bodyPr/>
                    <a:lstStyle/>
                    <a:p>
                      <a:pPr algn="ctr" fontAlgn="b"/>
                      <a:r>
                        <a:rPr lang="en-NZ" sz="1100" b="0" i="0" u="none" strike="noStrike">
                          <a:solidFill>
                            <a:schemeClr val="accent1">
                              <a:lumMod val="50000"/>
                            </a:schemeClr>
                          </a:solidFill>
                          <a:effectLst/>
                          <a:latin typeface="+mn-lt"/>
                        </a:rPr>
                        <a:t>66%</a:t>
                      </a:r>
                    </a:p>
                  </a:txBody>
                  <a:tcPr marL="0" marR="0" marT="0" marB="0" anchor="b"/>
                </a:tc>
                <a:tc>
                  <a:txBody>
                    <a:bodyPr/>
                    <a:lstStyle/>
                    <a:p>
                      <a:pPr algn="ctr" fontAlgn="b"/>
                      <a:r>
                        <a:rPr lang="en-NZ" sz="1100" b="0" i="0" u="none" strike="noStrike">
                          <a:solidFill>
                            <a:schemeClr val="accent1">
                              <a:lumMod val="50000"/>
                            </a:schemeClr>
                          </a:solidFill>
                          <a:effectLst/>
                          <a:latin typeface="+mn-lt"/>
                        </a:rPr>
                        <a:t>54%</a:t>
                      </a:r>
                    </a:p>
                  </a:txBody>
                  <a:tcPr marL="0" marR="0" marT="0" marB="0" anchor="b"/>
                </a:tc>
                <a:tc>
                  <a:txBody>
                    <a:bodyPr/>
                    <a:lstStyle/>
                    <a:p>
                      <a:pPr algn="ctr" fontAlgn="b"/>
                      <a:r>
                        <a:rPr lang="en-NZ" sz="1100" b="0" i="0" u="none" strike="noStrike">
                          <a:solidFill>
                            <a:schemeClr val="accent1">
                              <a:lumMod val="50000"/>
                            </a:schemeClr>
                          </a:solidFill>
                          <a:effectLst/>
                          <a:latin typeface="+mn-lt"/>
                        </a:rPr>
                        <a:t>67%</a:t>
                      </a:r>
                    </a:p>
                  </a:txBody>
                  <a:tcPr marL="0" marR="0" marT="0" marB="0" anchor="b"/>
                </a:tc>
                <a:tc>
                  <a:txBody>
                    <a:bodyPr/>
                    <a:lstStyle/>
                    <a:p>
                      <a:pPr algn="ctr" fontAlgn="b"/>
                      <a:r>
                        <a:rPr lang="en-NZ" sz="1100" b="0" i="0" u="none" strike="noStrike">
                          <a:solidFill>
                            <a:schemeClr val="accent1">
                              <a:lumMod val="50000"/>
                            </a:schemeClr>
                          </a:solidFill>
                          <a:effectLst/>
                          <a:latin typeface="+mn-lt"/>
                        </a:rPr>
                        <a:t>66%</a:t>
                      </a:r>
                    </a:p>
                  </a:txBody>
                  <a:tcPr marL="0" marR="0" marT="0" marB="0" anchor="b"/>
                </a:tc>
                <a:tc>
                  <a:txBody>
                    <a:bodyPr/>
                    <a:lstStyle/>
                    <a:p>
                      <a:pPr algn="ctr" fontAlgn="b"/>
                      <a:r>
                        <a:rPr lang="en-NZ" sz="1100" b="0" i="0" u="none" strike="noStrike">
                          <a:solidFill>
                            <a:schemeClr val="accent1">
                              <a:lumMod val="50000"/>
                            </a:schemeClr>
                          </a:solidFill>
                          <a:effectLst/>
                          <a:latin typeface="+mn-lt"/>
                        </a:rPr>
                        <a:t>65%</a:t>
                      </a:r>
                    </a:p>
                  </a:txBody>
                  <a:tcPr marL="0" marR="0" marT="0" marB="0" anchor="b"/>
                </a:tc>
                <a:tc>
                  <a:txBody>
                    <a:bodyPr/>
                    <a:lstStyle/>
                    <a:p>
                      <a:pPr algn="ctr" fontAlgn="b"/>
                      <a:r>
                        <a:rPr lang="en-NZ" sz="1100" b="0" i="0" u="none" strike="noStrike">
                          <a:solidFill>
                            <a:schemeClr val="accent1">
                              <a:lumMod val="50000"/>
                            </a:schemeClr>
                          </a:solidFill>
                          <a:effectLst/>
                          <a:latin typeface="+mn-lt"/>
                        </a:rPr>
                        <a:t>65%</a:t>
                      </a:r>
                    </a:p>
                  </a:txBody>
                  <a:tcPr marL="0" marR="0" marT="0" marB="0" anchor="b"/>
                </a:tc>
                <a:tc>
                  <a:txBody>
                    <a:bodyPr/>
                    <a:lstStyle/>
                    <a:p>
                      <a:pPr algn="ctr" fontAlgn="b"/>
                      <a:r>
                        <a:rPr lang="en-NZ" sz="1100" b="0" i="0" u="none" strike="noStrike">
                          <a:solidFill>
                            <a:schemeClr val="accent1">
                              <a:lumMod val="50000"/>
                            </a:schemeClr>
                          </a:solidFill>
                          <a:effectLst/>
                          <a:latin typeface="+mn-lt"/>
                        </a:rPr>
                        <a:t>65%</a:t>
                      </a:r>
                    </a:p>
                  </a:txBody>
                  <a:tcPr marL="0" marR="0" marT="0" marB="0" anchor="b"/>
                </a:tc>
                <a:tc>
                  <a:txBody>
                    <a:bodyPr/>
                    <a:lstStyle/>
                    <a:p>
                      <a:pPr algn="ctr" fontAlgn="b"/>
                      <a:r>
                        <a:rPr lang="en-NZ" sz="1100" b="0" i="0" u="none" strike="noStrike">
                          <a:solidFill>
                            <a:schemeClr val="accent1">
                              <a:lumMod val="50000"/>
                            </a:schemeClr>
                          </a:solidFill>
                          <a:effectLst/>
                          <a:latin typeface="+mn-lt"/>
                        </a:rPr>
                        <a:t>65%</a:t>
                      </a:r>
                    </a:p>
                  </a:txBody>
                  <a:tcPr marL="0" marR="0" marT="0" marB="0" anchor="b"/>
                </a:tc>
                <a:tc>
                  <a:txBody>
                    <a:bodyPr/>
                    <a:lstStyle/>
                    <a:p>
                      <a:pPr algn="ctr" fontAlgn="b"/>
                      <a:r>
                        <a:rPr lang="en-NZ" sz="1100" b="0" i="0" u="none" strike="noStrike">
                          <a:solidFill>
                            <a:schemeClr val="accent1">
                              <a:lumMod val="50000"/>
                            </a:schemeClr>
                          </a:solidFill>
                          <a:effectLst/>
                          <a:latin typeface="+mn-lt"/>
                        </a:rPr>
                        <a:t>65%</a:t>
                      </a:r>
                    </a:p>
                  </a:txBody>
                  <a:tcPr marL="0" marR="0" marT="0" marB="0" anchor="b"/>
                </a:tc>
                <a:extLst>
                  <a:ext uri="{0D108BD9-81ED-4DB2-BD59-A6C34878D82A}">
                    <a16:rowId xmlns:a16="http://schemas.microsoft.com/office/drawing/2014/main" val="2081392110"/>
                  </a:ext>
                </a:extLst>
              </a:tr>
              <a:tr h="168812">
                <a:tc>
                  <a:txBody>
                    <a:bodyPr/>
                    <a:lstStyle/>
                    <a:p>
                      <a:pPr algn="l" fontAlgn="ctr"/>
                      <a:r>
                        <a:rPr lang="en-NZ" sz="1200" b="0" i="0" u="none" strike="noStrike">
                          <a:solidFill>
                            <a:schemeClr val="bg2"/>
                          </a:solidFill>
                          <a:effectLst/>
                          <a:latin typeface="+mn-lt"/>
                        </a:rPr>
                        <a:t>Other expenses</a:t>
                      </a:r>
                    </a:p>
                  </a:txBody>
                  <a:tcPr marL="253218" marR="0" marT="0" marB="0" anchor="ctr"/>
                </a:tc>
                <a:tc>
                  <a:txBody>
                    <a:bodyPr/>
                    <a:lstStyle/>
                    <a:p>
                      <a:pPr algn="r" fontAlgn="b"/>
                      <a:endParaRPr lang="en-NZ" sz="1200" b="0" i="0" u="none" strike="noStrike">
                        <a:solidFill>
                          <a:schemeClr val="bg2"/>
                        </a:solidFill>
                        <a:effectLst/>
                        <a:latin typeface="+mn-lt"/>
                      </a:endParaRPr>
                    </a:p>
                  </a:txBody>
                  <a:tcPr marL="0" marR="0" marT="0" marB="0" anchor="b"/>
                </a:tc>
                <a:tc>
                  <a:txBody>
                    <a:bodyPr/>
                    <a:lstStyle/>
                    <a:p>
                      <a:pPr algn="ctr" fontAlgn="b"/>
                      <a:r>
                        <a:rPr lang="en-NZ" sz="1100" b="0" i="0" u="none" strike="noStrike">
                          <a:solidFill>
                            <a:schemeClr val="bg2"/>
                          </a:solidFill>
                          <a:effectLst/>
                          <a:latin typeface="+mn-lt"/>
                        </a:rPr>
                        <a:t>48.4</a:t>
                      </a:r>
                    </a:p>
                  </a:txBody>
                  <a:tcPr marL="0" marR="0" marT="0" marB="0" anchor="b"/>
                </a:tc>
                <a:tc>
                  <a:txBody>
                    <a:bodyPr/>
                    <a:lstStyle/>
                    <a:p>
                      <a:pPr algn="ctr" fontAlgn="b"/>
                      <a:r>
                        <a:rPr lang="en-NZ" sz="1100" b="0" i="0" u="none" strike="noStrike">
                          <a:solidFill>
                            <a:schemeClr val="bg2"/>
                          </a:solidFill>
                          <a:effectLst/>
                          <a:latin typeface="+mn-lt"/>
                        </a:rPr>
                        <a:t>52.5</a:t>
                      </a:r>
                    </a:p>
                  </a:txBody>
                  <a:tcPr marL="0" marR="0" marT="0" marB="0" anchor="b"/>
                </a:tc>
                <a:tc>
                  <a:txBody>
                    <a:bodyPr/>
                    <a:lstStyle/>
                    <a:p>
                      <a:pPr algn="ctr" fontAlgn="b"/>
                      <a:r>
                        <a:rPr lang="en-NZ" sz="1100" b="0" i="0" u="none" strike="noStrike">
                          <a:solidFill>
                            <a:schemeClr val="bg2"/>
                          </a:solidFill>
                          <a:effectLst/>
                          <a:latin typeface="+mn-lt"/>
                        </a:rPr>
                        <a:t>56.0</a:t>
                      </a:r>
                    </a:p>
                  </a:txBody>
                  <a:tcPr marL="0" marR="0" marT="0" marB="0" anchor="b"/>
                </a:tc>
                <a:tc>
                  <a:txBody>
                    <a:bodyPr/>
                    <a:lstStyle/>
                    <a:p>
                      <a:pPr algn="ctr" fontAlgn="b"/>
                      <a:r>
                        <a:rPr lang="en-NZ" sz="1100" b="0" i="0" u="none" strike="noStrike">
                          <a:solidFill>
                            <a:schemeClr val="bg2"/>
                          </a:solidFill>
                          <a:effectLst/>
                          <a:latin typeface="+mn-lt"/>
                        </a:rPr>
                        <a:t>69.8</a:t>
                      </a:r>
                    </a:p>
                  </a:txBody>
                  <a:tcPr marL="0" marR="0" marT="0" marB="0" anchor="b"/>
                </a:tc>
                <a:tc>
                  <a:txBody>
                    <a:bodyPr/>
                    <a:lstStyle/>
                    <a:p>
                      <a:pPr algn="ctr" fontAlgn="b"/>
                      <a:r>
                        <a:rPr lang="en-NZ" sz="1100" b="0" i="0" u="none" strike="noStrike">
                          <a:solidFill>
                            <a:schemeClr val="bg2"/>
                          </a:solidFill>
                          <a:effectLst/>
                          <a:latin typeface="+mn-lt"/>
                        </a:rPr>
                        <a:t>88.0</a:t>
                      </a:r>
                    </a:p>
                  </a:txBody>
                  <a:tcPr marL="0" marR="0" marT="0" marB="0" anchor="b"/>
                </a:tc>
                <a:tc>
                  <a:txBody>
                    <a:bodyPr/>
                    <a:lstStyle/>
                    <a:p>
                      <a:pPr algn="ctr" fontAlgn="b"/>
                      <a:r>
                        <a:rPr lang="en-NZ" sz="1100" b="0" i="0" u="none" strike="noStrike">
                          <a:solidFill>
                            <a:schemeClr val="bg2"/>
                          </a:solidFill>
                          <a:effectLst/>
                          <a:latin typeface="+mn-lt"/>
                        </a:rPr>
                        <a:t>62.5</a:t>
                      </a:r>
                    </a:p>
                  </a:txBody>
                  <a:tcPr marL="0" marR="0" marT="0" marB="0" anchor="b"/>
                </a:tc>
                <a:tc>
                  <a:txBody>
                    <a:bodyPr/>
                    <a:lstStyle/>
                    <a:p>
                      <a:pPr algn="ctr" fontAlgn="b"/>
                      <a:r>
                        <a:rPr lang="en-NZ" sz="1100" b="0" i="0" u="none" strike="noStrike">
                          <a:solidFill>
                            <a:schemeClr val="bg2"/>
                          </a:solidFill>
                          <a:effectLst/>
                          <a:latin typeface="+mn-lt"/>
                        </a:rPr>
                        <a:t>66.9</a:t>
                      </a:r>
                    </a:p>
                  </a:txBody>
                  <a:tcPr marL="0" marR="0" marT="0" marB="0" anchor="b"/>
                </a:tc>
                <a:tc>
                  <a:txBody>
                    <a:bodyPr/>
                    <a:lstStyle/>
                    <a:p>
                      <a:pPr algn="ctr" fontAlgn="b"/>
                      <a:r>
                        <a:rPr lang="en-NZ" sz="1100" b="0" i="0" u="none" strike="noStrike">
                          <a:solidFill>
                            <a:schemeClr val="bg2"/>
                          </a:solidFill>
                          <a:effectLst/>
                          <a:latin typeface="+mn-lt"/>
                        </a:rPr>
                        <a:t>84.4</a:t>
                      </a:r>
                    </a:p>
                  </a:txBody>
                  <a:tcPr marL="0" marR="0" marT="0" marB="0" anchor="b"/>
                </a:tc>
                <a:tc>
                  <a:txBody>
                    <a:bodyPr/>
                    <a:lstStyle/>
                    <a:p>
                      <a:pPr algn="ctr" fontAlgn="b"/>
                      <a:r>
                        <a:rPr lang="en-NZ" sz="1100" b="0" i="0" u="none" strike="noStrike">
                          <a:solidFill>
                            <a:schemeClr val="bg2"/>
                          </a:solidFill>
                          <a:effectLst/>
                          <a:latin typeface="+mn-lt"/>
                        </a:rPr>
                        <a:t>90.8</a:t>
                      </a:r>
                    </a:p>
                  </a:txBody>
                  <a:tcPr marL="0" marR="0" marT="0" marB="0" anchor="b"/>
                </a:tc>
                <a:tc>
                  <a:txBody>
                    <a:bodyPr/>
                    <a:lstStyle/>
                    <a:p>
                      <a:pPr algn="ctr" fontAlgn="b"/>
                      <a:r>
                        <a:rPr lang="en-NZ" sz="1100" b="0" i="0" u="none" strike="noStrike">
                          <a:solidFill>
                            <a:schemeClr val="bg2"/>
                          </a:solidFill>
                          <a:effectLst/>
                          <a:latin typeface="+mn-lt"/>
                        </a:rPr>
                        <a:t>98.0</a:t>
                      </a:r>
                    </a:p>
                  </a:txBody>
                  <a:tcPr marL="0" marR="0" marT="0" marB="0" anchor="b"/>
                </a:tc>
                <a:tc>
                  <a:txBody>
                    <a:bodyPr/>
                    <a:lstStyle/>
                    <a:p>
                      <a:pPr algn="ctr" fontAlgn="b"/>
                      <a:r>
                        <a:rPr lang="en-NZ" sz="1100" b="0" i="0" u="none" strike="noStrike">
                          <a:solidFill>
                            <a:schemeClr val="bg2"/>
                          </a:solidFill>
                          <a:effectLst/>
                          <a:latin typeface="+mn-lt"/>
                        </a:rPr>
                        <a:t>105.7</a:t>
                      </a:r>
                    </a:p>
                  </a:txBody>
                  <a:tcPr marL="0" marR="0" marT="0" marB="0" anchor="b"/>
                </a:tc>
                <a:tc>
                  <a:txBody>
                    <a:bodyPr/>
                    <a:lstStyle/>
                    <a:p>
                      <a:pPr algn="ctr" fontAlgn="b"/>
                      <a:r>
                        <a:rPr lang="en-NZ" sz="1100" b="0" i="0" u="none" strike="noStrike">
                          <a:solidFill>
                            <a:schemeClr val="bg2"/>
                          </a:solidFill>
                          <a:effectLst/>
                          <a:latin typeface="+mn-lt"/>
                        </a:rPr>
                        <a:t>114.0</a:t>
                      </a:r>
                    </a:p>
                  </a:txBody>
                  <a:tcPr marL="0" marR="0" marT="0" marB="0" anchor="b"/>
                </a:tc>
                <a:extLst>
                  <a:ext uri="{0D108BD9-81ED-4DB2-BD59-A6C34878D82A}">
                    <a16:rowId xmlns:a16="http://schemas.microsoft.com/office/drawing/2014/main" val="3665267456"/>
                  </a:ext>
                </a:extLst>
              </a:tr>
              <a:tr h="168812">
                <a:tc>
                  <a:txBody>
                    <a:bodyPr/>
                    <a:lstStyle/>
                    <a:p>
                      <a:pPr algn="l" fontAlgn="ctr"/>
                      <a:endParaRPr lang="en-NZ" sz="1200" b="0" i="0" u="none" strike="noStrike">
                        <a:solidFill>
                          <a:schemeClr val="bg2"/>
                        </a:solidFill>
                        <a:effectLst/>
                        <a:latin typeface="+mn-lt"/>
                      </a:endParaRPr>
                    </a:p>
                  </a:txBody>
                  <a:tcPr marL="253218" marR="0" marT="0" marB="0" anchor="ctr"/>
                </a:tc>
                <a:tc>
                  <a:txBody>
                    <a:bodyPr/>
                    <a:lstStyle/>
                    <a:p>
                      <a:pPr algn="l" fontAlgn="b"/>
                      <a:r>
                        <a:rPr lang="en-NZ" sz="1200" b="0" i="0" u="none" strike="noStrike">
                          <a:solidFill>
                            <a:schemeClr val="accent1">
                              <a:lumMod val="50000"/>
                            </a:schemeClr>
                          </a:solidFill>
                          <a:effectLst/>
                          <a:latin typeface="+mn-lt"/>
                        </a:rPr>
                        <a:t>% of Revenue</a:t>
                      </a:r>
                    </a:p>
                  </a:txBody>
                  <a:tcPr marL="0" marR="0" marT="0" marB="0" anchor="b"/>
                </a:tc>
                <a:tc>
                  <a:txBody>
                    <a:bodyPr/>
                    <a:lstStyle/>
                    <a:p>
                      <a:pPr algn="ctr" fontAlgn="b"/>
                      <a:r>
                        <a:rPr lang="en-NZ" sz="1100" b="0" i="0" u="none" strike="noStrike">
                          <a:solidFill>
                            <a:schemeClr val="accent1">
                              <a:lumMod val="50000"/>
                            </a:schemeClr>
                          </a:solidFill>
                          <a:effectLst/>
                          <a:latin typeface="+mn-lt"/>
                        </a:rPr>
                        <a:t>28%</a:t>
                      </a:r>
                    </a:p>
                  </a:txBody>
                  <a:tcPr marL="0" marR="0" marT="0" marB="0" anchor="b"/>
                </a:tc>
                <a:tc>
                  <a:txBody>
                    <a:bodyPr/>
                    <a:lstStyle/>
                    <a:p>
                      <a:pPr algn="ctr" fontAlgn="b"/>
                      <a:r>
                        <a:rPr lang="en-NZ" sz="1100" b="0" i="0" u="none" strike="noStrike">
                          <a:solidFill>
                            <a:schemeClr val="accent1">
                              <a:lumMod val="50000"/>
                            </a:schemeClr>
                          </a:solidFill>
                          <a:effectLst/>
                          <a:latin typeface="+mn-lt"/>
                        </a:rPr>
                        <a:t>29%</a:t>
                      </a:r>
                    </a:p>
                  </a:txBody>
                  <a:tcPr marL="0" marR="0" marT="0" marB="0" anchor="b"/>
                </a:tc>
                <a:tc>
                  <a:txBody>
                    <a:bodyPr/>
                    <a:lstStyle/>
                    <a:p>
                      <a:pPr algn="ctr" fontAlgn="b"/>
                      <a:r>
                        <a:rPr lang="en-NZ" sz="1100" b="0" i="0" u="none" strike="noStrike">
                          <a:solidFill>
                            <a:schemeClr val="accent1">
                              <a:lumMod val="50000"/>
                            </a:schemeClr>
                          </a:solidFill>
                          <a:effectLst/>
                          <a:latin typeface="+mn-lt"/>
                        </a:rPr>
                        <a:t>30%</a:t>
                      </a:r>
                    </a:p>
                  </a:txBody>
                  <a:tcPr marL="0" marR="0" marT="0" marB="0" anchor="b"/>
                </a:tc>
                <a:tc>
                  <a:txBody>
                    <a:bodyPr/>
                    <a:lstStyle/>
                    <a:p>
                      <a:pPr algn="ctr" fontAlgn="b"/>
                      <a:r>
                        <a:rPr lang="en-NZ" sz="1100" b="0" i="0" u="none" strike="noStrike">
                          <a:solidFill>
                            <a:schemeClr val="accent1">
                              <a:lumMod val="50000"/>
                            </a:schemeClr>
                          </a:solidFill>
                          <a:effectLst/>
                          <a:latin typeface="+mn-lt"/>
                        </a:rPr>
                        <a:t>36%</a:t>
                      </a:r>
                    </a:p>
                  </a:txBody>
                  <a:tcPr marL="0" marR="0" marT="0" marB="0" anchor="b"/>
                </a:tc>
                <a:tc>
                  <a:txBody>
                    <a:bodyPr/>
                    <a:lstStyle/>
                    <a:p>
                      <a:pPr algn="ctr" fontAlgn="b"/>
                      <a:r>
                        <a:rPr lang="en-NZ" sz="1100" b="0" i="0" u="none" strike="noStrike">
                          <a:solidFill>
                            <a:schemeClr val="accent1">
                              <a:lumMod val="50000"/>
                            </a:schemeClr>
                          </a:solidFill>
                          <a:effectLst/>
                          <a:latin typeface="+mn-lt"/>
                        </a:rPr>
                        <a:t>41%</a:t>
                      </a:r>
                    </a:p>
                  </a:txBody>
                  <a:tcPr marL="0" marR="0" marT="0" marB="0" anchor="b"/>
                </a:tc>
                <a:tc>
                  <a:txBody>
                    <a:bodyPr/>
                    <a:lstStyle/>
                    <a:p>
                      <a:pPr algn="ctr" fontAlgn="b"/>
                      <a:r>
                        <a:rPr lang="en-NZ" sz="1100" b="0" i="0" u="none" strike="noStrike">
                          <a:solidFill>
                            <a:schemeClr val="accent1">
                              <a:lumMod val="50000"/>
                            </a:schemeClr>
                          </a:solidFill>
                          <a:effectLst/>
                          <a:latin typeface="+mn-lt"/>
                        </a:rPr>
                        <a:t>27%</a:t>
                      </a:r>
                    </a:p>
                  </a:txBody>
                  <a:tcPr marL="0" marR="0" marT="0" marB="0" anchor="b"/>
                </a:tc>
                <a:tc>
                  <a:txBody>
                    <a:bodyPr/>
                    <a:lstStyle/>
                    <a:p>
                      <a:pPr algn="ctr" fontAlgn="b"/>
                      <a:r>
                        <a:rPr lang="en-NZ" sz="1100" b="0" i="0" u="none" strike="noStrike">
                          <a:solidFill>
                            <a:schemeClr val="accent1">
                              <a:lumMod val="50000"/>
                            </a:schemeClr>
                          </a:solidFill>
                          <a:effectLst/>
                          <a:latin typeface="+mn-lt"/>
                        </a:rPr>
                        <a:t>27%</a:t>
                      </a:r>
                    </a:p>
                  </a:txBody>
                  <a:tcPr marL="0" marR="0" marT="0" marB="0" anchor="b"/>
                </a:tc>
                <a:tc>
                  <a:txBody>
                    <a:bodyPr/>
                    <a:lstStyle/>
                    <a:p>
                      <a:pPr algn="ctr" fontAlgn="b"/>
                      <a:r>
                        <a:rPr lang="en-NZ" sz="1100" b="0" i="0" u="none" strike="noStrike">
                          <a:solidFill>
                            <a:schemeClr val="accent1">
                              <a:lumMod val="50000"/>
                            </a:schemeClr>
                          </a:solidFill>
                          <a:effectLst/>
                          <a:latin typeface="+mn-lt"/>
                        </a:rPr>
                        <a:t>32%</a:t>
                      </a:r>
                    </a:p>
                  </a:txBody>
                  <a:tcPr marL="0" marR="0" marT="0" marB="0" anchor="b"/>
                </a:tc>
                <a:tc>
                  <a:txBody>
                    <a:bodyPr/>
                    <a:lstStyle/>
                    <a:p>
                      <a:pPr algn="ctr" fontAlgn="b"/>
                      <a:r>
                        <a:rPr lang="en-NZ" sz="1100" b="0" i="0" u="none" strike="noStrike">
                          <a:solidFill>
                            <a:schemeClr val="accent1">
                              <a:lumMod val="50000"/>
                            </a:schemeClr>
                          </a:solidFill>
                          <a:effectLst/>
                          <a:latin typeface="+mn-lt"/>
                        </a:rPr>
                        <a:t>32%</a:t>
                      </a:r>
                    </a:p>
                  </a:txBody>
                  <a:tcPr marL="0" marR="0" marT="0" marB="0" anchor="b"/>
                </a:tc>
                <a:tc>
                  <a:txBody>
                    <a:bodyPr/>
                    <a:lstStyle/>
                    <a:p>
                      <a:pPr algn="ctr" fontAlgn="b"/>
                      <a:r>
                        <a:rPr lang="en-NZ" sz="1100" b="0" i="0" u="none" strike="noStrike">
                          <a:solidFill>
                            <a:schemeClr val="accent1">
                              <a:lumMod val="50000"/>
                            </a:schemeClr>
                          </a:solidFill>
                          <a:effectLst/>
                          <a:latin typeface="+mn-lt"/>
                        </a:rPr>
                        <a:t>32%</a:t>
                      </a:r>
                    </a:p>
                  </a:txBody>
                  <a:tcPr marL="0" marR="0" marT="0" marB="0" anchor="b"/>
                </a:tc>
                <a:tc>
                  <a:txBody>
                    <a:bodyPr/>
                    <a:lstStyle/>
                    <a:p>
                      <a:pPr algn="ctr" fontAlgn="b"/>
                      <a:r>
                        <a:rPr lang="en-NZ" sz="1100" b="0" i="0" u="none" strike="noStrike">
                          <a:solidFill>
                            <a:schemeClr val="accent1">
                              <a:lumMod val="50000"/>
                            </a:schemeClr>
                          </a:solidFill>
                          <a:effectLst/>
                          <a:latin typeface="+mn-lt"/>
                        </a:rPr>
                        <a:t>32%</a:t>
                      </a:r>
                    </a:p>
                  </a:txBody>
                  <a:tcPr marL="0" marR="0" marT="0" marB="0" anchor="b"/>
                </a:tc>
                <a:tc>
                  <a:txBody>
                    <a:bodyPr/>
                    <a:lstStyle/>
                    <a:p>
                      <a:pPr algn="ctr" fontAlgn="b"/>
                      <a:r>
                        <a:rPr lang="en-NZ" sz="1100" b="0" i="0" u="none" strike="noStrike">
                          <a:solidFill>
                            <a:schemeClr val="accent1">
                              <a:lumMod val="50000"/>
                            </a:schemeClr>
                          </a:solidFill>
                          <a:effectLst/>
                          <a:latin typeface="+mn-lt"/>
                        </a:rPr>
                        <a:t>32%</a:t>
                      </a:r>
                    </a:p>
                  </a:txBody>
                  <a:tcPr marL="0" marR="0" marT="0" marB="0" anchor="b"/>
                </a:tc>
                <a:extLst>
                  <a:ext uri="{0D108BD9-81ED-4DB2-BD59-A6C34878D82A}">
                    <a16:rowId xmlns:a16="http://schemas.microsoft.com/office/drawing/2014/main" val="592464637"/>
                  </a:ext>
                </a:extLst>
              </a:tr>
              <a:tr h="168812">
                <a:tc>
                  <a:txBody>
                    <a:bodyPr/>
                    <a:lstStyle/>
                    <a:p>
                      <a:pPr algn="l" fontAlgn="ctr"/>
                      <a:r>
                        <a:rPr lang="en-NZ" sz="1100" u="none" strike="noStrike">
                          <a:solidFill>
                            <a:schemeClr val="bg2"/>
                          </a:solidFill>
                          <a:effectLst/>
                          <a:latin typeface="+mn-lt"/>
                        </a:rPr>
                        <a:t>Depreciation and amortisation</a:t>
                      </a:r>
                      <a:endParaRPr lang="en-NZ" sz="1100" b="1" i="0" u="none" strike="noStrike">
                        <a:solidFill>
                          <a:schemeClr val="bg2"/>
                        </a:solidFill>
                        <a:effectLst/>
                        <a:latin typeface="+mn-lt"/>
                      </a:endParaRPr>
                    </a:p>
                  </a:txBody>
                  <a:tcPr marL="0" marR="0" marT="0" marB="0" anchor="ctr">
                    <a:solidFill>
                      <a:schemeClr val="accent1"/>
                    </a:solidFill>
                  </a:tcPr>
                </a:tc>
                <a:tc>
                  <a:txBody>
                    <a:bodyPr/>
                    <a:lstStyle/>
                    <a:p>
                      <a:pPr algn="l" fontAlgn="ctr"/>
                      <a:endParaRPr lang="en-NZ" sz="1100" b="1" i="0" u="none" strike="noStrike">
                        <a:solidFill>
                          <a:schemeClr val="bg2"/>
                        </a:solidFill>
                        <a:effectLst/>
                        <a:latin typeface="+mn-lt"/>
                      </a:endParaRPr>
                    </a:p>
                  </a:txBody>
                  <a:tcPr marL="0" marR="0" marT="0" marB="0" anchor="ctr">
                    <a:solidFill>
                      <a:schemeClr val="accent1"/>
                    </a:solidFill>
                  </a:tcPr>
                </a:tc>
                <a:tc>
                  <a:txBody>
                    <a:bodyPr/>
                    <a:lstStyle/>
                    <a:p>
                      <a:pPr algn="r" fontAlgn="b"/>
                      <a:r>
                        <a:rPr lang="en-NZ" sz="1100" u="none" strike="noStrike">
                          <a:solidFill>
                            <a:schemeClr val="bg2"/>
                          </a:solidFill>
                          <a:effectLst/>
                          <a:latin typeface="+mn-lt"/>
                        </a:rPr>
                        <a:t>7.9</a:t>
                      </a:r>
                      <a:endParaRPr lang="en-NZ" sz="1100" b="0" i="0" u="none" strike="noStrike">
                        <a:solidFill>
                          <a:schemeClr val="bg2"/>
                        </a:solidFill>
                        <a:effectLst/>
                        <a:latin typeface="+mn-lt"/>
                      </a:endParaRPr>
                    </a:p>
                  </a:txBody>
                  <a:tcPr marL="0" marR="0" marT="0" marB="0" anchor="b">
                    <a:solidFill>
                      <a:schemeClr val="accent1"/>
                    </a:solidFill>
                  </a:tcPr>
                </a:tc>
                <a:tc>
                  <a:txBody>
                    <a:bodyPr/>
                    <a:lstStyle/>
                    <a:p>
                      <a:pPr algn="r" fontAlgn="b"/>
                      <a:r>
                        <a:rPr lang="en-NZ" sz="1100" u="none" strike="noStrike">
                          <a:solidFill>
                            <a:schemeClr val="bg2"/>
                          </a:solidFill>
                          <a:effectLst/>
                          <a:latin typeface="+mn-lt"/>
                        </a:rPr>
                        <a:t>8.8</a:t>
                      </a:r>
                      <a:endParaRPr lang="en-NZ" sz="1100" b="0" i="0" u="none" strike="noStrike">
                        <a:solidFill>
                          <a:schemeClr val="bg2"/>
                        </a:solidFill>
                        <a:effectLst/>
                        <a:latin typeface="+mn-lt"/>
                      </a:endParaRPr>
                    </a:p>
                  </a:txBody>
                  <a:tcPr marL="0" marR="0" marT="0" marB="0" anchor="b">
                    <a:solidFill>
                      <a:schemeClr val="accent1"/>
                    </a:solidFill>
                  </a:tcPr>
                </a:tc>
                <a:tc>
                  <a:txBody>
                    <a:bodyPr/>
                    <a:lstStyle/>
                    <a:p>
                      <a:pPr algn="r" fontAlgn="b"/>
                      <a:r>
                        <a:rPr lang="en-NZ" sz="1100" u="none" strike="noStrike">
                          <a:solidFill>
                            <a:schemeClr val="bg2"/>
                          </a:solidFill>
                          <a:effectLst/>
                          <a:latin typeface="+mn-lt"/>
                        </a:rPr>
                        <a:t>9.5</a:t>
                      </a:r>
                      <a:endParaRPr lang="en-NZ" sz="1100" b="0" i="0" u="none" strike="noStrike">
                        <a:solidFill>
                          <a:schemeClr val="bg2"/>
                        </a:solidFill>
                        <a:effectLst/>
                        <a:latin typeface="+mn-lt"/>
                      </a:endParaRPr>
                    </a:p>
                  </a:txBody>
                  <a:tcPr marL="0" marR="0" marT="0" marB="0" anchor="b">
                    <a:solidFill>
                      <a:schemeClr val="accent1"/>
                    </a:solidFill>
                  </a:tcPr>
                </a:tc>
                <a:tc>
                  <a:txBody>
                    <a:bodyPr/>
                    <a:lstStyle/>
                    <a:p>
                      <a:pPr algn="r" fontAlgn="b"/>
                      <a:r>
                        <a:rPr lang="en-NZ" sz="1100" u="none" strike="noStrike">
                          <a:solidFill>
                            <a:schemeClr val="bg2"/>
                          </a:solidFill>
                          <a:effectLst/>
                          <a:latin typeface="+mn-lt"/>
                        </a:rPr>
                        <a:t>14.5</a:t>
                      </a:r>
                      <a:endParaRPr lang="en-NZ" sz="1100" b="0" i="0" u="none" strike="noStrike">
                        <a:solidFill>
                          <a:schemeClr val="bg2"/>
                        </a:solidFill>
                        <a:effectLst/>
                        <a:latin typeface="+mn-lt"/>
                      </a:endParaRPr>
                    </a:p>
                  </a:txBody>
                  <a:tcPr marL="0" marR="0" marT="0" marB="0" anchor="b">
                    <a:solidFill>
                      <a:schemeClr val="accent1"/>
                    </a:solidFill>
                  </a:tcPr>
                </a:tc>
                <a:tc>
                  <a:txBody>
                    <a:bodyPr/>
                    <a:lstStyle/>
                    <a:p>
                      <a:pPr algn="r" fontAlgn="b"/>
                      <a:r>
                        <a:rPr lang="en-NZ" sz="1100" u="none" strike="noStrike">
                          <a:solidFill>
                            <a:schemeClr val="bg2"/>
                          </a:solidFill>
                          <a:effectLst/>
                          <a:latin typeface="+mn-lt"/>
                        </a:rPr>
                        <a:t>14.9</a:t>
                      </a:r>
                      <a:endParaRPr lang="en-NZ" sz="1100" b="0" i="0" u="none" strike="noStrike">
                        <a:solidFill>
                          <a:schemeClr val="bg2"/>
                        </a:solidFill>
                        <a:effectLst/>
                        <a:latin typeface="+mn-lt"/>
                      </a:endParaRPr>
                    </a:p>
                  </a:txBody>
                  <a:tcPr marL="0" marR="0" marT="0" marB="0" anchor="b">
                    <a:solidFill>
                      <a:schemeClr val="accent1"/>
                    </a:solidFill>
                  </a:tcPr>
                </a:tc>
                <a:tc>
                  <a:txBody>
                    <a:bodyPr/>
                    <a:lstStyle/>
                    <a:p>
                      <a:pPr algn="r" fontAlgn="b"/>
                      <a:r>
                        <a:rPr lang="en-NZ" sz="1100" u="none" strike="noStrike">
                          <a:solidFill>
                            <a:schemeClr val="bg2"/>
                          </a:solidFill>
                          <a:effectLst/>
                          <a:latin typeface="+mn-lt"/>
                        </a:rPr>
                        <a:t>18.6</a:t>
                      </a:r>
                      <a:endParaRPr lang="en-NZ" sz="1100" b="0" i="0" u="none" strike="noStrike">
                        <a:solidFill>
                          <a:schemeClr val="bg2"/>
                        </a:solidFill>
                        <a:effectLst/>
                        <a:latin typeface="+mn-lt"/>
                      </a:endParaRPr>
                    </a:p>
                  </a:txBody>
                  <a:tcPr marL="0" marR="0" marT="0" marB="0" anchor="b">
                    <a:solidFill>
                      <a:schemeClr val="accent1"/>
                    </a:solidFill>
                  </a:tcPr>
                </a:tc>
                <a:tc>
                  <a:txBody>
                    <a:bodyPr/>
                    <a:lstStyle/>
                    <a:p>
                      <a:pPr algn="r" fontAlgn="b"/>
                      <a:r>
                        <a:rPr lang="en-NZ" sz="1100" u="none" strike="noStrike">
                          <a:solidFill>
                            <a:schemeClr val="bg2"/>
                          </a:solidFill>
                          <a:effectLst/>
                          <a:latin typeface="+mn-lt"/>
                        </a:rPr>
                        <a:t>17.9</a:t>
                      </a:r>
                      <a:endParaRPr lang="en-NZ" sz="1100" b="0" i="0" u="none" strike="noStrike">
                        <a:solidFill>
                          <a:schemeClr val="bg2"/>
                        </a:solidFill>
                        <a:effectLst/>
                        <a:latin typeface="+mn-lt"/>
                      </a:endParaRPr>
                    </a:p>
                  </a:txBody>
                  <a:tcPr marL="0" marR="0" marT="0" marB="0" anchor="b">
                    <a:solidFill>
                      <a:schemeClr val="accent1"/>
                    </a:solidFill>
                  </a:tcPr>
                </a:tc>
                <a:tc>
                  <a:txBody>
                    <a:bodyPr/>
                    <a:lstStyle/>
                    <a:p>
                      <a:pPr algn="r" fontAlgn="b"/>
                      <a:r>
                        <a:rPr lang="en-NZ" sz="1100" u="none" strike="noStrike">
                          <a:solidFill>
                            <a:schemeClr val="bg2"/>
                          </a:solidFill>
                          <a:effectLst/>
                          <a:latin typeface="+mn-lt"/>
                        </a:rPr>
                        <a:t>21.0</a:t>
                      </a:r>
                      <a:endParaRPr lang="en-NZ" sz="1100" b="0" i="0" u="none" strike="noStrike">
                        <a:solidFill>
                          <a:schemeClr val="bg2"/>
                        </a:solidFill>
                        <a:effectLst/>
                        <a:latin typeface="+mn-lt"/>
                      </a:endParaRPr>
                    </a:p>
                  </a:txBody>
                  <a:tcPr marL="0" marR="0" marT="0" marB="0" anchor="b">
                    <a:solidFill>
                      <a:schemeClr val="accent1"/>
                    </a:solidFill>
                  </a:tcPr>
                </a:tc>
                <a:tc>
                  <a:txBody>
                    <a:bodyPr/>
                    <a:lstStyle/>
                    <a:p>
                      <a:pPr algn="r" fontAlgn="b"/>
                      <a:r>
                        <a:rPr lang="en-NZ" sz="1100" u="none" strike="noStrike">
                          <a:solidFill>
                            <a:schemeClr val="bg2"/>
                          </a:solidFill>
                          <a:effectLst/>
                          <a:latin typeface="+mn-lt"/>
                        </a:rPr>
                        <a:t>22.6</a:t>
                      </a:r>
                      <a:endParaRPr lang="en-NZ" sz="1100" b="0" i="0" u="none" strike="noStrike">
                        <a:solidFill>
                          <a:schemeClr val="bg2"/>
                        </a:solidFill>
                        <a:effectLst/>
                        <a:latin typeface="+mn-lt"/>
                      </a:endParaRPr>
                    </a:p>
                  </a:txBody>
                  <a:tcPr marL="0" marR="0" marT="0" marB="0" anchor="b">
                    <a:solidFill>
                      <a:schemeClr val="accent1"/>
                    </a:solidFill>
                  </a:tcPr>
                </a:tc>
                <a:tc>
                  <a:txBody>
                    <a:bodyPr/>
                    <a:lstStyle/>
                    <a:p>
                      <a:pPr algn="r" fontAlgn="b"/>
                      <a:r>
                        <a:rPr lang="en-NZ" sz="1100" u="none" strike="noStrike">
                          <a:solidFill>
                            <a:schemeClr val="bg2"/>
                          </a:solidFill>
                          <a:effectLst/>
                          <a:latin typeface="+mn-lt"/>
                        </a:rPr>
                        <a:t>24.4</a:t>
                      </a:r>
                      <a:endParaRPr lang="en-NZ" sz="1100" b="0" i="0" u="none" strike="noStrike">
                        <a:solidFill>
                          <a:schemeClr val="bg2"/>
                        </a:solidFill>
                        <a:effectLst/>
                        <a:latin typeface="+mn-lt"/>
                      </a:endParaRPr>
                    </a:p>
                  </a:txBody>
                  <a:tcPr marL="0" marR="0" marT="0" marB="0" anchor="b">
                    <a:solidFill>
                      <a:schemeClr val="accent1"/>
                    </a:solidFill>
                  </a:tcPr>
                </a:tc>
                <a:tc>
                  <a:txBody>
                    <a:bodyPr/>
                    <a:lstStyle/>
                    <a:p>
                      <a:pPr algn="r" fontAlgn="b"/>
                      <a:r>
                        <a:rPr lang="en-NZ" sz="1100" u="none" strike="noStrike">
                          <a:solidFill>
                            <a:schemeClr val="bg2"/>
                          </a:solidFill>
                          <a:effectLst/>
                          <a:latin typeface="+mn-lt"/>
                        </a:rPr>
                        <a:t>26.3</a:t>
                      </a:r>
                      <a:endParaRPr lang="en-NZ" sz="1100" b="0" i="0" u="none" strike="noStrike">
                        <a:solidFill>
                          <a:schemeClr val="bg2"/>
                        </a:solidFill>
                        <a:effectLst/>
                        <a:latin typeface="+mn-lt"/>
                      </a:endParaRPr>
                    </a:p>
                  </a:txBody>
                  <a:tcPr marL="0" marR="0" marT="0" marB="0" anchor="b">
                    <a:solidFill>
                      <a:schemeClr val="accent1"/>
                    </a:solidFill>
                  </a:tcPr>
                </a:tc>
                <a:tc>
                  <a:txBody>
                    <a:bodyPr/>
                    <a:lstStyle/>
                    <a:p>
                      <a:pPr algn="r" fontAlgn="b"/>
                      <a:r>
                        <a:rPr lang="en-NZ" sz="1100" u="none" strike="noStrike">
                          <a:solidFill>
                            <a:schemeClr val="bg2"/>
                          </a:solidFill>
                          <a:effectLst/>
                          <a:latin typeface="+mn-lt"/>
                        </a:rPr>
                        <a:t>28.4</a:t>
                      </a:r>
                      <a:endParaRPr lang="en-NZ" sz="1100" b="0" i="0" u="none" strike="noStrike">
                        <a:solidFill>
                          <a:schemeClr val="bg2"/>
                        </a:solidFill>
                        <a:effectLst/>
                        <a:latin typeface="+mn-lt"/>
                      </a:endParaRPr>
                    </a:p>
                  </a:txBody>
                  <a:tcPr marL="0" marR="0" marT="0" marB="0" anchor="b">
                    <a:solidFill>
                      <a:schemeClr val="accent1"/>
                    </a:solidFill>
                  </a:tcPr>
                </a:tc>
                <a:extLst>
                  <a:ext uri="{0D108BD9-81ED-4DB2-BD59-A6C34878D82A}">
                    <a16:rowId xmlns:a16="http://schemas.microsoft.com/office/drawing/2014/main" val="3603821660"/>
                  </a:ext>
                </a:extLst>
              </a:tr>
              <a:tr h="168812">
                <a:tc>
                  <a:txBody>
                    <a:bodyPr/>
                    <a:lstStyle/>
                    <a:p>
                      <a:pPr algn="l" fontAlgn="ctr"/>
                      <a:endParaRPr lang="en-NZ" sz="1100" b="1" i="0" u="none" strike="noStrike">
                        <a:solidFill>
                          <a:schemeClr val="bg2"/>
                        </a:solidFill>
                        <a:effectLst/>
                        <a:latin typeface="+mn-lt"/>
                      </a:endParaRPr>
                    </a:p>
                  </a:txBody>
                  <a:tcPr marL="0" marR="0" marT="0" marB="0" anchor="ctr"/>
                </a:tc>
                <a:tc>
                  <a:txBody>
                    <a:bodyPr/>
                    <a:lstStyle/>
                    <a:p>
                      <a:pPr algn="l" fontAlgn="b"/>
                      <a:r>
                        <a:rPr lang="en-NZ" sz="1100" u="none" strike="noStrike">
                          <a:solidFill>
                            <a:schemeClr val="accent1">
                              <a:lumMod val="50000"/>
                            </a:schemeClr>
                          </a:solidFill>
                          <a:effectLst/>
                          <a:latin typeface="+mn-lt"/>
                        </a:rPr>
                        <a:t>% of Revenue</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5%</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5%</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5%</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7%</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7%</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8%</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7%</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8%</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8%</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8%</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8%</a:t>
                      </a:r>
                      <a:endParaRPr lang="en-NZ" sz="1100" b="0" i="0" u="none" strike="noStrike">
                        <a:solidFill>
                          <a:schemeClr val="accent1">
                            <a:lumMod val="50000"/>
                          </a:schemeClr>
                        </a:solidFill>
                        <a:effectLst/>
                        <a:latin typeface="+mn-lt"/>
                      </a:endParaRPr>
                    </a:p>
                  </a:txBody>
                  <a:tcPr marL="0" marR="0" marT="0" marB="0" anchor="b"/>
                </a:tc>
                <a:tc>
                  <a:txBody>
                    <a:bodyPr/>
                    <a:lstStyle/>
                    <a:p>
                      <a:pPr algn="r" fontAlgn="b"/>
                      <a:r>
                        <a:rPr lang="en-NZ" sz="1100" u="none" strike="noStrike">
                          <a:solidFill>
                            <a:schemeClr val="accent1">
                              <a:lumMod val="50000"/>
                            </a:schemeClr>
                          </a:solidFill>
                          <a:effectLst/>
                          <a:latin typeface="+mn-lt"/>
                        </a:rPr>
                        <a:t>8%</a:t>
                      </a:r>
                      <a:endParaRPr lang="en-NZ" sz="1100" b="0" i="0" u="none" strike="noStrike">
                        <a:solidFill>
                          <a:schemeClr val="accent1">
                            <a:lumMod val="50000"/>
                          </a:schemeClr>
                        </a:solidFill>
                        <a:effectLst/>
                        <a:latin typeface="+mn-lt"/>
                      </a:endParaRPr>
                    </a:p>
                  </a:txBody>
                  <a:tcPr marL="0" marR="0" marT="0" marB="0" anchor="b"/>
                </a:tc>
                <a:extLst>
                  <a:ext uri="{0D108BD9-81ED-4DB2-BD59-A6C34878D82A}">
                    <a16:rowId xmlns:a16="http://schemas.microsoft.com/office/drawing/2014/main" val="94221188"/>
                  </a:ext>
                </a:extLst>
              </a:tr>
              <a:tr h="168812">
                <a:tc>
                  <a:txBody>
                    <a:bodyPr/>
                    <a:lstStyle/>
                    <a:p>
                      <a:pPr algn="l" fontAlgn="ctr"/>
                      <a:r>
                        <a:rPr lang="en-NZ" sz="1100" b="0" i="0" u="none" strike="noStrike">
                          <a:solidFill>
                            <a:srgbClr val="000000"/>
                          </a:solidFill>
                          <a:effectLst/>
                          <a:latin typeface="+mn-lt"/>
                        </a:rPr>
                        <a:t>Payments for IP</a:t>
                      </a:r>
                    </a:p>
                  </a:txBody>
                  <a:tcPr marR="0" marT="0" marB="0" anchor="ctr">
                    <a:solidFill>
                      <a:schemeClr val="accent1"/>
                    </a:solidFill>
                  </a:tcPr>
                </a:tc>
                <a:tc>
                  <a:txBody>
                    <a:bodyPr/>
                    <a:lstStyle/>
                    <a:p>
                      <a:pPr algn="r" fontAlgn="ctr"/>
                      <a:endParaRPr lang="en-NZ" sz="1100" b="0" i="0" u="none" strike="noStrike">
                        <a:solidFill>
                          <a:srgbClr val="BFBFBF"/>
                        </a:solidFill>
                        <a:effectLst/>
                        <a:latin typeface="+mn-lt"/>
                      </a:endParaRPr>
                    </a:p>
                  </a:txBody>
                  <a:tcPr marL="0" marR="0" marT="0" marB="0" anchor="ctr">
                    <a:solidFill>
                      <a:schemeClr val="accent1"/>
                    </a:solidFill>
                  </a:tcPr>
                </a:tc>
                <a:tc>
                  <a:txBody>
                    <a:bodyPr/>
                    <a:lstStyle/>
                    <a:p>
                      <a:pPr algn="r" fontAlgn="b"/>
                      <a:r>
                        <a:rPr lang="en-NZ" sz="1100" b="0" i="0" u="none" strike="noStrike">
                          <a:solidFill>
                            <a:srgbClr val="000000"/>
                          </a:solidFill>
                          <a:effectLst/>
                          <a:latin typeface="+mn-lt"/>
                        </a:rPr>
                        <a:t>-48</a:t>
                      </a:r>
                    </a:p>
                  </a:txBody>
                  <a:tcPr marL="0" marR="0" marT="0" marB="0" anchor="b">
                    <a:solidFill>
                      <a:schemeClr val="accent1"/>
                    </a:solidFill>
                  </a:tcPr>
                </a:tc>
                <a:tc>
                  <a:txBody>
                    <a:bodyPr/>
                    <a:lstStyle/>
                    <a:p>
                      <a:pPr algn="r" fontAlgn="b"/>
                      <a:r>
                        <a:rPr lang="en-NZ" sz="1100" b="0" i="0" u="none" strike="noStrike">
                          <a:solidFill>
                            <a:srgbClr val="000000"/>
                          </a:solidFill>
                          <a:effectLst/>
                          <a:latin typeface="+mn-lt"/>
                        </a:rPr>
                        <a:t>-98</a:t>
                      </a:r>
                    </a:p>
                  </a:txBody>
                  <a:tcPr marL="0" marR="0" marT="0" marB="0" anchor="b">
                    <a:solidFill>
                      <a:schemeClr val="accent1"/>
                    </a:solidFill>
                  </a:tcPr>
                </a:tc>
                <a:tc>
                  <a:txBody>
                    <a:bodyPr/>
                    <a:lstStyle/>
                    <a:p>
                      <a:pPr algn="r" fontAlgn="b"/>
                      <a:r>
                        <a:rPr lang="en-NZ" sz="1100" b="0" i="0" u="none" strike="noStrike">
                          <a:solidFill>
                            <a:srgbClr val="000000"/>
                          </a:solidFill>
                          <a:effectLst/>
                          <a:latin typeface="+mn-lt"/>
                        </a:rPr>
                        <a:t>-101</a:t>
                      </a:r>
                    </a:p>
                  </a:txBody>
                  <a:tcPr marL="0" marR="0" marT="0" marB="0" anchor="b">
                    <a:solidFill>
                      <a:schemeClr val="accent1"/>
                    </a:solidFill>
                  </a:tcPr>
                </a:tc>
                <a:tc>
                  <a:txBody>
                    <a:bodyPr/>
                    <a:lstStyle/>
                    <a:p>
                      <a:pPr algn="r" fontAlgn="b"/>
                      <a:r>
                        <a:rPr lang="en-NZ" sz="1100" b="0" i="0" u="none" strike="noStrike">
                          <a:solidFill>
                            <a:srgbClr val="000000"/>
                          </a:solidFill>
                          <a:effectLst/>
                          <a:latin typeface="+mn-lt"/>
                        </a:rPr>
                        <a:t>-96</a:t>
                      </a:r>
                    </a:p>
                  </a:txBody>
                  <a:tcPr marL="0" marR="0" marT="0" marB="0" anchor="b">
                    <a:solidFill>
                      <a:schemeClr val="accent1"/>
                    </a:solidFill>
                  </a:tcPr>
                </a:tc>
                <a:tc>
                  <a:txBody>
                    <a:bodyPr/>
                    <a:lstStyle/>
                    <a:p>
                      <a:pPr algn="r" fontAlgn="b"/>
                      <a:r>
                        <a:rPr lang="en-NZ" sz="1100" b="0" i="0" u="none" strike="noStrike">
                          <a:solidFill>
                            <a:srgbClr val="000000"/>
                          </a:solidFill>
                          <a:effectLst/>
                          <a:latin typeface="+mn-lt"/>
                        </a:rPr>
                        <a:t>-66</a:t>
                      </a:r>
                    </a:p>
                  </a:txBody>
                  <a:tcPr marL="0" marR="0" marT="0" marB="0" anchor="b">
                    <a:solidFill>
                      <a:schemeClr val="accent1"/>
                    </a:solidFill>
                  </a:tcPr>
                </a:tc>
                <a:tc>
                  <a:txBody>
                    <a:bodyPr/>
                    <a:lstStyle/>
                    <a:p>
                      <a:pPr algn="r" fontAlgn="b"/>
                      <a:r>
                        <a:rPr lang="en-NZ" sz="1100" b="0" i="0" u="none" strike="noStrike">
                          <a:solidFill>
                            <a:srgbClr val="000000"/>
                          </a:solidFill>
                          <a:effectLst/>
                          <a:latin typeface="+mn-lt"/>
                        </a:rPr>
                        <a:t>-106</a:t>
                      </a:r>
                    </a:p>
                  </a:txBody>
                  <a:tcPr marL="0" marR="0" marT="0" marB="0" anchor="b">
                    <a:solidFill>
                      <a:schemeClr val="accent1"/>
                    </a:solidFill>
                  </a:tcPr>
                </a:tc>
                <a:tc>
                  <a:txBody>
                    <a:bodyPr/>
                    <a:lstStyle/>
                    <a:p>
                      <a:pPr algn="r" fontAlgn="b"/>
                      <a:r>
                        <a:rPr lang="en-NZ" sz="1100" b="0" i="0" u="none" strike="noStrike">
                          <a:solidFill>
                            <a:srgbClr val="000000"/>
                          </a:solidFill>
                          <a:effectLst/>
                          <a:latin typeface="+mn-lt"/>
                        </a:rPr>
                        <a:t>-104</a:t>
                      </a:r>
                    </a:p>
                  </a:txBody>
                  <a:tcPr marL="0" marR="0" marT="0" marB="0" anchor="b">
                    <a:solidFill>
                      <a:schemeClr val="accent1"/>
                    </a:solidFill>
                  </a:tcPr>
                </a:tc>
                <a:tc>
                  <a:txBody>
                    <a:bodyPr/>
                    <a:lstStyle/>
                    <a:p>
                      <a:pPr algn="r" fontAlgn="b"/>
                      <a:r>
                        <a:rPr lang="en-NZ" sz="1100" b="0" i="0" u="none" strike="noStrike">
                          <a:solidFill>
                            <a:srgbClr val="000000"/>
                          </a:solidFill>
                          <a:effectLst/>
                          <a:latin typeface="+mn-lt"/>
                        </a:rPr>
                        <a:t>-130</a:t>
                      </a:r>
                    </a:p>
                  </a:txBody>
                  <a:tcPr marL="0" marR="0" marT="0" marB="0" anchor="b">
                    <a:solidFill>
                      <a:schemeClr val="accent1"/>
                    </a:solidFill>
                  </a:tcPr>
                </a:tc>
                <a:tc>
                  <a:txBody>
                    <a:bodyPr/>
                    <a:lstStyle/>
                    <a:p>
                      <a:pPr algn="r" fontAlgn="b"/>
                      <a:r>
                        <a:rPr lang="en-NZ" sz="1100" b="0" i="0" u="none" strike="noStrike">
                          <a:solidFill>
                            <a:srgbClr val="000000"/>
                          </a:solidFill>
                          <a:effectLst/>
                          <a:latin typeface="+mn-lt"/>
                        </a:rPr>
                        <a:t>-140</a:t>
                      </a:r>
                    </a:p>
                  </a:txBody>
                  <a:tcPr marL="0" marR="0" marT="0" marB="0" anchor="b">
                    <a:solidFill>
                      <a:schemeClr val="accent1"/>
                    </a:solidFill>
                  </a:tcPr>
                </a:tc>
                <a:tc>
                  <a:txBody>
                    <a:bodyPr/>
                    <a:lstStyle/>
                    <a:p>
                      <a:pPr algn="r" fontAlgn="b"/>
                      <a:r>
                        <a:rPr lang="en-NZ" sz="1100" b="0" i="0" u="none" strike="noStrike">
                          <a:solidFill>
                            <a:srgbClr val="000000"/>
                          </a:solidFill>
                          <a:effectLst/>
                          <a:latin typeface="+mn-lt"/>
                        </a:rPr>
                        <a:t>-151</a:t>
                      </a:r>
                    </a:p>
                  </a:txBody>
                  <a:tcPr marL="0" marR="0" marT="0" marB="0" anchor="b">
                    <a:solidFill>
                      <a:schemeClr val="accent1"/>
                    </a:solidFill>
                  </a:tcPr>
                </a:tc>
                <a:tc>
                  <a:txBody>
                    <a:bodyPr/>
                    <a:lstStyle/>
                    <a:p>
                      <a:pPr algn="r" fontAlgn="b"/>
                      <a:r>
                        <a:rPr lang="en-NZ" sz="1100" b="0" i="0" u="none" strike="noStrike">
                          <a:solidFill>
                            <a:srgbClr val="000000"/>
                          </a:solidFill>
                          <a:effectLst/>
                          <a:latin typeface="+mn-lt"/>
                        </a:rPr>
                        <a:t>-163</a:t>
                      </a:r>
                    </a:p>
                  </a:txBody>
                  <a:tcPr marL="0" marR="0" marT="0" marB="0" anchor="b">
                    <a:solidFill>
                      <a:schemeClr val="accent1"/>
                    </a:solidFill>
                  </a:tcPr>
                </a:tc>
                <a:tc>
                  <a:txBody>
                    <a:bodyPr/>
                    <a:lstStyle/>
                    <a:p>
                      <a:pPr algn="r" fontAlgn="b"/>
                      <a:r>
                        <a:rPr lang="en-NZ" sz="1100" b="0" i="0" u="none" strike="noStrike">
                          <a:solidFill>
                            <a:srgbClr val="000000"/>
                          </a:solidFill>
                          <a:effectLst/>
                          <a:latin typeface="+mn-lt"/>
                        </a:rPr>
                        <a:t>-175</a:t>
                      </a:r>
                    </a:p>
                  </a:txBody>
                  <a:tcPr marL="0" marR="0" marT="0" marB="0" anchor="b">
                    <a:solidFill>
                      <a:schemeClr val="accent1"/>
                    </a:solidFill>
                  </a:tcPr>
                </a:tc>
                <a:extLst>
                  <a:ext uri="{0D108BD9-81ED-4DB2-BD59-A6C34878D82A}">
                    <a16:rowId xmlns:a16="http://schemas.microsoft.com/office/drawing/2014/main" val="2790081086"/>
                  </a:ext>
                </a:extLst>
              </a:tr>
              <a:tr h="168812">
                <a:tc>
                  <a:txBody>
                    <a:bodyPr/>
                    <a:lstStyle/>
                    <a:p>
                      <a:pPr algn="l" fontAlgn="ctr"/>
                      <a:endParaRPr lang="en-NZ" sz="1100" b="0" i="0" u="none" strike="noStrike">
                        <a:solidFill>
                          <a:srgbClr val="000000"/>
                        </a:solidFill>
                        <a:effectLst/>
                        <a:latin typeface="+mn-lt"/>
                      </a:endParaRPr>
                    </a:p>
                  </a:txBody>
                  <a:tcPr marR="0" marT="0" marB="0" anchor="ctr"/>
                </a:tc>
                <a:tc>
                  <a:txBody>
                    <a:bodyPr/>
                    <a:lstStyle/>
                    <a:p>
                      <a:pPr algn="l" fontAlgn="b"/>
                      <a:r>
                        <a:rPr lang="en-NZ" sz="1100" b="0" i="0" u="none" strike="noStrike">
                          <a:solidFill>
                            <a:schemeClr val="accent1">
                              <a:lumMod val="50000"/>
                            </a:schemeClr>
                          </a:solidFill>
                          <a:effectLst/>
                          <a:latin typeface="+mn-lt"/>
                        </a:rPr>
                        <a:t>% of Revenue</a:t>
                      </a:r>
                    </a:p>
                  </a:txBody>
                  <a:tcPr marL="0" marR="0" marT="0" marB="0" anchor="b"/>
                </a:tc>
                <a:tc>
                  <a:txBody>
                    <a:bodyPr/>
                    <a:lstStyle/>
                    <a:p>
                      <a:pPr algn="r" fontAlgn="b"/>
                      <a:r>
                        <a:rPr lang="en-NZ" sz="1100" b="0" i="0" u="none" strike="noStrike">
                          <a:solidFill>
                            <a:schemeClr val="accent1">
                              <a:lumMod val="50000"/>
                            </a:schemeClr>
                          </a:solidFill>
                          <a:effectLst/>
                          <a:latin typeface="+mn-lt"/>
                        </a:rPr>
                        <a:t>27%</a:t>
                      </a:r>
                    </a:p>
                  </a:txBody>
                  <a:tcPr marL="0" marR="0" marT="0" marB="0" anchor="b"/>
                </a:tc>
                <a:tc>
                  <a:txBody>
                    <a:bodyPr/>
                    <a:lstStyle/>
                    <a:p>
                      <a:pPr algn="r" fontAlgn="b"/>
                      <a:r>
                        <a:rPr lang="en-NZ" sz="1100" b="0" i="0" u="none" strike="noStrike">
                          <a:solidFill>
                            <a:schemeClr val="accent1">
                              <a:lumMod val="50000"/>
                            </a:schemeClr>
                          </a:solidFill>
                          <a:effectLst/>
                          <a:latin typeface="+mn-lt"/>
                        </a:rPr>
                        <a:t>54%</a:t>
                      </a:r>
                    </a:p>
                  </a:txBody>
                  <a:tcPr marL="0" marR="0" marT="0" marB="0" anchor="b"/>
                </a:tc>
                <a:tc>
                  <a:txBody>
                    <a:bodyPr/>
                    <a:lstStyle/>
                    <a:p>
                      <a:pPr algn="r" fontAlgn="b"/>
                      <a:r>
                        <a:rPr lang="en-NZ" sz="1100" b="0" i="0" u="none" strike="noStrike">
                          <a:solidFill>
                            <a:schemeClr val="accent1">
                              <a:lumMod val="50000"/>
                            </a:schemeClr>
                          </a:solidFill>
                          <a:effectLst/>
                          <a:latin typeface="+mn-lt"/>
                        </a:rPr>
                        <a:t>54%</a:t>
                      </a:r>
                    </a:p>
                  </a:txBody>
                  <a:tcPr marL="0" marR="0" marT="0" marB="0" anchor="b"/>
                </a:tc>
                <a:tc>
                  <a:txBody>
                    <a:bodyPr/>
                    <a:lstStyle/>
                    <a:p>
                      <a:pPr algn="r" fontAlgn="b"/>
                      <a:r>
                        <a:rPr lang="en-NZ" sz="1100" b="0" i="0" u="none" strike="noStrike">
                          <a:solidFill>
                            <a:schemeClr val="accent1">
                              <a:lumMod val="50000"/>
                            </a:schemeClr>
                          </a:solidFill>
                          <a:effectLst/>
                          <a:latin typeface="+mn-lt"/>
                        </a:rPr>
                        <a:t>49%</a:t>
                      </a:r>
                    </a:p>
                  </a:txBody>
                  <a:tcPr marL="0" marR="0" marT="0" marB="0" anchor="b"/>
                </a:tc>
                <a:tc>
                  <a:txBody>
                    <a:bodyPr/>
                    <a:lstStyle/>
                    <a:p>
                      <a:pPr algn="r" fontAlgn="b"/>
                      <a:r>
                        <a:rPr lang="en-NZ" sz="1100" b="0" i="0" u="none" strike="noStrike">
                          <a:solidFill>
                            <a:schemeClr val="accent1">
                              <a:lumMod val="50000"/>
                            </a:schemeClr>
                          </a:solidFill>
                          <a:effectLst/>
                          <a:latin typeface="+mn-lt"/>
                        </a:rPr>
                        <a:t>31%</a:t>
                      </a:r>
                    </a:p>
                  </a:txBody>
                  <a:tcPr marL="0" marR="0" marT="0" marB="0" anchor="b"/>
                </a:tc>
                <a:tc>
                  <a:txBody>
                    <a:bodyPr/>
                    <a:lstStyle/>
                    <a:p>
                      <a:pPr algn="r" fontAlgn="b"/>
                      <a:r>
                        <a:rPr lang="en-NZ" sz="1100" b="0" i="0" u="none" strike="noStrike">
                          <a:solidFill>
                            <a:schemeClr val="accent1">
                              <a:lumMod val="50000"/>
                            </a:schemeClr>
                          </a:solidFill>
                          <a:effectLst/>
                          <a:latin typeface="+mn-lt"/>
                        </a:rPr>
                        <a:t>46%</a:t>
                      </a:r>
                    </a:p>
                  </a:txBody>
                  <a:tcPr marL="0" marR="0" marT="0" marB="0" anchor="b"/>
                </a:tc>
                <a:tc>
                  <a:txBody>
                    <a:bodyPr/>
                    <a:lstStyle/>
                    <a:p>
                      <a:pPr algn="r" fontAlgn="b"/>
                      <a:r>
                        <a:rPr lang="en-NZ" sz="1100" b="0" i="0" u="none" strike="noStrike">
                          <a:solidFill>
                            <a:schemeClr val="accent1">
                              <a:lumMod val="50000"/>
                            </a:schemeClr>
                          </a:solidFill>
                          <a:effectLst/>
                          <a:latin typeface="+mn-lt"/>
                        </a:rPr>
                        <a:t>42%</a:t>
                      </a:r>
                    </a:p>
                  </a:txBody>
                  <a:tcPr marL="0" marR="0" marT="0" marB="0" anchor="b"/>
                </a:tc>
                <a:tc>
                  <a:txBody>
                    <a:bodyPr/>
                    <a:lstStyle/>
                    <a:p>
                      <a:pPr algn="r" fontAlgn="b"/>
                      <a:r>
                        <a:rPr lang="en-NZ" sz="1100" b="0" i="0" u="none" strike="noStrike">
                          <a:solidFill>
                            <a:schemeClr val="accent1">
                              <a:lumMod val="50000"/>
                            </a:schemeClr>
                          </a:solidFill>
                          <a:effectLst/>
                          <a:latin typeface="+mn-lt"/>
                        </a:rPr>
                        <a:t>49%</a:t>
                      </a:r>
                    </a:p>
                  </a:txBody>
                  <a:tcPr marL="0" marR="0" marT="0" marB="0" anchor="b"/>
                </a:tc>
                <a:tc>
                  <a:txBody>
                    <a:bodyPr/>
                    <a:lstStyle/>
                    <a:p>
                      <a:pPr algn="r" fontAlgn="b"/>
                      <a:r>
                        <a:rPr lang="en-NZ" sz="1100" b="0" i="0" u="none" strike="noStrike">
                          <a:solidFill>
                            <a:schemeClr val="accent1">
                              <a:lumMod val="50000"/>
                            </a:schemeClr>
                          </a:solidFill>
                          <a:effectLst/>
                          <a:latin typeface="+mn-lt"/>
                        </a:rPr>
                        <a:t>49%</a:t>
                      </a:r>
                    </a:p>
                  </a:txBody>
                  <a:tcPr marL="0" marR="0" marT="0" marB="0" anchor="b"/>
                </a:tc>
                <a:tc>
                  <a:txBody>
                    <a:bodyPr/>
                    <a:lstStyle/>
                    <a:p>
                      <a:pPr algn="r" fontAlgn="b"/>
                      <a:r>
                        <a:rPr lang="en-NZ" sz="1100" b="0" i="0" u="none" strike="noStrike">
                          <a:solidFill>
                            <a:schemeClr val="accent1">
                              <a:lumMod val="50000"/>
                            </a:schemeClr>
                          </a:solidFill>
                          <a:effectLst/>
                          <a:latin typeface="+mn-lt"/>
                        </a:rPr>
                        <a:t>49%</a:t>
                      </a:r>
                    </a:p>
                  </a:txBody>
                  <a:tcPr marL="0" marR="0" marT="0" marB="0" anchor="b"/>
                </a:tc>
                <a:tc>
                  <a:txBody>
                    <a:bodyPr/>
                    <a:lstStyle/>
                    <a:p>
                      <a:pPr algn="r" fontAlgn="b"/>
                      <a:r>
                        <a:rPr lang="en-NZ" sz="1100" b="0" i="0" u="none" strike="noStrike">
                          <a:solidFill>
                            <a:schemeClr val="accent1">
                              <a:lumMod val="50000"/>
                            </a:schemeClr>
                          </a:solidFill>
                          <a:effectLst/>
                          <a:latin typeface="+mn-lt"/>
                        </a:rPr>
                        <a:t>49%</a:t>
                      </a:r>
                    </a:p>
                  </a:txBody>
                  <a:tcPr marL="0" marR="0" marT="0" marB="0" anchor="b"/>
                </a:tc>
                <a:tc>
                  <a:txBody>
                    <a:bodyPr/>
                    <a:lstStyle/>
                    <a:p>
                      <a:pPr algn="r" fontAlgn="b"/>
                      <a:r>
                        <a:rPr lang="en-NZ" sz="1100" b="0" i="0" u="none" strike="noStrike">
                          <a:solidFill>
                            <a:schemeClr val="accent1">
                              <a:lumMod val="50000"/>
                            </a:schemeClr>
                          </a:solidFill>
                          <a:effectLst/>
                          <a:latin typeface="+mn-lt"/>
                        </a:rPr>
                        <a:t>49%</a:t>
                      </a:r>
                    </a:p>
                  </a:txBody>
                  <a:tcPr marL="0" marR="0" marT="0" marB="0" anchor="b"/>
                </a:tc>
                <a:extLst>
                  <a:ext uri="{0D108BD9-81ED-4DB2-BD59-A6C34878D82A}">
                    <a16:rowId xmlns:a16="http://schemas.microsoft.com/office/drawing/2014/main" val="368040098"/>
                  </a:ext>
                </a:extLst>
              </a:tr>
            </a:tbl>
          </a:graphicData>
        </a:graphic>
      </p:graphicFrame>
    </p:spTree>
    <p:extLst>
      <p:ext uri="{BB962C8B-B14F-4D97-AF65-F5344CB8AC3E}">
        <p14:creationId xmlns:p14="http://schemas.microsoft.com/office/powerpoint/2010/main" val="1606367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29496"/>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E907009C-D7D9-6580-69B7-4700B23F2E1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47" name="TextBox 46">
            <a:extLst>
              <a:ext uri="{FF2B5EF4-FFF2-40B4-BE49-F238E27FC236}">
                <a16:creationId xmlns:a16="http://schemas.microsoft.com/office/drawing/2014/main" id="{C28E704B-5A6D-708B-D57F-DB08C779A26E}"/>
              </a:ext>
            </a:extLst>
          </p:cNvPr>
          <p:cNvSpPr txBox="1"/>
          <p:nvPr/>
        </p:nvSpPr>
        <p:spPr>
          <a:xfrm>
            <a:off x="10678695" y="6083556"/>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
        <p:nvSpPr>
          <p:cNvPr id="2" name="Rectangle 1">
            <a:extLst>
              <a:ext uri="{FF2B5EF4-FFF2-40B4-BE49-F238E27FC236}">
                <a16:creationId xmlns:a16="http://schemas.microsoft.com/office/drawing/2014/main" id="{BB3CB264-E9C9-1629-F302-8E59E0A57B81}"/>
              </a:ext>
            </a:extLst>
          </p:cNvPr>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00E56944-DC93-E2D0-948E-52D6B0C85B2A}"/>
              </a:ext>
            </a:extLst>
          </p:cNvPr>
          <p:cNvSpPr txBox="1"/>
          <p:nvPr/>
        </p:nvSpPr>
        <p:spPr>
          <a:xfrm>
            <a:off x="7076846" y="1461419"/>
            <a:ext cx="493093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Average development unit price forecast for the next five year:  </a:t>
            </a:r>
          </a:p>
          <a:p>
            <a:endParaRPr lang="en-US">
              <a:solidFill>
                <a:schemeClr val="bg1"/>
              </a:solidFill>
              <a:cs typeface="Calibri"/>
            </a:endParaRPr>
          </a:p>
          <a:p>
            <a:r>
              <a:rPr lang="en-US">
                <a:solidFill>
                  <a:schemeClr val="bg1"/>
                </a:solidFill>
                <a:cs typeface="Calibri"/>
              </a:rPr>
              <a:t>Development price= 0.02183*OCR forecast + 0.319686</a:t>
            </a:r>
          </a:p>
          <a:p>
            <a:endParaRPr lang="en-US">
              <a:solidFill>
                <a:schemeClr val="bg1"/>
              </a:solidFill>
              <a:cs typeface="Calibri"/>
            </a:endParaRPr>
          </a:p>
          <a:p>
            <a:endParaRPr lang="en-US">
              <a:solidFill>
                <a:schemeClr val="bg1"/>
              </a:solidFill>
              <a:cs typeface="Calibri"/>
            </a:endParaRPr>
          </a:p>
          <a:p>
            <a:endParaRPr lang="en-US">
              <a:solidFill>
                <a:schemeClr val="bg1"/>
              </a:solidFill>
              <a:cs typeface="Calibri"/>
            </a:endParaRPr>
          </a:p>
          <a:p>
            <a:endParaRPr lang="en-US">
              <a:solidFill>
                <a:schemeClr val="bg1"/>
              </a:solidFill>
              <a:cs typeface="Calibri"/>
            </a:endParaRPr>
          </a:p>
          <a:p>
            <a:r>
              <a:rPr lang="en-US">
                <a:solidFill>
                  <a:schemeClr val="bg1"/>
                </a:solidFill>
                <a:cs typeface="Calibri"/>
              </a:rPr>
              <a:t>Average development unit price forecast for the next five year: </a:t>
            </a:r>
          </a:p>
          <a:p>
            <a:endParaRPr lang="en-US">
              <a:solidFill>
                <a:schemeClr val="bg1"/>
              </a:solidFill>
              <a:cs typeface="Calibri"/>
            </a:endParaRPr>
          </a:p>
          <a:p>
            <a:r>
              <a:rPr lang="en-US">
                <a:solidFill>
                  <a:schemeClr val="bg1"/>
                </a:solidFill>
                <a:cs typeface="Calibri"/>
              </a:rPr>
              <a:t>New sale price= 0.035747*OCR forecast + 0.48498</a:t>
            </a:r>
          </a:p>
          <a:p>
            <a:endParaRPr lang="en-US">
              <a:solidFill>
                <a:schemeClr val="bg1"/>
              </a:solidFill>
              <a:cs typeface="Calibri"/>
            </a:endParaRPr>
          </a:p>
        </p:txBody>
      </p:sp>
      <p:sp>
        <p:nvSpPr>
          <p:cNvPr id="4" name="Rectangle 3">
            <a:extLst>
              <a:ext uri="{FF2B5EF4-FFF2-40B4-BE49-F238E27FC236}">
                <a16:creationId xmlns:a16="http://schemas.microsoft.com/office/drawing/2014/main" id="{656D339A-FD9B-B11A-5181-DC22CFB9F4CD}"/>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ED68ADD0-5D29-D0B9-D293-1C10FA58E735}"/>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419EA2E6-2114-C6A1-BBC7-A1DF65A8ED07}"/>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9" name="TextBox 8">
            <a:hlinkClick r:id="rId5" action="ppaction://hlinksldjump"/>
            <a:extLst>
              <a:ext uri="{FF2B5EF4-FFF2-40B4-BE49-F238E27FC236}">
                <a16:creationId xmlns:a16="http://schemas.microsoft.com/office/drawing/2014/main" id="{BFA08865-64DD-8738-91C9-7AC40F4D877A}"/>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11" name="TextBox 10">
            <a:hlinkClick r:id="rId5" action="ppaction://hlinksldjump"/>
            <a:extLst>
              <a:ext uri="{FF2B5EF4-FFF2-40B4-BE49-F238E27FC236}">
                <a16:creationId xmlns:a16="http://schemas.microsoft.com/office/drawing/2014/main" id="{88FCAC2D-00D1-2978-9B46-0E65A2340210}"/>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14" name="TextBox 13">
            <a:hlinkClick r:id="rId5" action="ppaction://hlinksldjump"/>
            <a:extLst>
              <a:ext uri="{FF2B5EF4-FFF2-40B4-BE49-F238E27FC236}">
                <a16:creationId xmlns:a16="http://schemas.microsoft.com/office/drawing/2014/main" id="{0C22B73E-4304-8B79-D9C2-A89A4C20FF87}"/>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15" name="TextBox 14">
            <a:hlinkClick r:id="rId5" action="ppaction://hlinksldjump"/>
            <a:extLst>
              <a:ext uri="{FF2B5EF4-FFF2-40B4-BE49-F238E27FC236}">
                <a16:creationId xmlns:a16="http://schemas.microsoft.com/office/drawing/2014/main" id="{8EE80034-FF22-5772-C500-28C12E9AFD1A}"/>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16" name="TextBox 15">
            <a:hlinkClick r:id="rId5" action="ppaction://hlinksldjump"/>
            <a:extLst>
              <a:ext uri="{FF2B5EF4-FFF2-40B4-BE49-F238E27FC236}">
                <a16:creationId xmlns:a16="http://schemas.microsoft.com/office/drawing/2014/main" id="{214B700C-E206-93FB-8CA7-BEB5BE424B9A}"/>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17" name="TextBox 16">
            <a:hlinkClick r:id="rId5" action="ppaction://hlinksldjump"/>
            <a:extLst>
              <a:ext uri="{FF2B5EF4-FFF2-40B4-BE49-F238E27FC236}">
                <a16:creationId xmlns:a16="http://schemas.microsoft.com/office/drawing/2014/main" id="{302B42A6-EA9D-27CC-5223-AA8DC85C274D}"/>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graphicFrame>
        <p:nvGraphicFramePr>
          <p:cNvPr id="18" name="Table 17">
            <a:extLst>
              <a:ext uri="{FF2B5EF4-FFF2-40B4-BE49-F238E27FC236}">
                <a16:creationId xmlns:a16="http://schemas.microsoft.com/office/drawing/2014/main" id="{CABDB085-7714-4AC9-164A-14272DD4E177}"/>
              </a:ext>
            </a:extLst>
          </p:cNvPr>
          <p:cNvGraphicFramePr>
            <a:graphicFrameLocks noGrp="1"/>
          </p:cNvGraphicFramePr>
          <p:nvPr>
            <p:extLst>
              <p:ext uri="{D42A27DB-BD31-4B8C-83A1-F6EECF244321}">
                <p14:modId xmlns:p14="http://schemas.microsoft.com/office/powerpoint/2010/main" val="2078130991"/>
              </p:ext>
            </p:extLst>
          </p:nvPr>
        </p:nvGraphicFramePr>
        <p:xfrm>
          <a:off x="250639" y="914400"/>
          <a:ext cx="6845297" cy="2514600"/>
        </p:xfrm>
        <a:graphic>
          <a:graphicData uri="http://schemas.openxmlformats.org/drawingml/2006/table">
            <a:tbl>
              <a:tblPr>
                <a:tableStyleId>{5C22544A-7EE6-4342-B048-85BDC9FD1C3A}</a:tableStyleId>
              </a:tblPr>
              <a:tblGrid>
                <a:gridCol w="609317">
                  <a:extLst>
                    <a:ext uri="{9D8B030D-6E8A-4147-A177-3AD203B41FA5}">
                      <a16:colId xmlns:a16="http://schemas.microsoft.com/office/drawing/2014/main" val="1066179808"/>
                    </a:ext>
                  </a:extLst>
                </a:gridCol>
                <a:gridCol w="609317">
                  <a:extLst>
                    <a:ext uri="{9D8B030D-6E8A-4147-A177-3AD203B41FA5}">
                      <a16:colId xmlns:a16="http://schemas.microsoft.com/office/drawing/2014/main" val="3272370815"/>
                    </a:ext>
                  </a:extLst>
                </a:gridCol>
                <a:gridCol w="609317">
                  <a:extLst>
                    <a:ext uri="{9D8B030D-6E8A-4147-A177-3AD203B41FA5}">
                      <a16:colId xmlns:a16="http://schemas.microsoft.com/office/drawing/2014/main" val="239692827"/>
                    </a:ext>
                  </a:extLst>
                </a:gridCol>
                <a:gridCol w="647400">
                  <a:extLst>
                    <a:ext uri="{9D8B030D-6E8A-4147-A177-3AD203B41FA5}">
                      <a16:colId xmlns:a16="http://schemas.microsoft.com/office/drawing/2014/main" val="2756177979"/>
                    </a:ext>
                  </a:extLst>
                </a:gridCol>
                <a:gridCol w="647400">
                  <a:extLst>
                    <a:ext uri="{9D8B030D-6E8A-4147-A177-3AD203B41FA5}">
                      <a16:colId xmlns:a16="http://schemas.microsoft.com/office/drawing/2014/main" val="376410576"/>
                    </a:ext>
                  </a:extLst>
                </a:gridCol>
                <a:gridCol w="609317">
                  <a:extLst>
                    <a:ext uri="{9D8B030D-6E8A-4147-A177-3AD203B41FA5}">
                      <a16:colId xmlns:a16="http://schemas.microsoft.com/office/drawing/2014/main" val="3586192238"/>
                    </a:ext>
                  </a:extLst>
                </a:gridCol>
                <a:gridCol w="609317">
                  <a:extLst>
                    <a:ext uri="{9D8B030D-6E8A-4147-A177-3AD203B41FA5}">
                      <a16:colId xmlns:a16="http://schemas.microsoft.com/office/drawing/2014/main" val="948863164"/>
                    </a:ext>
                  </a:extLst>
                </a:gridCol>
                <a:gridCol w="609317">
                  <a:extLst>
                    <a:ext uri="{9D8B030D-6E8A-4147-A177-3AD203B41FA5}">
                      <a16:colId xmlns:a16="http://schemas.microsoft.com/office/drawing/2014/main" val="3341594069"/>
                    </a:ext>
                  </a:extLst>
                </a:gridCol>
                <a:gridCol w="675961">
                  <a:extLst>
                    <a:ext uri="{9D8B030D-6E8A-4147-A177-3AD203B41FA5}">
                      <a16:colId xmlns:a16="http://schemas.microsoft.com/office/drawing/2014/main" val="919254090"/>
                    </a:ext>
                  </a:extLst>
                </a:gridCol>
                <a:gridCol w="609317">
                  <a:extLst>
                    <a:ext uri="{9D8B030D-6E8A-4147-A177-3AD203B41FA5}">
                      <a16:colId xmlns:a16="http://schemas.microsoft.com/office/drawing/2014/main" val="3195414555"/>
                    </a:ext>
                  </a:extLst>
                </a:gridCol>
                <a:gridCol w="609317">
                  <a:extLst>
                    <a:ext uri="{9D8B030D-6E8A-4147-A177-3AD203B41FA5}">
                      <a16:colId xmlns:a16="http://schemas.microsoft.com/office/drawing/2014/main" val="1208892114"/>
                    </a:ext>
                  </a:extLst>
                </a:gridCol>
              </a:tblGrid>
              <a:tr h="0">
                <a:tc gridSpan="11">
                  <a:txBody>
                    <a:bodyPr/>
                    <a:lstStyle/>
                    <a:p>
                      <a:pPr algn="l" fontAlgn="t"/>
                      <a:r>
                        <a:rPr lang="en-NZ" sz="1100" u="none" strike="noStrike">
                          <a:effectLst/>
                        </a:rPr>
                        <a:t>1. Unit resale number is also forecasted to be in line with village segment revenue. Therefore, the same growth rate is used for the resale unit growth. </a:t>
                      </a:r>
                      <a:endParaRPr lang="en-NZ" sz="1100" b="0" i="0" u="none" strike="noStrike">
                        <a:solidFill>
                          <a:srgbClr val="000000"/>
                        </a:solidFill>
                        <a:effectLst/>
                        <a:latin typeface="Calibri" panose="020F0502020204030204" pitchFamily="34" charset="0"/>
                      </a:endParaRPr>
                    </a:p>
                  </a:txBody>
                  <a:tcPr marL="0" marR="0" marT="0" marB="0"/>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extLst>
                  <a:ext uri="{0D108BD9-81ED-4DB2-BD59-A6C34878D82A}">
                    <a16:rowId xmlns:a16="http://schemas.microsoft.com/office/drawing/2014/main" val="722284606"/>
                  </a:ext>
                </a:extLst>
              </a:tr>
              <a:tr h="182880">
                <a:tc gridSpan="11">
                  <a:txBody>
                    <a:bodyPr/>
                    <a:lstStyle/>
                    <a:p>
                      <a:pPr algn="l" fontAlgn="b"/>
                      <a:r>
                        <a:rPr lang="en-NZ" sz="1100" u="none" strike="noStrike">
                          <a:effectLst/>
                        </a:rPr>
                        <a:t>For the best scenerio, we assumption OCA's average development unit price will follow the past seven years CAGR (4.7%) continue to increase.  </a:t>
                      </a:r>
                      <a:endParaRPr lang="en-NZ"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extLst>
                  <a:ext uri="{0D108BD9-81ED-4DB2-BD59-A6C34878D82A}">
                    <a16:rowId xmlns:a16="http://schemas.microsoft.com/office/drawing/2014/main" val="277962276"/>
                  </a:ext>
                </a:extLst>
              </a:tr>
              <a:tr h="182880">
                <a:tc>
                  <a:txBody>
                    <a:bodyPr/>
                    <a:lstStyle/>
                    <a:p>
                      <a:pPr algn="l" fontAlgn="b"/>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l" fontAlgn="b"/>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200" b="1" u="none" strike="noStrike">
                          <a:solidFill>
                            <a:schemeClr val="tx1"/>
                          </a:solidFill>
                          <a:effectLst/>
                        </a:rPr>
                        <a:t>2017</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200" b="1" u="none" strike="noStrike">
                          <a:solidFill>
                            <a:schemeClr val="tx1"/>
                          </a:solidFill>
                          <a:effectLst/>
                        </a:rPr>
                        <a:t>2018</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200" b="1" u="none" strike="noStrike">
                          <a:solidFill>
                            <a:schemeClr val="tx1"/>
                          </a:solidFill>
                          <a:effectLst/>
                        </a:rPr>
                        <a:t>2019</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200" b="1" u="none" strike="noStrike">
                          <a:solidFill>
                            <a:schemeClr val="tx1"/>
                          </a:solidFill>
                          <a:effectLst/>
                        </a:rPr>
                        <a:t>2020</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200" b="1" u="none" strike="noStrike">
                          <a:solidFill>
                            <a:schemeClr val="tx1"/>
                          </a:solidFill>
                          <a:effectLst/>
                        </a:rPr>
                        <a:t>2021</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200" b="1" u="none" strike="noStrike">
                          <a:solidFill>
                            <a:schemeClr val="tx1"/>
                          </a:solidFill>
                          <a:effectLst/>
                        </a:rPr>
                        <a:t>2022</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200" b="1" u="none" strike="noStrike">
                          <a:solidFill>
                            <a:schemeClr val="tx1"/>
                          </a:solidFill>
                          <a:effectLst/>
                        </a:rPr>
                        <a:t>2023</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200" b="1" i="0" u="none" strike="noStrike">
                          <a:solidFill>
                            <a:schemeClr val="tx1"/>
                          </a:solidFill>
                          <a:effectLst/>
                          <a:latin typeface="Calibri" panose="020F0502020204030204" pitchFamily="34" charset="0"/>
                        </a:rPr>
                        <a:t>CAGR</a:t>
                      </a:r>
                    </a:p>
                  </a:txBody>
                  <a:tcPr marL="0" marR="0" marT="0" marB="0" anchor="b">
                    <a:solidFill>
                      <a:schemeClr val="bg2"/>
                    </a:solidFill>
                  </a:tcPr>
                </a:tc>
                <a:tc>
                  <a:txBody>
                    <a:bodyPr/>
                    <a:lstStyle/>
                    <a:p>
                      <a:pPr algn="ctr" fontAlgn="b"/>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extLst>
                  <a:ext uri="{0D108BD9-81ED-4DB2-BD59-A6C34878D82A}">
                    <a16:rowId xmlns:a16="http://schemas.microsoft.com/office/drawing/2014/main" val="2477255649"/>
                  </a:ext>
                </a:extLst>
              </a:tr>
              <a:tr h="182880">
                <a:tc gridSpan="2">
                  <a:txBody>
                    <a:bodyPr/>
                    <a:lstStyle/>
                    <a:p>
                      <a:pPr algn="ctr" fontAlgn="b"/>
                      <a:r>
                        <a:rPr lang="en-NZ" sz="1100" u="none" strike="noStrike">
                          <a:effectLst/>
                        </a:rPr>
                        <a:t>Avg Resale Unit Price</a:t>
                      </a:r>
                      <a:endParaRPr lang="en-NZ"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a:txBody>
                    <a:bodyPr/>
                    <a:lstStyle/>
                    <a:p>
                      <a:pPr algn="ctr" fontAlgn="b"/>
                      <a:r>
                        <a:rPr lang="en-NZ" sz="1100" u="none" strike="noStrike">
                          <a:effectLst/>
                        </a:rPr>
                        <a:t>0.31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0.34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0.35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0.35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0.35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0.42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0.45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4.7%</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49367092"/>
                  </a:ext>
                </a:extLst>
              </a:tr>
              <a:tr h="182880">
                <a:tc gridSpan="2">
                  <a:txBody>
                    <a:bodyPr/>
                    <a:lstStyle/>
                    <a:p>
                      <a:pPr algn="ctr" fontAlgn="b"/>
                      <a:r>
                        <a:rPr lang="en-NZ" sz="1100" u="none" strike="noStrike">
                          <a:effectLst/>
                        </a:rPr>
                        <a:t>OCR</a:t>
                      </a:r>
                      <a:endParaRPr lang="en-NZ"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a:txBody>
                    <a:bodyPr/>
                    <a:lstStyle/>
                    <a:p>
                      <a:pPr algn="ctr" fontAlgn="b"/>
                      <a:r>
                        <a:rPr lang="en-NZ" sz="1100" u="none" strike="noStrike">
                          <a:effectLst/>
                        </a:rPr>
                        <a:t>1.75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1.75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0.25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0.75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4.25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5.5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43758015"/>
                  </a:ext>
                </a:extLst>
              </a:tr>
              <a:tr h="182880">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41776432"/>
                  </a:ext>
                </a:extLst>
              </a:tr>
              <a:tr h="182880">
                <a:tc>
                  <a:txBody>
                    <a:bodyPr/>
                    <a:lstStyle/>
                    <a:p>
                      <a:pPr algn="l" fontAlgn="b"/>
                      <a:endParaRPr lang="en-NZ" sz="1200" b="1" i="0" u="none" strike="noStrike">
                        <a:solidFill>
                          <a:schemeClr val="tx1"/>
                        </a:solidFill>
                        <a:effectLst/>
                        <a:latin typeface="+mn-lt"/>
                      </a:endParaRPr>
                    </a:p>
                  </a:txBody>
                  <a:tcPr marL="0" marR="0" marT="0" marB="0" anchor="b">
                    <a:solidFill>
                      <a:schemeClr val="bg2"/>
                    </a:solidFill>
                  </a:tcPr>
                </a:tc>
                <a:tc>
                  <a:txBody>
                    <a:bodyPr/>
                    <a:lstStyle/>
                    <a:p>
                      <a:pPr algn="l" fontAlgn="b"/>
                      <a:endParaRPr lang="en-NZ" sz="1200" b="1" i="0" u="none" strike="noStrike">
                        <a:solidFill>
                          <a:schemeClr val="tx1"/>
                        </a:solidFill>
                        <a:effectLst/>
                        <a:latin typeface="+mn-lt"/>
                      </a:endParaRPr>
                    </a:p>
                  </a:txBody>
                  <a:tcPr marL="0" marR="0" marT="0" marB="0" anchor="b">
                    <a:solidFill>
                      <a:schemeClr val="bg2"/>
                    </a:solidFill>
                  </a:tcPr>
                </a:tc>
                <a:tc>
                  <a:txBody>
                    <a:bodyPr/>
                    <a:lstStyle/>
                    <a:p>
                      <a:pPr algn="r" fontAlgn="b"/>
                      <a:r>
                        <a:rPr lang="en-NZ" sz="1200" b="1" u="none" strike="noStrike">
                          <a:solidFill>
                            <a:schemeClr val="tx1"/>
                          </a:solidFill>
                          <a:effectLst/>
                          <a:latin typeface="+mn-lt"/>
                        </a:rPr>
                        <a:t>2024E</a:t>
                      </a:r>
                      <a:endParaRPr lang="en-NZ" sz="1200" b="1" i="0" u="none" strike="noStrike">
                        <a:solidFill>
                          <a:schemeClr val="tx1"/>
                        </a:solidFill>
                        <a:effectLst/>
                        <a:latin typeface="+mn-lt"/>
                      </a:endParaRPr>
                    </a:p>
                  </a:txBody>
                  <a:tcPr marL="0" marR="0" marT="0" marB="0" anchor="b">
                    <a:solidFill>
                      <a:schemeClr val="bg2"/>
                    </a:solidFill>
                  </a:tcPr>
                </a:tc>
                <a:tc>
                  <a:txBody>
                    <a:bodyPr/>
                    <a:lstStyle/>
                    <a:p>
                      <a:pPr algn="r" fontAlgn="b"/>
                      <a:r>
                        <a:rPr lang="en-NZ" sz="1200" b="1" u="none" strike="noStrike">
                          <a:solidFill>
                            <a:schemeClr val="tx1"/>
                          </a:solidFill>
                          <a:effectLst/>
                          <a:latin typeface="+mn-lt"/>
                        </a:rPr>
                        <a:t>2025E</a:t>
                      </a:r>
                      <a:endParaRPr lang="en-NZ" sz="1200" b="1" i="0" u="none" strike="noStrike">
                        <a:solidFill>
                          <a:schemeClr val="tx1"/>
                        </a:solidFill>
                        <a:effectLst/>
                        <a:latin typeface="+mn-lt"/>
                      </a:endParaRPr>
                    </a:p>
                  </a:txBody>
                  <a:tcPr marL="0" marR="0" marT="0" marB="0" anchor="b">
                    <a:solidFill>
                      <a:schemeClr val="bg2"/>
                    </a:solidFill>
                  </a:tcPr>
                </a:tc>
                <a:tc>
                  <a:txBody>
                    <a:bodyPr/>
                    <a:lstStyle/>
                    <a:p>
                      <a:pPr algn="r" fontAlgn="b"/>
                      <a:r>
                        <a:rPr lang="en-NZ" sz="1200" b="1" u="none" strike="noStrike">
                          <a:solidFill>
                            <a:schemeClr val="tx1"/>
                          </a:solidFill>
                          <a:effectLst/>
                          <a:latin typeface="+mn-lt"/>
                        </a:rPr>
                        <a:t>2026E</a:t>
                      </a:r>
                      <a:endParaRPr lang="en-NZ" sz="1200" b="1" i="0" u="none" strike="noStrike">
                        <a:solidFill>
                          <a:schemeClr val="tx1"/>
                        </a:solidFill>
                        <a:effectLst/>
                        <a:latin typeface="+mn-lt"/>
                      </a:endParaRPr>
                    </a:p>
                  </a:txBody>
                  <a:tcPr marL="0" marR="0" marT="0" marB="0" anchor="b">
                    <a:solidFill>
                      <a:schemeClr val="bg2"/>
                    </a:solidFill>
                  </a:tcPr>
                </a:tc>
                <a:tc>
                  <a:txBody>
                    <a:bodyPr/>
                    <a:lstStyle/>
                    <a:p>
                      <a:pPr algn="r" fontAlgn="b"/>
                      <a:r>
                        <a:rPr lang="en-NZ" sz="1200" b="1" u="none" strike="noStrike">
                          <a:solidFill>
                            <a:schemeClr val="tx1"/>
                          </a:solidFill>
                          <a:effectLst/>
                          <a:latin typeface="+mn-lt"/>
                        </a:rPr>
                        <a:t>2027E</a:t>
                      </a:r>
                      <a:endParaRPr lang="en-NZ" sz="1200" b="1" i="0" u="none" strike="noStrike">
                        <a:solidFill>
                          <a:schemeClr val="tx1"/>
                        </a:solidFill>
                        <a:effectLst/>
                        <a:latin typeface="+mn-lt"/>
                      </a:endParaRPr>
                    </a:p>
                  </a:txBody>
                  <a:tcPr marL="0" marR="0" marT="0" marB="0" anchor="b">
                    <a:solidFill>
                      <a:schemeClr val="bg2"/>
                    </a:solidFill>
                  </a:tcPr>
                </a:tc>
                <a:tc>
                  <a:txBody>
                    <a:bodyPr/>
                    <a:lstStyle/>
                    <a:p>
                      <a:pPr algn="r" fontAlgn="b"/>
                      <a:r>
                        <a:rPr lang="en-NZ" sz="1200" b="1" u="none" strike="noStrike">
                          <a:solidFill>
                            <a:schemeClr val="tx1"/>
                          </a:solidFill>
                          <a:effectLst/>
                          <a:latin typeface="+mn-lt"/>
                        </a:rPr>
                        <a:t>2028E</a:t>
                      </a:r>
                      <a:endParaRPr lang="en-NZ" sz="1200" b="1" i="0" u="none" strike="noStrike">
                        <a:solidFill>
                          <a:schemeClr val="tx1"/>
                        </a:solidFill>
                        <a:effectLst/>
                        <a:latin typeface="+mn-lt"/>
                      </a:endParaRPr>
                    </a:p>
                  </a:txBody>
                  <a:tcPr marL="0" marR="0" marT="0" marB="0" anchor="b">
                    <a:solidFill>
                      <a:schemeClr val="bg2"/>
                    </a:solidFill>
                  </a:tcPr>
                </a:tc>
                <a:tc>
                  <a:txBody>
                    <a:bodyPr/>
                    <a:lstStyle/>
                    <a:p>
                      <a:pPr algn="l" fontAlgn="b"/>
                      <a:endParaRPr lang="en-NZ" sz="1200" b="1" i="0" u="none" strike="noStrike">
                        <a:solidFill>
                          <a:schemeClr val="tx1"/>
                        </a:solidFill>
                        <a:effectLst/>
                        <a:latin typeface="+mn-lt"/>
                      </a:endParaRPr>
                    </a:p>
                  </a:txBody>
                  <a:tcPr marL="0" marR="0" marT="0" marB="0" anchor="b">
                    <a:solidFill>
                      <a:schemeClr val="bg2"/>
                    </a:solidFill>
                  </a:tcPr>
                </a:tc>
                <a:tc>
                  <a:txBody>
                    <a:bodyPr/>
                    <a:lstStyle/>
                    <a:p>
                      <a:pPr algn="l" fontAlgn="b"/>
                      <a:endParaRPr lang="en-NZ" sz="1200" b="1" i="0" u="none" strike="noStrike">
                        <a:solidFill>
                          <a:schemeClr val="tx1"/>
                        </a:solidFill>
                        <a:effectLst/>
                        <a:latin typeface="+mn-lt"/>
                      </a:endParaRPr>
                    </a:p>
                  </a:txBody>
                  <a:tcPr marL="0" marR="0" marT="0" marB="0" anchor="b">
                    <a:solidFill>
                      <a:schemeClr val="bg2"/>
                    </a:solidFill>
                  </a:tcPr>
                </a:tc>
                <a:tc>
                  <a:txBody>
                    <a:bodyPr/>
                    <a:lstStyle/>
                    <a:p>
                      <a:pPr algn="l" fontAlgn="b"/>
                      <a:endParaRPr lang="en-NZ" sz="1200" b="1" i="0" u="none" strike="noStrike">
                        <a:solidFill>
                          <a:schemeClr val="tx1"/>
                        </a:solidFill>
                        <a:effectLst/>
                        <a:latin typeface="+mn-lt"/>
                      </a:endParaRPr>
                    </a:p>
                  </a:txBody>
                  <a:tcPr marL="0" marR="0" marT="0" marB="0" anchor="b">
                    <a:solidFill>
                      <a:schemeClr val="bg2"/>
                    </a:solidFill>
                  </a:tcPr>
                </a:tc>
                <a:tc>
                  <a:txBody>
                    <a:bodyPr/>
                    <a:lstStyle/>
                    <a:p>
                      <a:pPr algn="l" fontAlgn="b"/>
                      <a:endParaRPr lang="en-NZ" sz="1200" b="1" i="0" u="none" strike="noStrike">
                        <a:solidFill>
                          <a:schemeClr val="tx1"/>
                        </a:solidFill>
                        <a:effectLst/>
                        <a:latin typeface="+mn-lt"/>
                      </a:endParaRPr>
                    </a:p>
                  </a:txBody>
                  <a:tcPr marL="0" marR="0" marT="0" marB="0" anchor="b">
                    <a:solidFill>
                      <a:schemeClr val="bg2"/>
                    </a:solidFill>
                  </a:tcPr>
                </a:tc>
                <a:extLst>
                  <a:ext uri="{0D108BD9-81ED-4DB2-BD59-A6C34878D82A}">
                    <a16:rowId xmlns:a16="http://schemas.microsoft.com/office/drawing/2014/main" val="1808727682"/>
                  </a:ext>
                </a:extLst>
              </a:tr>
              <a:tr h="182880">
                <a:tc gridSpan="2">
                  <a:txBody>
                    <a:bodyPr/>
                    <a:lstStyle/>
                    <a:p>
                      <a:pPr algn="ctr" fontAlgn="b"/>
                      <a:r>
                        <a:rPr lang="en-NZ" sz="1100" u="none" strike="noStrike">
                          <a:effectLst/>
                        </a:rPr>
                        <a:t>Avg Resale Unit Price</a:t>
                      </a:r>
                      <a:endParaRPr lang="en-NZ"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a:txBody>
                    <a:bodyPr/>
                    <a:lstStyle/>
                    <a:p>
                      <a:pPr algn="r" fontAlgn="b"/>
                      <a:r>
                        <a:rPr lang="en-NZ" sz="1100" u="none" strike="noStrike">
                          <a:effectLst/>
                        </a:rPr>
                        <a:t>0.45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NZ" sz="1100" u="none" strike="noStrike">
                          <a:effectLst/>
                        </a:rPr>
                        <a:t>0.469748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NZ" sz="1100" u="none" strike="noStrike">
                          <a:effectLst/>
                        </a:rPr>
                        <a:t>0.491998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NZ" sz="1100" u="none" strike="noStrike">
                          <a:effectLst/>
                        </a:rPr>
                        <a:t>0.515301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NZ" sz="1100" u="none" strike="noStrike">
                          <a:effectLst/>
                        </a:rPr>
                        <a:t>0.539708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05870978"/>
                  </a:ext>
                </a:extLst>
              </a:tr>
              <a:tr h="182880">
                <a:tc gridSpan="2">
                  <a:txBody>
                    <a:bodyPr/>
                    <a:lstStyle/>
                    <a:p>
                      <a:pPr algn="ctr" fontAlgn="b"/>
                      <a:r>
                        <a:rPr lang="en-NZ" sz="1100" u="none" strike="noStrike">
                          <a:effectLst/>
                        </a:rPr>
                        <a:t>OCR</a:t>
                      </a:r>
                      <a:endParaRPr lang="en-NZ"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a:txBody>
                    <a:bodyPr/>
                    <a:lstStyle/>
                    <a:p>
                      <a:pPr algn="r" fontAlgn="b"/>
                      <a:r>
                        <a:rPr lang="en-NZ" sz="1100" u="none" strike="noStrike">
                          <a:effectLst/>
                        </a:rPr>
                        <a:t>5.25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NZ" sz="1100" u="none" strike="noStrike">
                          <a:effectLst/>
                        </a:rPr>
                        <a:t>4.25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NZ" sz="1100" u="none" strike="noStrike">
                          <a:effectLst/>
                        </a:rPr>
                        <a:t>3.5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NZ" sz="1100" u="none" strike="noStrike">
                          <a:effectLst/>
                        </a:rPr>
                        <a:t>3.5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NZ" sz="1100" u="none" strike="noStrike">
                          <a:effectLst/>
                        </a:rPr>
                        <a:t>3.5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46012749"/>
                  </a:ext>
                </a:extLst>
              </a:tr>
              <a:tr h="190500">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29634553"/>
                  </a:ext>
                </a:extLst>
              </a:tr>
              <a:tr h="182880">
                <a:tc>
                  <a:txBody>
                    <a:bodyPr/>
                    <a:lstStyle/>
                    <a:p>
                      <a:pPr algn="l" fontAlgn="b"/>
                      <a:r>
                        <a:rPr lang="en-NZ" sz="1200" b="1" u="none" strike="noStrike">
                          <a:solidFill>
                            <a:schemeClr val="tx1"/>
                          </a:solidFill>
                          <a:effectLst/>
                        </a:rPr>
                        <a:t>Intercept</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r" fontAlgn="b"/>
                      <a:r>
                        <a:rPr lang="en-NZ" sz="1200" b="1" u="none" strike="noStrike">
                          <a:solidFill>
                            <a:schemeClr val="tx1"/>
                          </a:solidFill>
                          <a:effectLst/>
                        </a:rPr>
                        <a:t>0.319586</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gridSpan="3">
                  <a:txBody>
                    <a:bodyPr/>
                    <a:lstStyle/>
                    <a:p>
                      <a:pPr algn="l" fontAlgn="b"/>
                      <a:r>
                        <a:rPr lang="en-NZ" sz="1100" u="none" strike="noStrike">
                          <a:effectLst/>
                        </a:rPr>
                        <a:t>&lt;= Result from regression.</a:t>
                      </a:r>
                      <a:endParaRPr lang="en-NZ" sz="11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hMerge="1">
                  <a:txBody>
                    <a:bodyPr/>
                    <a:lstStyle/>
                    <a:p>
                      <a:endParaRPr lang="en-NZ"/>
                    </a:p>
                  </a:txBody>
                  <a:tcPr/>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08395541"/>
                  </a:ext>
                </a:extLst>
              </a:tr>
              <a:tr h="190500">
                <a:tc>
                  <a:txBody>
                    <a:bodyPr/>
                    <a:lstStyle/>
                    <a:p>
                      <a:pPr algn="l" fontAlgn="b"/>
                      <a:r>
                        <a:rPr lang="en-NZ" sz="1200" b="1" u="none" strike="noStrike">
                          <a:solidFill>
                            <a:schemeClr val="tx1"/>
                          </a:solidFill>
                          <a:effectLst/>
                        </a:rPr>
                        <a:t>OCR</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r" fontAlgn="b"/>
                      <a:r>
                        <a:rPr lang="en-NZ" sz="1200" b="1" u="none" strike="noStrike">
                          <a:solidFill>
                            <a:schemeClr val="tx1"/>
                          </a:solidFill>
                          <a:effectLst/>
                        </a:rPr>
                        <a:t>0.02183</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69779072"/>
                  </a:ext>
                </a:extLst>
              </a:tr>
            </a:tbl>
          </a:graphicData>
        </a:graphic>
      </p:graphicFrame>
      <p:graphicFrame>
        <p:nvGraphicFramePr>
          <p:cNvPr id="19" name="Table 18">
            <a:extLst>
              <a:ext uri="{FF2B5EF4-FFF2-40B4-BE49-F238E27FC236}">
                <a16:creationId xmlns:a16="http://schemas.microsoft.com/office/drawing/2014/main" id="{5B840064-EC01-E86E-D2E3-A307CBC2EB18}"/>
              </a:ext>
            </a:extLst>
          </p:cNvPr>
          <p:cNvGraphicFramePr>
            <a:graphicFrameLocks noGrp="1"/>
          </p:cNvGraphicFramePr>
          <p:nvPr>
            <p:extLst>
              <p:ext uri="{D42A27DB-BD31-4B8C-83A1-F6EECF244321}">
                <p14:modId xmlns:p14="http://schemas.microsoft.com/office/powerpoint/2010/main" val="1109620514"/>
              </p:ext>
            </p:extLst>
          </p:nvPr>
        </p:nvGraphicFramePr>
        <p:xfrm>
          <a:off x="231549" y="3559879"/>
          <a:ext cx="6845297" cy="2667000"/>
        </p:xfrm>
        <a:graphic>
          <a:graphicData uri="http://schemas.openxmlformats.org/drawingml/2006/table">
            <a:tbl>
              <a:tblPr>
                <a:tableStyleId>{5C22544A-7EE6-4342-B048-85BDC9FD1C3A}</a:tableStyleId>
              </a:tblPr>
              <a:tblGrid>
                <a:gridCol w="609317">
                  <a:extLst>
                    <a:ext uri="{9D8B030D-6E8A-4147-A177-3AD203B41FA5}">
                      <a16:colId xmlns:a16="http://schemas.microsoft.com/office/drawing/2014/main" val="1066179808"/>
                    </a:ext>
                  </a:extLst>
                </a:gridCol>
                <a:gridCol w="609317">
                  <a:extLst>
                    <a:ext uri="{9D8B030D-6E8A-4147-A177-3AD203B41FA5}">
                      <a16:colId xmlns:a16="http://schemas.microsoft.com/office/drawing/2014/main" val="3272370815"/>
                    </a:ext>
                  </a:extLst>
                </a:gridCol>
                <a:gridCol w="609317">
                  <a:extLst>
                    <a:ext uri="{9D8B030D-6E8A-4147-A177-3AD203B41FA5}">
                      <a16:colId xmlns:a16="http://schemas.microsoft.com/office/drawing/2014/main" val="239692827"/>
                    </a:ext>
                  </a:extLst>
                </a:gridCol>
                <a:gridCol w="647400">
                  <a:extLst>
                    <a:ext uri="{9D8B030D-6E8A-4147-A177-3AD203B41FA5}">
                      <a16:colId xmlns:a16="http://schemas.microsoft.com/office/drawing/2014/main" val="2756177979"/>
                    </a:ext>
                  </a:extLst>
                </a:gridCol>
                <a:gridCol w="647400">
                  <a:extLst>
                    <a:ext uri="{9D8B030D-6E8A-4147-A177-3AD203B41FA5}">
                      <a16:colId xmlns:a16="http://schemas.microsoft.com/office/drawing/2014/main" val="376410576"/>
                    </a:ext>
                  </a:extLst>
                </a:gridCol>
                <a:gridCol w="609317">
                  <a:extLst>
                    <a:ext uri="{9D8B030D-6E8A-4147-A177-3AD203B41FA5}">
                      <a16:colId xmlns:a16="http://schemas.microsoft.com/office/drawing/2014/main" val="3586192238"/>
                    </a:ext>
                  </a:extLst>
                </a:gridCol>
                <a:gridCol w="609317">
                  <a:extLst>
                    <a:ext uri="{9D8B030D-6E8A-4147-A177-3AD203B41FA5}">
                      <a16:colId xmlns:a16="http://schemas.microsoft.com/office/drawing/2014/main" val="948863164"/>
                    </a:ext>
                  </a:extLst>
                </a:gridCol>
                <a:gridCol w="609317">
                  <a:extLst>
                    <a:ext uri="{9D8B030D-6E8A-4147-A177-3AD203B41FA5}">
                      <a16:colId xmlns:a16="http://schemas.microsoft.com/office/drawing/2014/main" val="3341594069"/>
                    </a:ext>
                  </a:extLst>
                </a:gridCol>
                <a:gridCol w="675961">
                  <a:extLst>
                    <a:ext uri="{9D8B030D-6E8A-4147-A177-3AD203B41FA5}">
                      <a16:colId xmlns:a16="http://schemas.microsoft.com/office/drawing/2014/main" val="919254090"/>
                    </a:ext>
                  </a:extLst>
                </a:gridCol>
                <a:gridCol w="609317">
                  <a:extLst>
                    <a:ext uri="{9D8B030D-6E8A-4147-A177-3AD203B41FA5}">
                      <a16:colId xmlns:a16="http://schemas.microsoft.com/office/drawing/2014/main" val="3195414555"/>
                    </a:ext>
                  </a:extLst>
                </a:gridCol>
                <a:gridCol w="609317">
                  <a:extLst>
                    <a:ext uri="{9D8B030D-6E8A-4147-A177-3AD203B41FA5}">
                      <a16:colId xmlns:a16="http://schemas.microsoft.com/office/drawing/2014/main" val="1208892114"/>
                    </a:ext>
                  </a:extLst>
                </a:gridCol>
              </a:tblGrid>
              <a:tr h="365760">
                <a:tc gridSpan="11">
                  <a:txBody>
                    <a:bodyPr/>
                    <a:lstStyle/>
                    <a:p>
                      <a:pPr algn="l" fontAlgn="t"/>
                      <a:r>
                        <a:rPr lang="en-NZ" sz="1100" b="0" i="0" u="none" strike="noStrike">
                          <a:solidFill>
                            <a:srgbClr val="000000"/>
                          </a:solidFill>
                          <a:effectLst/>
                          <a:latin typeface="Calibri" panose="020F0502020204030204" pitchFamily="34" charset="0"/>
                        </a:rPr>
                        <a:t>1. Unit development sale number is also forecasted to be in line with village segment revenue. Therefore, the same growth rate is used for the development sales unit growth. </a:t>
                      </a:r>
                    </a:p>
                  </a:txBody>
                  <a:tcPr marL="0" marR="0" marT="0" marB="0"/>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extLst>
                  <a:ext uri="{0D108BD9-81ED-4DB2-BD59-A6C34878D82A}">
                    <a16:rowId xmlns:a16="http://schemas.microsoft.com/office/drawing/2014/main" val="722284606"/>
                  </a:ext>
                </a:extLst>
              </a:tr>
              <a:tr h="182880">
                <a:tc gridSpan="11">
                  <a:txBody>
                    <a:bodyPr/>
                    <a:lstStyle/>
                    <a:p>
                      <a:pPr algn="l" fontAlgn="b"/>
                      <a:r>
                        <a:rPr lang="en-NZ" sz="1100" b="0" i="0" u="none" strike="noStrike">
                          <a:solidFill>
                            <a:srgbClr val="000000"/>
                          </a:solidFill>
                          <a:effectLst/>
                          <a:latin typeface="Calibri" panose="020F0502020204030204" pitchFamily="34" charset="0"/>
                        </a:rPr>
                        <a:t>For the best scenerio, we assumption OCA's average development unit price will follow the past six years CAGR (1.4%) continue to increase.  </a:t>
                      </a:r>
                    </a:p>
                  </a:txBody>
                  <a:tcPr marL="0" marR="0" marT="0" marB="0" anchor="b"/>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extLst>
                  <a:ext uri="{0D108BD9-81ED-4DB2-BD59-A6C34878D82A}">
                    <a16:rowId xmlns:a16="http://schemas.microsoft.com/office/drawing/2014/main" val="2249367092"/>
                  </a:ext>
                </a:extLst>
              </a:tr>
              <a:tr h="182880">
                <a:tc>
                  <a:txBody>
                    <a:bodyPr/>
                    <a:lstStyle/>
                    <a:p>
                      <a:pPr algn="l" fontAlgn="b"/>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l" fontAlgn="b"/>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2017</a:t>
                      </a: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2018</a:t>
                      </a: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2019</a:t>
                      </a: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2020</a:t>
                      </a: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2021</a:t>
                      </a: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2022</a:t>
                      </a: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2023</a:t>
                      </a: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CAGR</a:t>
                      </a:r>
                    </a:p>
                  </a:txBody>
                  <a:tcPr marL="0" marR="0" marT="0" marB="0" anchor="b">
                    <a:solidFill>
                      <a:schemeClr val="bg2"/>
                    </a:solidFill>
                  </a:tcPr>
                </a:tc>
                <a:tc>
                  <a:txBody>
                    <a:bodyPr/>
                    <a:lstStyle/>
                    <a:p>
                      <a:pPr algn="l" fontAlgn="b"/>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extLst>
                  <a:ext uri="{0D108BD9-81ED-4DB2-BD59-A6C34878D82A}">
                    <a16:rowId xmlns:a16="http://schemas.microsoft.com/office/drawing/2014/main" val="3043758015"/>
                  </a:ext>
                </a:extLst>
              </a:tr>
              <a:tr h="182880">
                <a:tc gridSpan="2">
                  <a:txBody>
                    <a:bodyPr/>
                    <a:lstStyle/>
                    <a:p>
                      <a:pPr algn="ctr" fontAlgn="b"/>
                      <a:r>
                        <a:rPr lang="en-NZ" sz="1100" b="0" i="0" u="none" strike="noStrike">
                          <a:solidFill>
                            <a:srgbClr val="000000"/>
                          </a:solidFill>
                          <a:effectLst/>
                          <a:latin typeface="Calibri" panose="020F0502020204030204" pitchFamily="34" charset="0"/>
                        </a:rPr>
                        <a:t>Avg development unit price</a:t>
                      </a:r>
                    </a:p>
                  </a:txBody>
                  <a:tcPr marL="0" marR="0" marT="0" marB="0" anchor="b"/>
                </a:tc>
                <a:tc hMerge="1">
                  <a:txBody>
                    <a:bodyPr/>
                    <a:lstStyle/>
                    <a:p>
                      <a:endParaRPr lang="en-NZ"/>
                    </a:p>
                  </a:txBody>
                  <a:tcPr/>
                </a:tc>
                <a:tc>
                  <a:txBody>
                    <a:bodyPr/>
                    <a:lstStyle/>
                    <a:p>
                      <a:pPr algn="ctr" fontAlgn="b"/>
                      <a:r>
                        <a:rPr lang="en-NZ" sz="1100" b="0" i="0" u="none" strike="noStrike">
                          <a:solidFill>
                            <a:srgbClr val="000000"/>
                          </a:solidFill>
                          <a:effectLst/>
                          <a:latin typeface="Calibri" panose="020F0502020204030204" pitchFamily="34" charset="0"/>
                        </a:rPr>
                        <a:t>0.44</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0.63</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0.62</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0.50</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0.43</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0.64</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0.68</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1.4%</a:t>
                      </a: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41776432"/>
                  </a:ext>
                </a:extLst>
              </a:tr>
              <a:tr h="182880">
                <a:tc gridSpan="2">
                  <a:txBody>
                    <a:bodyPr/>
                    <a:lstStyle/>
                    <a:p>
                      <a:pPr algn="ctr" fontAlgn="b"/>
                      <a:r>
                        <a:rPr lang="en-NZ" sz="1100" b="0" i="0" u="none" strike="noStrike">
                          <a:solidFill>
                            <a:srgbClr val="000000"/>
                          </a:solidFill>
                          <a:effectLst/>
                          <a:latin typeface="Calibri" panose="020F0502020204030204" pitchFamily="34" charset="0"/>
                        </a:rPr>
                        <a:t>OCR</a:t>
                      </a:r>
                    </a:p>
                  </a:txBody>
                  <a:tcPr marL="0" marR="0" marT="0" marB="0" anchor="b">
                    <a:solidFill>
                      <a:schemeClr val="accent1">
                        <a:lumMod val="20000"/>
                        <a:lumOff val="80000"/>
                      </a:schemeClr>
                    </a:solidFill>
                  </a:tcPr>
                </a:tc>
                <a:tc hMerge="1">
                  <a:txBody>
                    <a:bodyPr/>
                    <a:lstStyle/>
                    <a:p>
                      <a:endParaRPr lang="en-NZ"/>
                    </a:p>
                  </a:txBody>
                  <a:tcPr>
                    <a:solidFill>
                      <a:schemeClr val="bg2"/>
                    </a:solidFill>
                  </a:tcPr>
                </a:tc>
                <a:tc>
                  <a:txBody>
                    <a:bodyPr/>
                    <a:lstStyle/>
                    <a:p>
                      <a:pPr algn="ctr" fontAlgn="b"/>
                      <a:r>
                        <a:rPr lang="en-NZ" sz="1100" b="0" i="0" u="none" strike="noStrike">
                          <a:solidFill>
                            <a:srgbClr val="000000"/>
                          </a:solidFill>
                          <a:effectLst/>
                          <a:latin typeface="Calibri" panose="020F0502020204030204" pitchFamily="34" charset="0"/>
                        </a:rPr>
                        <a:t>1.75</a:t>
                      </a:r>
                    </a:p>
                  </a:txBody>
                  <a:tcPr marL="0" marR="0" marT="0" marB="0" anchor="b">
                    <a:solidFill>
                      <a:schemeClr val="accent1">
                        <a:lumMod val="20000"/>
                        <a:lumOff val="80000"/>
                      </a:schemeClr>
                    </a:solidFill>
                  </a:tcPr>
                </a:tc>
                <a:tc>
                  <a:txBody>
                    <a:bodyPr/>
                    <a:lstStyle/>
                    <a:p>
                      <a:pPr algn="ctr" fontAlgn="b"/>
                      <a:r>
                        <a:rPr lang="en-NZ" sz="1100" b="0" i="0" u="none" strike="noStrike">
                          <a:solidFill>
                            <a:srgbClr val="000000"/>
                          </a:solidFill>
                          <a:effectLst/>
                          <a:latin typeface="Calibri" panose="020F0502020204030204" pitchFamily="34" charset="0"/>
                        </a:rPr>
                        <a:t>1.75</a:t>
                      </a:r>
                    </a:p>
                  </a:txBody>
                  <a:tcPr marL="0" marR="0" marT="0" marB="0" anchor="b">
                    <a:solidFill>
                      <a:schemeClr val="accent1">
                        <a:lumMod val="20000"/>
                        <a:lumOff val="80000"/>
                      </a:schemeClr>
                    </a:solidFill>
                  </a:tcPr>
                </a:tc>
                <a:tc>
                  <a:txBody>
                    <a:bodyPr/>
                    <a:lstStyle/>
                    <a:p>
                      <a:pPr algn="ctr" fontAlgn="b"/>
                      <a:r>
                        <a:rPr lang="en-NZ" sz="1100" b="0" i="0" u="none" strike="noStrike">
                          <a:solidFill>
                            <a:srgbClr val="000000"/>
                          </a:solidFill>
                          <a:effectLst/>
                          <a:latin typeface="Calibri" panose="020F0502020204030204" pitchFamily="34" charset="0"/>
                        </a:rPr>
                        <a:t>1</a:t>
                      </a:r>
                    </a:p>
                  </a:txBody>
                  <a:tcPr marL="0" marR="0" marT="0" marB="0" anchor="b">
                    <a:solidFill>
                      <a:schemeClr val="accent1">
                        <a:lumMod val="20000"/>
                        <a:lumOff val="80000"/>
                      </a:schemeClr>
                    </a:solidFill>
                  </a:tcPr>
                </a:tc>
                <a:tc>
                  <a:txBody>
                    <a:bodyPr/>
                    <a:lstStyle/>
                    <a:p>
                      <a:pPr algn="ctr" fontAlgn="b"/>
                      <a:r>
                        <a:rPr lang="en-NZ" sz="1100" b="0" i="0" u="none" strike="noStrike">
                          <a:solidFill>
                            <a:srgbClr val="000000"/>
                          </a:solidFill>
                          <a:effectLst/>
                          <a:latin typeface="Calibri" panose="020F0502020204030204" pitchFamily="34" charset="0"/>
                        </a:rPr>
                        <a:t>0.25</a:t>
                      </a:r>
                    </a:p>
                  </a:txBody>
                  <a:tcPr marL="0" marR="0" marT="0" marB="0" anchor="b">
                    <a:solidFill>
                      <a:schemeClr val="accent1">
                        <a:lumMod val="20000"/>
                        <a:lumOff val="80000"/>
                      </a:schemeClr>
                    </a:solidFill>
                  </a:tcPr>
                </a:tc>
                <a:tc>
                  <a:txBody>
                    <a:bodyPr/>
                    <a:lstStyle/>
                    <a:p>
                      <a:pPr algn="ctr" fontAlgn="b"/>
                      <a:r>
                        <a:rPr lang="en-NZ" sz="1100" b="0" i="0" u="none" strike="noStrike">
                          <a:solidFill>
                            <a:srgbClr val="000000"/>
                          </a:solidFill>
                          <a:effectLst/>
                          <a:latin typeface="Calibri" panose="020F0502020204030204" pitchFamily="34" charset="0"/>
                        </a:rPr>
                        <a:t>0.75</a:t>
                      </a:r>
                    </a:p>
                  </a:txBody>
                  <a:tcPr marL="0" marR="0" marT="0" marB="0" anchor="b">
                    <a:solidFill>
                      <a:schemeClr val="accent1">
                        <a:lumMod val="20000"/>
                        <a:lumOff val="80000"/>
                      </a:schemeClr>
                    </a:solidFill>
                  </a:tcPr>
                </a:tc>
                <a:tc>
                  <a:txBody>
                    <a:bodyPr/>
                    <a:lstStyle/>
                    <a:p>
                      <a:pPr algn="ctr" fontAlgn="b"/>
                      <a:r>
                        <a:rPr lang="en-NZ" sz="1100" b="0" i="0" u="none" strike="noStrike">
                          <a:solidFill>
                            <a:srgbClr val="000000"/>
                          </a:solidFill>
                          <a:effectLst/>
                          <a:latin typeface="Calibri" panose="020F0502020204030204" pitchFamily="34" charset="0"/>
                        </a:rPr>
                        <a:t>4.25</a:t>
                      </a:r>
                    </a:p>
                  </a:txBody>
                  <a:tcPr marL="0" marR="0" marT="0" marB="0" anchor="b">
                    <a:solidFill>
                      <a:schemeClr val="accent1">
                        <a:lumMod val="20000"/>
                        <a:lumOff val="80000"/>
                      </a:schemeClr>
                    </a:solidFill>
                  </a:tcPr>
                </a:tc>
                <a:tc>
                  <a:txBody>
                    <a:bodyPr/>
                    <a:lstStyle/>
                    <a:p>
                      <a:pPr algn="ctr" fontAlgn="b"/>
                      <a:r>
                        <a:rPr lang="en-NZ" sz="1100" b="0" i="0" u="none" strike="noStrike">
                          <a:solidFill>
                            <a:srgbClr val="000000"/>
                          </a:solidFill>
                          <a:effectLst/>
                          <a:latin typeface="Calibri" panose="020F0502020204030204" pitchFamily="34" charset="0"/>
                        </a:rPr>
                        <a:t>5.5</a:t>
                      </a:r>
                    </a:p>
                  </a:txBody>
                  <a:tcPr marL="0" marR="0" marT="0" marB="0" anchor="b">
                    <a:solidFill>
                      <a:schemeClr val="accent1">
                        <a:lumMod val="20000"/>
                        <a:lumOff val="80000"/>
                      </a:schemeClr>
                    </a:solidFill>
                  </a:tcPr>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solidFill>
                      <a:schemeClr val="accent1">
                        <a:lumMod val="20000"/>
                        <a:lumOff val="80000"/>
                      </a:schemeClr>
                    </a:solidFill>
                  </a:tcPr>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solidFill>
                      <a:schemeClr val="accent1">
                        <a:lumMod val="20000"/>
                        <a:lumOff val="80000"/>
                      </a:schemeClr>
                    </a:solidFill>
                  </a:tcPr>
                </a:tc>
                <a:extLst>
                  <a:ext uri="{0D108BD9-81ED-4DB2-BD59-A6C34878D82A}">
                    <a16:rowId xmlns:a16="http://schemas.microsoft.com/office/drawing/2014/main" val="1808727682"/>
                  </a:ext>
                </a:extLst>
              </a:tr>
              <a:tr h="182880">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05870978"/>
                  </a:ext>
                </a:extLst>
              </a:tr>
              <a:tr h="182880">
                <a:tc>
                  <a:txBody>
                    <a:bodyPr/>
                    <a:lstStyle/>
                    <a:p>
                      <a:pPr algn="l" fontAlgn="b"/>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l" fontAlgn="b"/>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2024E</a:t>
                      </a: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2025E</a:t>
                      </a: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2026E</a:t>
                      </a: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2027E</a:t>
                      </a:r>
                    </a:p>
                  </a:txBody>
                  <a:tcPr marL="0" marR="0" marT="0" marB="0" anchor="b">
                    <a:solidFill>
                      <a:schemeClr val="bg2"/>
                    </a:solidFill>
                  </a:tcPr>
                </a:tc>
                <a:tc>
                  <a:txBody>
                    <a:bodyPr/>
                    <a:lstStyle/>
                    <a:p>
                      <a:pPr algn="ctr" fontAlgn="b"/>
                      <a:r>
                        <a:rPr lang="en-NZ" sz="1100" b="1" i="0" u="none" strike="noStrike">
                          <a:solidFill>
                            <a:schemeClr val="tx1"/>
                          </a:solidFill>
                          <a:effectLst/>
                          <a:latin typeface="Calibri" panose="020F0502020204030204" pitchFamily="34" charset="0"/>
                        </a:rPr>
                        <a:t>2028E</a:t>
                      </a:r>
                    </a:p>
                  </a:txBody>
                  <a:tcPr marL="0" marR="0" marT="0" marB="0" anchor="b">
                    <a:solidFill>
                      <a:schemeClr val="bg2"/>
                    </a:solidFill>
                  </a:tcPr>
                </a:tc>
                <a:tc>
                  <a:txBody>
                    <a:bodyPr/>
                    <a:lstStyle/>
                    <a:p>
                      <a:pPr algn="ctr" fontAlgn="b"/>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l" fontAlgn="b"/>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extLst>
                  <a:ext uri="{0D108BD9-81ED-4DB2-BD59-A6C34878D82A}">
                    <a16:rowId xmlns:a16="http://schemas.microsoft.com/office/drawing/2014/main" val="3546012749"/>
                  </a:ext>
                </a:extLst>
              </a:tr>
              <a:tr h="190500">
                <a:tc gridSpan="2">
                  <a:txBody>
                    <a:bodyPr/>
                    <a:lstStyle/>
                    <a:p>
                      <a:pPr algn="ctr" fontAlgn="b"/>
                      <a:r>
                        <a:rPr lang="en-NZ" sz="1100" b="0" i="0" u="none" strike="noStrike">
                          <a:solidFill>
                            <a:srgbClr val="000000"/>
                          </a:solidFill>
                          <a:effectLst/>
                          <a:latin typeface="Calibri" panose="020F0502020204030204" pitchFamily="34" charset="0"/>
                        </a:rPr>
                        <a:t>Avg development unit price</a:t>
                      </a:r>
                    </a:p>
                  </a:txBody>
                  <a:tcPr marL="0" marR="0" marT="0" marB="0" anchor="b"/>
                </a:tc>
                <a:tc hMerge="1">
                  <a:txBody>
                    <a:bodyPr/>
                    <a:lstStyle/>
                    <a:p>
                      <a:endParaRPr lang="en-NZ"/>
                    </a:p>
                  </a:txBody>
                  <a:tcPr/>
                </a:tc>
                <a:tc>
                  <a:txBody>
                    <a:bodyPr/>
                    <a:lstStyle/>
                    <a:p>
                      <a:pPr algn="ctr" fontAlgn="b"/>
                      <a:r>
                        <a:rPr lang="en-NZ" sz="1100" b="0" i="0" u="none" strike="noStrike">
                          <a:solidFill>
                            <a:srgbClr val="000000"/>
                          </a:solidFill>
                          <a:effectLst/>
                          <a:latin typeface="Calibri" panose="020F0502020204030204" pitchFamily="34" charset="0"/>
                        </a:rPr>
                        <a:t>0.684</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0.694</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0.703</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0.713</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0.723</a:t>
                      </a: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29634553"/>
                  </a:ext>
                </a:extLst>
              </a:tr>
              <a:tr h="182880">
                <a:tc gridSpan="2">
                  <a:txBody>
                    <a:bodyPr/>
                    <a:lstStyle/>
                    <a:p>
                      <a:pPr algn="ctr" fontAlgn="b"/>
                      <a:r>
                        <a:rPr lang="en-NZ" sz="1100" b="0" i="0" u="none" strike="noStrike">
                          <a:solidFill>
                            <a:srgbClr val="000000"/>
                          </a:solidFill>
                          <a:effectLst/>
                          <a:latin typeface="Calibri" panose="020F0502020204030204" pitchFamily="34" charset="0"/>
                        </a:rPr>
                        <a:t>OCR</a:t>
                      </a:r>
                    </a:p>
                  </a:txBody>
                  <a:tcPr marL="0" marR="0" marT="0" marB="0" anchor="b">
                    <a:solidFill>
                      <a:schemeClr val="accent1">
                        <a:lumMod val="20000"/>
                        <a:lumOff val="80000"/>
                      </a:schemeClr>
                    </a:solidFill>
                  </a:tcPr>
                </a:tc>
                <a:tc hMerge="1">
                  <a:txBody>
                    <a:bodyPr/>
                    <a:lstStyle/>
                    <a:p>
                      <a:endParaRPr lang="en-NZ"/>
                    </a:p>
                  </a:txBody>
                  <a:tcPr>
                    <a:solidFill>
                      <a:schemeClr val="bg2"/>
                    </a:solidFill>
                  </a:tcPr>
                </a:tc>
                <a:tc>
                  <a:txBody>
                    <a:bodyPr/>
                    <a:lstStyle/>
                    <a:p>
                      <a:pPr algn="ctr" fontAlgn="b"/>
                      <a:r>
                        <a:rPr lang="en-NZ" sz="1100" b="0" i="0" u="none" strike="noStrike">
                          <a:solidFill>
                            <a:srgbClr val="000000"/>
                          </a:solidFill>
                          <a:effectLst/>
                          <a:latin typeface="Calibri" panose="020F0502020204030204" pitchFamily="34" charset="0"/>
                        </a:rPr>
                        <a:t>5.25</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4.25</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3.5</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3.5</a:t>
                      </a:r>
                    </a:p>
                  </a:txBody>
                  <a:tcPr marL="0" marR="0" marT="0" marB="0" anchor="b"/>
                </a:tc>
                <a:tc>
                  <a:txBody>
                    <a:bodyPr/>
                    <a:lstStyle/>
                    <a:p>
                      <a:pPr algn="ctr" fontAlgn="b"/>
                      <a:r>
                        <a:rPr lang="en-NZ" sz="1100" b="0" i="0" u="none" strike="noStrike">
                          <a:solidFill>
                            <a:srgbClr val="000000"/>
                          </a:solidFill>
                          <a:effectLst/>
                          <a:latin typeface="Calibri" panose="020F0502020204030204" pitchFamily="34" charset="0"/>
                        </a:rPr>
                        <a:t>3.5</a:t>
                      </a: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08395541"/>
                  </a:ext>
                </a:extLst>
              </a:tr>
              <a:tr h="190500">
                <a:tc>
                  <a:txBody>
                    <a:bodyPr/>
                    <a:lstStyle/>
                    <a:p>
                      <a:pPr algn="l" fontAlgn="b"/>
                      <a:r>
                        <a:rPr lang="en-NZ" sz="1100" b="1" i="0" u="none" strike="noStrike">
                          <a:solidFill>
                            <a:schemeClr val="tx1"/>
                          </a:solidFill>
                          <a:effectLst/>
                          <a:latin typeface="Calibri" panose="020F0502020204030204" pitchFamily="34" charset="0"/>
                        </a:rPr>
                        <a:t>Intercept</a:t>
                      </a:r>
                    </a:p>
                  </a:txBody>
                  <a:tcPr marL="0" marR="0" marT="0" marB="0" anchor="b">
                    <a:solidFill>
                      <a:schemeClr val="bg2"/>
                    </a:solidFill>
                  </a:tcPr>
                </a:tc>
                <a:tc>
                  <a:txBody>
                    <a:bodyPr/>
                    <a:lstStyle/>
                    <a:p>
                      <a:pPr algn="r" fontAlgn="b"/>
                      <a:r>
                        <a:rPr lang="en-NZ" sz="1100" b="1" i="0" u="none" strike="noStrike">
                          <a:solidFill>
                            <a:schemeClr val="tx1"/>
                          </a:solidFill>
                          <a:effectLst/>
                          <a:latin typeface="Calibri" panose="020F0502020204030204" pitchFamily="34" charset="0"/>
                        </a:rPr>
                        <a:t>0.48498</a:t>
                      </a:r>
                    </a:p>
                  </a:txBody>
                  <a:tcPr marL="0" marR="0" marT="0" marB="0" anchor="b">
                    <a:solidFill>
                      <a:schemeClr val="bg2"/>
                    </a:solidFill>
                  </a:tcPr>
                </a:tc>
                <a:tc gridSpan="3">
                  <a:txBody>
                    <a:bodyPr/>
                    <a:lstStyle/>
                    <a:p>
                      <a:pPr algn="l" fontAlgn="b"/>
                      <a:r>
                        <a:rPr lang="en-NZ" sz="1100" b="0" i="0" u="none" strike="noStrike">
                          <a:solidFill>
                            <a:srgbClr val="000000"/>
                          </a:solidFill>
                          <a:effectLst/>
                          <a:latin typeface="Calibri" panose="020F0502020204030204" pitchFamily="34" charset="0"/>
                        </a:rPr>
                        <a:t>&lt;= Result from regression. </a:t>
                      </a:r>
                    </a:p>
                  </a:txBody>
                  <a:tcPr marL="0" marR="0" marT="0" marB="0" anchor="b"/>
                </a:tc>
                <a:tc hMerge="1">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hMerge="1">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69779072"/>
                  </a:ext>
                </a:extLst>
              </a:tr>
              <a:tr h="190500">
                <a:tc>
                  <a:txBody>
                    <a:bodyPr/>
                    <a:lstStyle/>
                    <a:p>
                      <a:pPr algn="l" fontAlgn="b"/>
                      <a:r>
                        <a:rPr lang="en-NZ" sz="1100" b="1" i="0" u="none" strike="noStrike">
                          <a:solidFill>
                            <a:schemeClr val="tx1"/>
                          </a:solidFill>
                          <a:effectLst/>
                          <a:latin typeface="Calibri" panose="020F0502020204030204" pitchFamily="34" charset="0"/>
                        </a:rPr>
                        <a:t>OCR</a:t>
                      </a:r>
                    </a:p>
                  </a:txBody>
                  <a:tcPr marL="0" marR="0" marT="0" marB="0" anchor="b">
                    <a:solidFill>
                      <a:schemeClr val="bg2"/>
                    </a:solidFill>
                  </a:tcPr>
                </a:tc>
                <a:tc>
                  <a:txBody>
                    <a:bodyPr/>
                    <a:lstStyle/>
                    <a:p>
                      <a:pPr algn="r" fontAlgn="b"/>
                      <a:r>
                        <a:rPr lang="en-NZ" sz="1100" b="1" i="0" u="none" strike="noStrike">
                          <a:solidFill>
                            <a:schemeClr val="tx1"/>
                          </a:solidFill>
                          <a:effectLst/>
                          <a:latin typeface="Calibri" panose="020F0502020204030204" pitchFamily="34" charset="0"/>
                        </a:rPr>
                        <a:t>0.035747</a:t>
                      </a:r>
                    </a:p>
                  </a:txBody>
                  <a:tcPr marL="0" marR="0" marT="0" marB="0" anchor="b">
                    <a:solidFill>
                      <a:schemeClr val="bg2"/>
                    </a:solidFill>
                  </a:tcPr>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45030071"/>
                  </a:ext>
                </a:extLst>
              </a:tr>
            </a:tbl>
          </a:graphicData>
        </a:graphic>
      </p:graphicFrame>
      <p:sp>
        <p:nvSpPr>
          <p:cNvPr id="13" name="Title 1">
            <a:extLst>
              <a:ext uri="{FF2B5EF4-FFF2-40B4-BE49-F238E27FC236}">
                <a16:creationId xmlns:a16="http://schemas.microsoft.com/office/drawing/2014/main" id="{9CE5CAE7-7D3E-149D-FFC1-BD3B0FA51E51}"/>
              </a:ext>
            </a:extLst>
          </p:cNvPr>
          <p:cNvSpPr txBox="1">
            <a:spLocks/>
          </p:cNvSpPr>
          <p:nvPr/>
        </p:nvSpPr>
        <p:spPr>
          <a:xfrm>
            <a:off x="387483" y="23360"/>
            <a:ext cx="7756100" cy="7593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a:cs typeface="Arial"/>
              </a:rPr>
              <a:t>REGRESSION MODEL FOR UNIT PRICE OF VILLAGE REVENUE FORECAST </a:t>
            </a:r>
            <a:endParaRPr lang="en-NZ" sz="2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9154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9" name="Picture 108" descr="A black and white icon of hands holding a couple of people&#10;&#10;Description automatically generated">
            <a:extLst>
              <a:ext uri="{FF2B5EF4-FFF2-40B4-BE49-F238E27FC236}">
                <a16:creationId xmlns:a16="http://schemas.microsoft.com/office/drawing/2014/main" id="{8767B55F-809A-495F-E2FC-B0708AB8FCDD}"/>
              </a:ext>
            </a:extLst>
          </p:cNvPr>
          <p:cNvPicPr>
            <a:picLocks noChangeAspect="1"/>
          </p:cNvPicPr>
          <p:nvPr/>
        </p:nvPicPr>
        <p:blipFill rotWithShape="1">
          <a:blip r:embed="rId3">
            <a:extLst>
              <a:ext uri="{28A0092B-C50C-407E-A947-70E740481C1C}">
                <a14:useLocalDpi xmlns:a14="http://schemas.microsoft.com/office/drawing/2010/main" val="0"/>
              </a:ext>
            </a:extLst>
          </a:blip>
          <a:srcRect t="-1" b="10235"/>
          <a:stretch/>
        </p:blipFill>
        <p:spPr>
          <a:xfrm>
            <a:off x="7620951" y="1523630"/>
            <a:ext cx="1097280" cy="984979"/>
          </a:xfrm>
          <a:prstGeom prst="rect">
            <a:avLst/>
          </a:prstGeom>
        </p:spPr>
      </p:pic>
      <p:pic>
        <p:nvPicPr>
          <p:cNvPr id="111" name="Picture 110" descr="A blue line drawing of a hospital bed&#10;&#10;Description automatically generated">
            <a:extLst>
              <a:ext uri="{FF2B5EF4-FFF2-40B4-BE49-F238E27FC236}">
                <a16:creationId xmlns:a16="http://schemas.microsoft.com/office/drawing/2014/main" id="{A70122E3-3FDB-BEA4-2A35-47944A0060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466" y="1494014"/>
            <a:ext cx="1072078" cy="1072078"/>
          </a:xfrm>
          <a:prstGeom prst="rect">
            <a:avLst/>
          </a:prstGeom>
        </p:spPr>
      </p:pic>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8002039" cy="429875"/>
          </a:xfrm>
        </p:spPr>
        <p:txBody>
          <a:bodyPr>
            <a:normAutofit/>
          </a:bodyPr>
          <a:lstStyle/>
          <a:p>
            <a:r>
              <a:rPr lang="en-NZ" sz="2000" b="1">
                <a:latin typeface="Arial" panose="020B0604020202020204" pitchFamily="34" charset="0"/>
                <a:cs typeface="Arial" panose="020B0604020202020204" pitchFamily="34" charset="0"/>
              </a:rPr>
              <a:t>BUSINESS MODEL – 2 SEGMENTS</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16" name="Rectangle 15">
            <a:extLst>
              <a:ext uri="{FF2B5EF4-FFF2-40B4-BE49-F238E27FC236}">
                <a16:creationId xmlns:a16="http://schemas.microsoft.com/office/drawing/2014/main" id="{4FE61548-3179-3F89-618E-A294E6285EB9}"/>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graphicFrame>
        <p:nvGraphicFramePr>
          <p:cNvPr id="27" name="Table 26">
            <a:extLst>
              <a:ext uri="{FF2B5EF4-FFF2-40B4-BE49-F238E27FC236}">
                <a16:creationId xmlns:a16="http://schemas.microsoft.com/office/drawing/2014/main" id="{FEB3AAAF-8FC7-B266-4CA7-324AEE666DA6}"/>
              </a:ext>
            </a:extLst>
          </p:cNvPr>
          <p:cNvGraphicFramePr>
            <a:graphicFrameLocks noGrp="1"/>
          </p:cNvGraphicFramePr>
          <p:nvPr>
            <p:extLst>
              <p:ext uri="{D42A27DB-BD31-4B8C-83A1-F6EECF244321}">
                <p14:modId xmlns:p14="http://schemas.microsoft.com/office/powerpoint/2010/main" val="3682792260"/>
              </p:ext>
            </p:extLst>
          </p:nvPr>
        </p:nvGraphicFramePr>
        <p:xfrm>
          <a:off x="1418671" y="3041918"/>
          <a:ext cx="8281099" cy="1838960"/>
        </p:xfrm>
        <a:graphic>
          <a:graphicData uri="http://schemas.openxmlformats.org/drawingml/2006/table">
            <a:tbl>
              <a:tblPr firstRow="1" bandRow="1">
                <a:tableStyleId>{5DA37D80-6434-44D0-A028-1B22A696006F}</a:tableStyleId>
              </a:tblPr>
              <a:tblGrid>
                <a:gridCol w="1857443">
                  <a:extLst>
                    <a:ext uri="{9D8B030D-6E8A-4147-A177-3AD203B41FA5}">
                      <a16:colId xmlns:a16="http://schemas.microsoft.com/office/drawing/2014/main" val="2109183290"/>
                    </a:ext>
                  </a:extLst>
                </a:gridCol>
                <a:gridCol w="2025129">
                  <a:extLst>
                    <a:ext uri="{9D8B030D-6E8A-4147-A177-3AD203B41FA5}">
                      <a16:colId xmlns:a16="http://schemas.microsoft.com/office/drawing/2014/main" val="615873953"/>
                    </a:ext>
                  </a:extLst>
                </a:gridCol>
                <a:gridCol w="2076724">
                  <a:extLst>
                    <a:ext uri="{9D8B030D-6E8A-4147-A177-3AD203B41FA5}">
                      <a16:colId xmlns:a16="http://schemas.microsoft.com/office/drawing/2014/main" val="3983390320"/>
                    </a:ext>
                  </a:extLst>
                </a:gridCol>
                <a:gridCol w="2321803">
                  <a:extLst>
                    <a:ext uri="{9D8B030D-6E8A-4147-A177-3AD203B41FA5}">
                      <a16:colId xmlns:a16="http://schemas.microsoft.com/office/drawing/2014/main" val="69762801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Z" sz="1600" b="1">
                          <a:solidFill>
                            <a:schemeClr val="bg2"/>
                          </a:solidFill>
                        </a:rPr>
                        <a:t>AGED CARE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NZ" sz="1600" b="0" i="0" u="none" strike="noStrike" kern="1200" baseline="0">
                          <a:solidFill>
                            <a:schemeClr val="bg2"/>
                          </a:solidFill>
                          <a:latin typeface="+mn-lt"/>
                          <a:ea typeface="+mn-ea"/>
                          <a:cs typeface="+mn-cs"/>
                        </a:rPr>
                        <a:t>(</a:t>
                      </a:r>
                      <a:r>
                        <a:rPr lang="en-NZ" sz="1400" b="0" i="0" u="none" strike="noStrike" kern="1200" baseline="0">
                          <a:solidFill>
                            <a:schemeClr val="bg2"/>
                          </a:solidFill>
                          <a:latin typeface="+mn-lt"/>
                          <a:ea typeface="+mn-ea"/>
                          <a:cs typeface="+mn-cs"/>
                        </a:rPr>
                        <a:t>Rest Homes, Hospitals, Dementia Care</a:t>
                      </a:r>
                      <a:r>
                        <a:rPr lang="en-NZ" sz="1200" b="0" i="0" u="none" strike="noStrike" kern="1200" baseline="0">
                          <a:solidFill>
                            <a:schemeClr val="bg2"/>
                          </a:solidFill>
                          <a:latin typeface="+mn-lt"/>
                          <a:ea typeface="+mn-ea"/>
                          <a:cs typeface="+mn-cs"/>
                        </a:rPr>
                        <a:t>)</a:t>
                      </a:r>
                      <a:endParaRPr lang="en-NZ" sz="1600" b="0">
                        <a:solidFill>
                          <a:schemeClr val="bg2"/>
                        </a:solidFill>
                      </a:endParaRPr>
                    </a:p>
                  </a:txBody>
                  <a:tcPr>
                    <a:solidFill>
                      <a:srgbClr val="D2DDD1"/>
                    </a:solidFill>
                  </a:tcPr>
                </a:tc>
                <a:tc hMerge="1">
                  <a:txBody>
                    <a:bodyPr/>
                    <a:lstStyle/>
                    <a:p>
                      <a:endParaRPr lang="en-NZ"/>
                    </a:p>
                  </a:txBody>
                  <a:tcPr/>
                </a:tc>
                <a:tc hMerge="1">
                  <a:txBody>
                    <a:bodyPr/>
                    <a:lstStyle/>
                    <a:p>
                      <a:endParaRPr lang="en-NZ"/>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Z" sz="1600">
                          <a:solidFill>
                            <a:schemeClr val="bg2"/>
                          </a:solidFill>
                        </a:rPr>
                        <a:t>RETIREMENT VILLAGE</a:t>
                      </a:r>
                    </a:p>
                    <a:p>
                      <a:pPr marL="0" marR="0" lvl="0" indent="0" algn="ctr" defTabSz="914400" rtl="0" eaLnBrk="1" fontAlgn="auto" latinLnBrk="0" hangingPunct="1">
                        <a:lnSpc>
                          <a:spcPct val="100000"/>
                        </a:lnSpc>
                        <a:spcBef>
                          <a:spcPts val="0"/>
                        </a:spcBef>
                        <a:spcAft>
                          <a:spcPts val="0"/>
                        </a:spcAft>
                        <a:buClrTx/>
                        <a:buSzTx/>
                        <a:buFontTx/>
                        <a:buNone/>
                        <a:tabLst/>
                        <a:defRPr/>
                      </a:pPr>
                      <a:r>
                        <a:rPr lang="en-NZ" sz="1400" b="0" i="0" u="none" strike="noStrike" kern="1200" baseline="0">
                          <a:solidFill>
                            <a:schemeClr val="bg2"/>
                          </a:solidFill>
                          <a:latin typeface="+mn-lt"/>
                          <a:ea typeface="+mn-ea"/>
                          <a:cs typeface="+mn-cs"/>
                        </a:rPr>
                        <a:t>(Independent Living)</a:t>
                      </a:r>
                      <a:endParaRPr lang="en-NZ" sz="1400">
                        <a:solidFill>
                          <a:schemeClr val="bg2"/>
                        </a:solidFill>
                      </a:endParaRPr>
                    </a:p>
                  </a:txBody>
                  <a:tcPr>
                    <a:solidFill>
                      <a:srgbClr val="E5F1F0"/>
                    </a:solidFill>
                  </a:tcPr>
                </a:tc>
                <a:extLst>
                  <a:ext uri="{0D108BD9-81ED-4DB2-BD59-A6C34878D82A}">
                    <a16:rowId xmlns:a16="http://schemas.microsoft.com/office/drawing/2014/main" val="2286854628"/>
                  </a:ext>
                </a:extLst>
              </a:tr>
              <a:tr h="370840">
                <a:tc>
                  <a:txBody>
                    <a:bodyPr/>
                    <a:lstStyle/>
                    <a:p>
                      <a:pPr algn="ctr"/>
                      <a:r>
                        <a:rPr lang="en-NZ" sz="1400" b="1">
                          <a:solidFill>
                            <a:schemeClr val="bg2"/>
                          </a:solidFill>
                        </a:rPr>
                        <a:t>Standard Bed</a:t>
                      </a:r>
                      <a:endParaRPr lang="en-NZ" sz="1400" b="1"/>
                    </a:p>
                  </a:txBody>
                  <a:tcPr>
                    <a:solidFill>
                      <a:srgbClr val="D2DDD1"/>
                    </a:solidFill>
                  </a:tcPr>
                </a:tc>
                <a:tc>
                  <a:txBody>
                    <a:bodyPr/>
                    <a:lstStyle/>
                    <a:p>
                      <a:pPr algn="ctr"/>
                      <a:r>
                        <a:rPr lang="en-NZ" sz="1400" b="1">
                          <a:solidFill>
                            <a:schemeClr val="bg2"/>
                          </a:solidFill>
                        </a:rPr>
                        <a:t>PAC Bed</a:t>
                      </a:r>
                      <a:endParaRPr lang="en-NZ" sz="1400" b="1"/>
                    </a:p>
                  </a:txBody>
                  <a:tcPr>
                    <a:solidFill>
                      <a:srgbClr val="A9BDA7"/>
                    </a:solidFill>
                  </a:tcPr>
                </a:tc>
                <a:tc>
                  <a:txBody>
                    <a:bodyPr/>
                    <a:lstStyle/>
                    <a:p>
                      <a:pPr algn="ctr"/>
                      <a:r>
                        <a:rPr lang="en-NZ" sz="1400" b="1">
                          <a:solidFill>
                            <a:schemeClr val="bg2"/>
                          </a:solidFill>
                        </a:rPr>
                        <a:t>Care Suite</a:t>
                      </a:r>
                      <a:endParaRPr lang="en-NZ" sz="1400" b="1"/>
                    </a:p>
                  </a:txBody>
                  <a:tcPr>
                    <a:solidFill>
                      <a:srgbClr val="A9B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Z" sz="1400" b="1">
                          <a:solidFill>
                            <a:schemeClr val="bg2"/>
                          </a:solidFill>
                        </a:rPr>
                        <a:t>Apartment, Villa</a:t>
                      </a:r>
                    </a:p>
                  </a:txBody>
                  <a:tcPr>
                    <a:solidFill>
                      <a:srgbClr val="E5F1F0"/>
                    </a:solidFill>
                  </a:tcPr>
                </a:tc>
                <a:extLst>
                  <a:ext uri="{0D108BD9-81ED-4DB2-BD59-A6C34878D82A}">
                    <a16:rowId xmlns:a16="http://schemas.microsoft.com/office/drawing/2014/main" val="2831648481"/>
                  </a:ext>
                </a:extLst>
              </a:tr>
              <a:tr h="370840">
                <a:tc>
                  <a:txBody>
                    <a:bodyPr/>
                    <a:lstStyle/>
                    <a:p>
                      <a:pPr algn="ctr"/>
                      <a:r>
                        <a:rPr lang="en-NZ" sz="1400">
                          <a:solidFill>
                            <a:schemeClr val="bg2"/>
                          </a:solidFill>
                        </a:rPr>
                        <a:t>n/a</a:t>
                      </a:r>
                    </a:p>
                  </a:txBody>
                  <a:tcPr>
                    <a:solidFill>
                      <a:srgbClr val="D2DDD1"/>
                    </a:solidFill>
                  </a:tcPr>
                </a:tc>
                <a:tc>
                  <a:txBody>
                    <a:bodyPr/>
                    <a:lstStyle/>
                    <a:p>
                      <a:pPr algn="ctr"/>
                      <a:r>
                        <a:rPr lang="en-NZ" sz="1400">
                          <a:solidFill>
                            <a:schemeClr val="bg2"/>
                          </a:solidFill>
                        </a:rPr>
                        <a:t>PAC</a:t>
                      </a:r>
                    </a:p>
                  </a:txBody>
                  <a:tcPr>
                    <a:solidFill>
                      <a:srgbClr val="A9BDA7"/>
                    </a:solidFill>
                  </a:tcPr>
                </a:tc>
                <a:tc>
                  <a:txBody>
                    <a:bodyPr/>
                    <a:lstStyle/>
                    <a:p>
                      <a:pPr algn="ctr"/>
                      <a:r>
                        <a:rPr lang="en-NZ" sz="1400">
                          <a:solidFill>
                            <a:schemeClr val="bg2"/>
                          </a:solidFill>
                        </a:rPr>
                        <a:t>ORA</a:t>
                      </a:r>
                    </a:p>
                    <a:p>
                      <a:pPr algn="ctr"/>
                      <a:r>
                        <a:rPr lang="en-NZ" sz="1400">
                          <a:solidFill>
                            <a:schemeClr val="bg2"/>
                          </a:solidFill>
                        </a:rPr>
                        <a:t>(30% DMF)</a:t>
                      </a:r>
                    </a:p>
                  </a:txBody>
                  <a:tcPr>
                    <a:solidFill>
                      <a:srgbClr val="A9BDA7"/>
                    </a:solidFill>
                  </a:tcPr>
                </a:tc>
                <a:tc>
                  <a:txBody>
                    <a:bodyPr/>
                    <a:lstStyle/>
                    <a:p>
                      <a:pPr algn="ctr"/>
                      <a:r>
                        <a:rPr lang="en-NZ" sz="1400">
                          <a:solidFill>
                            <a:schemeClr val="bg2"/>
                          </a:solidFill>
                        </a:rPr>
                        <a:t>ORA</a:t>
                      </a:r>
                    </a:p>
                    <a:p>
                      <a:pPr marL="0" marR="0" lvl="0" indent="0" algn="ctr" defTabSz="914400" rtl="0" eaLnBrk="1" fontAlgn="auto" latinLnBrk="0" hangingPunct="1">
                        <a:lnSpc>
                          <a:spcPct val="100000"/>
                        </a:lnSpc>
                        <a:spcBef>
                          <a:spcPts val="0"/>
                        </a:spcBef>
                        <a:spcAft>
                          <a:spcPts val="0"/>
                        </a:spcAft>
                        <a:buClrTx/>
                        <a:buSzTx/>
                        <a:buFontTx/>
                        <a:buNone/>
                        <a:tabLst/>
                        <a:defRPr/>
                      </a:pPr>
                      <a:r>
                        <a:rPr lang="en-NZ" sz="1400">
                          <a:solidFill>
                            <a:schemeClr val="bg2"/>
                          </a:solidFill>
                        </a:rPr>
                        <a:t>(30% DMF)</a:t>
                      </a:r>
                    </a:p>
                  </a:txBody>
                  <a:tcPr>
                    <a:solidFill>
                      <a:srgbClr val="E5F1F0"/>
                    </a:solidFill>
                  </a:tcPr>
                </a:tc>
                <a:extLst>
                  <a:ext uri="{0D108BD9-81ED-4DB2-BD59-A6C34878D82A}">
                    <a16:rowId xmlns:a16="http://schemas.microsoft.com/office/drawing/2014/main" val="24501805"/>
                  </a:ext>
                </a:extLst>
              </a:tr>
              <a:tr h="370840">
                <a:tc gridSpan="3">
                  <a:txBody>
                    <a:bodyPr/>
                    <a:lstStyle/>
                    <a:p>
                      <a:pPr algn="ctr"/>
                      <a:r>
                        <a:rPr lang="en-NZ" sz="1400">
                          <a:solidFill>
                            <a:schemeClr val="bg2"/>
                          </a:solidFill>
                        </a:rPr>
                        <a:t>Government funded care fee</a:t>
                      </a:r>
                    </a:p>
                  </a:txBody>
                  <a:tcPr>
                    <a:solidFill>
                      <a:srgbClr val="D2DDD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NZ" sz="1400">
                        <a:solidFill>
                          <a:schemeClr val="bg2"/>
                        </a:solidFill>
                      </a:endParaRPr>
                    </a:p>
                  </a:txBody>
                  <a:tcPr>
                    <a:solidFill>
                      <a:srgbClr val="D2DDD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NZ" sz="1400">
                        <a:solidFill>
                          <a:schemeClr val="bg2"/>
                        </a:solidFill>
                      </a:endParaRPr>
                    </a:p>
                  </a:txBody>
                  <a:tcPr>
                    <a:solidFill>
                      <a:srgbClr val="D2DDD1"/>
                    </a:solidFill>
                  </a:tcPr>
                </a:tc>
                <a:tc>
                  <a:txBody>
                    <a:bodyPr/>
                    <a:lstStyle/>
                    <a:p>
                      <a:pPr algn="ctr"/>
                      <a:r>
                        <a:rPr lang="en-NZ" sz="1400">
                          <a:solidFill>
                            <a:schemeClr val="bg2"/>
                          </a:solidFill>
                        </a:rPr>
                        <a:t>Weekly fee</a:t>
                      </a:r>
                    </a:p>
                  </a:txBody>
                  <a:tcPr>
                    <a:solidFill>
                      <a:srgbClr val="E5F1F0"/>
                    </a:solidFill>
                  </a:tcPr>
                </a:tc>
                <a:extLst>
                  <a:ext uri="{0D108BD9-81ED-4DB2-BD59-A6C34878D82A}">
                    <a16:rowId xmlns:a16="http://schemas.microsoft.com/office/drawing/2014/main" val="676488438"/>
                  </a:ext>
                </a:extLst>
              </a:tr>
            </a:tbl>
          </a:graphicData>
        </a:graphic>
      </p:graphicFrame>
      <p:pic>
        <p:nvPicPr>
          <p:cNvPr id="72" name="Picture 71" descr="A logo with palm trees in a circle&#10;&#10;Description automatically generated">
            <a:extLst>
              <a:ext uri="{FF2B5EF4-FFF2-40B4-BE49-F238E27FC236}">
                <a16:creationId xmlns:a16="http://schemas.microsoft.com/office/drawing/2014/main" id="{6BD4A488-C659-0F2B-77BF-384EA7BA3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28" y="933491"/>
            <a:ext cx="1185895" cy="1185895"/>
          </a:xfrm>
          <a:prstGeom prst="rect">
            <a:avLst/>
          </a:prstGeom>
        </p:spPr>
      </p:pic>
      <p:cxnSp>
        <p:nvCxnSpPr>
          <p:cNvPr id="99" name="Straight Arrow Connector 98">
            <a:extLst>
              <a:ext uri="{FF2B5EF4-FFF2-40B4-BE49-F238E27FC236}">
                <a16:creationId xmlns:a16="http://schemas.microsoft.com/office/drawing/2014/main" id="{24C17A2A-C87E-D0EB-7EDD-03F4B5668EE2}"/>
              </a:ext>
            </a:extLst>
          </p:cNvPr>
          <p:cNvCxnSpPr>
            <a:cxnSpLocks/>
            <a:stCxn id="72" idx="2"/>
          </p:cNvCxnSpPr>
          <p:nvPr/>
        </p:nvCxnSpPr>
        <p:spPr>
          <a:xfrm flipH="1">
            <a:off x="3552753" y="2119386"/>
            <a:ext cx="2378723" cy="922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CEE9200-B7BE-676D-D56A-63F0100A88FA}"/>
              </a:ext>
            </a:extLst>
          </p:cNvPr>
          <p:cNvCxnSpPr>
            <a:cxnSpLocks/>
            <a:stCxn id="72" idx="2"/>
          </p:cNvCxnSpPr>
          <p:nvPr/>
        </p:nvCxnSpPr>
        <p:spPr>
          <a:xfrm>
            <a:off x="5931476" y="2119386"/>
            <a:ext cx="2996165" cy="922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746C624-F2BB-7CE0-CA97-F67A48ED3A0D}"/>
              </a:ext>
            </a:extLst>
          </p:cNvPr>
          <p:cNvSpPr txBox="1"/>
          <p:nvPr/>
        </p:nvSpPr>
        <p:spPr>
          <a:xfrm>
            <a:off x="3377466" y="2572808"/>
            <a:ext cx="1291075" cy="369332"/>
          </a:xfrm>
          <a:prstGeom prst="rect">
            <a:avLst/>
          </a:prstGeom>
          <a:noFill/>
        </p:spPr>
        <p:txBody>
          <a:bodyPr wrap="square" rtlCol="0">
            <a:spAutoFit/>
          </a:bodyPr>
          <a:lstStyle/>
          <a:p>
            <a:r>
              <a:rPr lang="en-NZ" b="1">
                <a:solidFill>
                  <a:schemeClr val="bg2"/>
                </a:solidFill>
                <a:highlight>
                  <a:srgbClr val="D2DDD1"/>
                </a:highlight>
              </a:rPr>
              <a:t>Segment 1</a:t>
            </a:r>
          </a:p>
        </p:txBody>
      </p:sp>
      <p:sp>
        <p:nvSpPr>
          <p:cNvPr id="107" name="TextBox 106">
            <a:extLst>
              <a:ext uri="{FF2B5EF4-FFF2-40B4-BE49-F238E27FC236}">
                <a16:creationId xmlns:a16="http://schemas.microsoft.com/office/drawing/2014/main" id="{F6375477-6247-4DF9-5C92-53F1028E325A}"/>
              </a:ext>
            </a:extLst>
          </p:cNvPr>
          <p:cNvSpPr txBox="1"/>
          <p:nvPr/>
        </p:nvSpPr>
        <p:spPr>
          <a:xfrm>
            <a:off x="7591088" y="2569948"/>
            <a:ext cx="1291075" cy="369332"/>
          </a:xfrm>
          <a:prstGeom prst="rect">
            <a:avLst/>
          </a:prstGeom>
          <a:noFill/>
        </p:spPr>
        <p:txBody>
          <a:bodyPr wrap="square" rtlCol="0">
            <a:spAutoFit/>
          </a:bodyPr>
          <a:lstStyle/>
          <a:p>
            <a:r>
              <a:rPr lang="en-NZ" b="1">
                <a:solidFill>
                  <a:schemeClr val="bg2"/>
                </a:solidFill>
                <a:highlight>
                  <a:srgbClr val="E5F1F0"/>
                </a:highlight>
              </a:rPr>
              <a:t>Segment 2</a:t>
            </a:r>
          </a:p>
        </p:txBody>
      </p:sp>
      <p:sp>
        <p:nvSpPr>
          <p:cNvPr id="113" name="Oval 112">
            <a:extLst>
              <a:ext uri="{FF2B5EF4-FFF2-40B4-BE49-F238E27FC236}">
                <a16:creationId xmlns:a16="http://schemas.microsoft.com/office/drawing/2014/main" id="{A35B14A0-AD02-E4F3-B0D5-22C8CBF16BFE}"/>
              </a:ext>
            </a:extLst>
          </p:cNvPr>
          <p:cNvSpPr/>
          <p:nvPr/>
        </p:nvSpPr>
        <p:spPr>
          <a:xfrm>
            <a:off x="3377466" y="1482864"/>
            <a:ext cx="1072078" cy="1072078"/>
          </a:xfrm>
          <a:prstGeom prst="ellipse">
            <a:avLst/>
          </a:prstGeom>
          <a:noFill/>
          <a:ln>
            <a:solidFill>
              <a:srgbClr val="D2DD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4" name="Oval 113">
            <a:extLst>
              <a:ext uri="{FF2B5EF4-FFF2-40B4-BE49-F238E27FC236}">
                <a16:creationId xmlns:a16="http://schemas.microsoft.com/office/drawing/2014/main" id="{E60D4963-366A-1575-D13A-3ADE4AEEC3B5}"/>
              </a:ext>
            </a:extLst>
          </p:cNvPr>
          <p:cNvSpPr/>
          <p:nvPr/>
        </p:nvSpPr>
        <p:spPr>
          <a:xfrm>
            <a:off x="7592856" y="1491453"/>
            <a:ext cx="1072078" cy="1072078"/>
          </a:xfrm>
          <a:prstGeom prst="ellipse">
            <a:avLst/>
          </a:prstGeom>
          <a:noFill/>
          <a:ln>
            <a:solidFill>
              <a:srgbClr val="D2DD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7" name="TextBox 116">
            <a:extLst>
              <a:ext uri="{FF2B5EF4-FFF2-40B4-BE49-F238E27FC236}">
                <a16:creationId xmlns:a16="http://schemas.microsoft.com/office/drawing/2014/main" id="{C04EB257-FC6D-392C-4A52-2C483F5DFABB}"/>
              </a:ext>
            </a:extLst>
          </p:cNvPr>
          <p:cNvSpPr txBox="1"/>
          <p:nvPr/>
        </p:nvSpPr>
        <p:spPr>
          <a:xfrm>
            <a:off x="6955103" y="4874544"/>
            <a:ext cx="3173810" cy="677108"/>
          </a:xfrm>
          <a:prstGeom prst="rect">
            <a:avLst/>
          </a:prstGeom>
          <a:noFill/>
        </p:spPr>
        <p:txBody>
          <a:bodyPr wrap="square" rtlCol="0">
            <a:spAutoFit/>
          </a:bodyPr>
          <a:lstStyle/>
          <a:p>
            <a:pPr algn="ctr"/>
            <a:r>
              <a:rPr lang="en-NZ" sz="2000" b="1">
                <a:solidFill>
                  <a:schemeClr val="bg2"/>
                </a:solidFill>
              </a:rPr>
              <a:t>1820 </a:t>
            </a:r>
            <a:r>
              <a:rPr lang="en-NZ" sz="1400" b="1">
                <a:solidFill>
                  <a:schemeClr val="bg2"/>
                </a:solidFill>
              </a:rPr>
              <a:t>units of village in 2023</a:t>
            </a:r>
          </a:p>
          <a:p>
            <a:pPr algn="ctr"/>
            <a:r>
              <a:rPr lang="en-NZ" b="1">
                <a:solidFill>
                  <a:schemeClr val="bg2"/>
                </a:solidFill>
              </a:rPr>
              <a:t>(41%)</a:t>
            </a:r>
          </a:p>
        </p:txBody>
      </p:sp>
      <p:sp>
        <p:nvSpPr>
          <p:cNvPr id="118" name="TextBox 117">
            <a:extLst>
              <a:ext uri="{FF2B5EF4-FFF2-40B4-BE49-F238E27FC236}">
                <a16:creationId xmlns:a16="http://schemas.microsoft.com/office/drawing/2014/main" id="{41797EF3-F415-E6F0-DB7F-4592FC832EBE}"/>
              </a:ext>
            </a:extLst>
          </p:cNvPr>
          <p:cNvSpPr txBox="1"/>
          <p:nvPr/>
        </p:nvSpPr>
        <p:spPr>
          <a:xfrm>
            <a:off x="2492230" y="4865147"/>
            <a:ext cx="4118169" cy="677108"/>
          </a:xfrm>
          <a:prstGeom prst="rect">
            <a:avLst/>
          </a:prstGeom>
          <a:noFill/>
        </p:spPr>
        <p:txBody>
          <a:bodyPr wrap="square" rtlCol="0">
            <a:spAutoFit/>
          </a:bodyPr>
          <a:lstStyle/>
          <a:p>
            <a:pPr algn="ctr"/>
            <a:r>
              <a:rPr lang="en-NZ" sz="2000" b="1">
                <a:solidFill>
                  <a:schemeClr val="bg2"/>
                </a:solidFill>
              </a:rPr>
              <a:t>2639 </a:t>
            </a:r>
            <a:r>
              <a:rPr lang="en-NZ" sz="1400" b="1">
                <a:solidFill>
                  <a:schemeClr val="bg2"/>
                </a:solidFill>
              </a:rPr>
              <a:t>units of care bed &amp; suite in 2023</a:t>
            </a:r>
          </a:p>
          <a:p>
            <a:pPr algn="ctr"/>
            <a:r>
              <a:rPr lang="en-NZ" b="1">
                <a:solidFill>
                  <a:schemeClr val="bg2"/>
                </a:solidFill>
              </a:rPr>
              <a:t>(59%)</a:t>
            </a:r>
          </a:p>
        </p:txBody>
      </p:sp>
      <p:sp>
        <p:nvSpPr>
          <p:cNvPr id="120" name="TextBox 119">
            <a:extLst>
              <a:ext uri="{FF2B5EF4-FFF2-40B4-BE49-F238E27FC236}">
                <a16:creationId xmlns:a16="http://schemas.microsoft.com/office/drawing/2014/main" id="{F4BE59FC-027E-CA30-CB45-475A4FE35315}"/>
              </a:ext>
            </a:extLst>
          </p:cNvPr>
          <p:cNvSpPr txBox="1"/>
          <p:nvPr/>
        </p:nvSpPr>
        <p:spPr>
          <a:xfrm>
            <a:off x="403788" y="5963639"/>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
        <p:nvSpPr>
          <p:cNvPr id="2" name="Rectangle 1">
            <a:extLst>
              <a:ext uri="{FF2B5EF4-FFF2-40B4-BE49-F238E27FC236}">
                <a16:creationId xmlns:a16="http://schemas.microsoft.com/office/drawing/2014/main" id="{1AF54339-1F0C-7F8E-2D57-28921AFD7B3C}"/>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3" name="TextBox 2">
            <a:extLst>
              <a:ext uri="{FF2B5EF4-FFF2-40B4-BE49-F238E27FC236}">
                <a16:creationId xmlns:a16="http://schemas.microsoft.com/office/drawing/2014/main" id="{38906107-3E3F-4116-F30A-2572F70BD240}"/>
              </a:ext>
            </a:extLst>
          </p:cNvPr>
          <p:cNvSpPr txBox="1"/>
          <p:nvPr/>
        </p:nvSpPr>
        <p:spPr>
          <a:xfrm>
            <a:off x="10396914" y="6429664"/>
            <a:ext cx="2084495" cy="338554"/>
          </a:xfrm>
          <a:prstGeom prst="rect">
            <a:avLst/>
          </a:prstGeom>
          <a:noFill/>
        </p:spPr>
        <p:txBody>
          <a:bodyPr wrap="square" rtlCol="0">
            <a:spAutoFit/>
          </a:bodyPr>
          <a:lstStyle/>
          <a:p>
            <a:r>
              <a:rPr lang="en-NZ" sz="1600">
                <a:hlinkClick r:id="rId6" action="ppaction://hlinksldjump"/>
              </a:rPr>
              <a:t>Appendix Table</a:t>
            </a:r>
            <a:endParaRPr lang="en-NZ" sz="1600"/>
          </a:p>
        </p:txBody>
      </p:sp>
      <p:sp>
        <p:nvSpPr>
          <p:cNvPr id="4" name="TextBox 3">
            <a:hlinkClick r:id="rId7" action="ppaction://hlinksldjump"/>
            <a:extLst>
              <a:ext uri="{FF2B5EF4-FFF2-40B4-BE49-F238E27FC236}">
                <a16:creationId xmlns:a16="http://schemas.microsoft.com/office/drawing/2014/main" id="{8EE05048-A953-A03A-CB37-B330D1D1CA50}"/>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7" action="ppaction://hlinksldjump"/>
              </a:rPr>
              <a:t>ESG</a:t>
            </a:r>
            <a:endParaRPr lang="en-NZ" sz="1600"/>
          </a:p>
        </p:txBody>
      </p:sp>
      <p:sp>
        <p:nvSpPr>
          <p:cNvPr id="5" name="TextBox 4">
            <a:hlinkClick r:id="rId7" action="ppaction://hlinksldjump"/>
            <a:extLst>
              <a:ext uri="{FF2B5EF4-FFF2-40B4-BE49-F238E27FC236}">
                <a16:creationId xmlns:a16="http://schemas.microsoft.com/office/drawing/2014/main" id="{E675E19D-D198-F9DA-097A-2F0132F342F4}"/>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8" action="ppaction://hlinksldjump"/>
              </a:rPr>
              <a:t>Sensitivity Analysis</a:t>
            </a:r>
            <a:endParaRPr lang="en-NZ" sz="1600"/>
          </a:p>
        </p:txBody>
      </p:sp>
      <p:sp>
        <p:nvSpPr>
          <p:cNvPr id="6" name="TextBox 5">
            <a:hlinkClick r:id="rId7" action="ppaction://hlinksldjump"/>
            <a:extLst>
              <a:ext uri="{FF2B5EF4-FFF2-40B4-BE49-F238E27FC236}">
                <a16:creationId xmlns:a16="http://schemas.microsoft.com/office/drawing/2014/main" id="{B5005258-D001-914D-FF9D-FF869EF18FE1}"/>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9" action="ppaction://hlinksldjump"/>
              </a:rPr>
              <a:t>Valuation-DCF</a:t>
            </a:r>
            <a:endParaRPr lang="en-NZ" sz="1600"/>
          </a:p>
        </p:txBody>
      </p:sp>
      <p:sp>
        <p:nvSpPr>
          <p:cNvPr id="7" name="TextBox 6">
            <a:hlinkClick r:id="rId7" action="ppaction://hlinksldjump"/>
            <a:extLst>
              <a:ext uri="{FF2B5EF4-FFF2-40B4-BE49-F238E27FC236}">
                <a16:creationId xmlns:a16="http://schemas.microsoft.com/office/drawing/2014/main" id="{BF9A567D-9DF3-28B6-49B9-E086A0E35DA4}"/>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0" action="ppaction://hlinksldjump"/>
              </a:rPr>
              <a:t>Financial Analysis</a:t>
            </a:r>
            <a:endParaRPr lang="en-NZ" sz="1600"/>
          </a:p>
        </p:txBody>
      </p:sp>
      <p:sp>
        <p:nvSpPr>
          <p:cNvPr id="8" name="TextBox 7">
            <a:hlinkClick r:id="rId7" action="ppaction://hlinksldjump"/>
            <a:extLst>
              <a:ext uri="{FF2B5EF4-FFF2-40B4-BE49-F238E27FC236}">
                <a16:creationId xmlns:a16="http://schemas.microsoft.com/office/drawing/2014/main" id="{5A859195-04DA-3896-EEA8-6C435BCBFCCB}"/>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1" action="ppaction://hlinksldjump"/>
              </a:rPr>
              <a:t>Industry Positioning</a:t>
            </a:r>
            <a:endParaRPr lang="en-NZ" sz="1600"/>
          </a:p>
        </p:txBody>
      </p:sp>
      <p:sp>
        <p:nvSpPr>
          <p:cNvPr id="9" name="TextBox 8">
            <a:hlinkClick r:id="rId7" action="ppaction://hlinksldjump"/>
            <a:extLst>
              <a:ext uri="{FF2B5EF4-FFF2-40B4-BE49-F238E27FC236}">
                <a16:creationId xmlns:a16="http://schemas.microsoft.com/office/drawing/2014/main" id="{2A17CCB9-935F-AF3F-4AB9-2153211CD29A}"/>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2" action="ppaction://hlinksldjump"/>
              </a:rPr>
              <a:t>Business Model</a:t>
            </a:r>
            <a:endParaRPr lang="en-NZ" sz="1600"/>
          </a:p>
        </p:txBody>
      </p:sp>
    </p:spTree>
    <p:extLst>
      <p:ext uri="{BB962C8B-B14F-4D97-AF65-F5344CB8AC3E}">
        <p14:creationId xmlns:p14="http://schemas.microsoft.com/office/powerpoint/2010/main" val="3322661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DB13D4-C509-4AA8-BA57-F5E0B40888D0}"/>
              </a:ext>
            </a:extLst>
          </p:cNvPr>
          <p:cNvSpPr/>
          <p:nvPr/>
        </p:nvSpPr>
        <p:spPr>
          <a:xfrm>
            <a:off x="0" y="-58993"/>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NZ" sz="2400">
                <a:solidFill>
                  <a:schemeClr val="tx1"/>
                </a:solidFill>
                <a:latin typeface="Calibri"/>
                <a:cs typeface="Calibri"/>
              </a:rPr>
              <a:t>How the forecast is changing basic factors in village revenue growth forecast</a:t>
            </a:r>
          </a:p>
        </p:txBody>
      </p:sp>
      <p:sp>
        <p:nvSpPr>
          <p:cNvPr id="7" name="Rectangle 6">
            <a:extLst>
              <a:ext uri="{FF2B5EF4-FFF2-40B4-BE49-F238E27FC236}">
                <a16:creationId xmlns:a16="http://schemas.microsoft.com/office/drawing/2014/main" id="{D11B8C37-A250-6873-050F-3E533B692EEF}"/>
              </a:ext>
            </a:extLst>
          </p:cNvPr>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Rectangle 1">
            <a:extLst>
              <a:ext uri="{FF2B5EF4-FFF2-40B4-BE49-F238E27FC236}">
                <a16:creationId xmlns:a16="http://schemas.microsoft.com/office/drawing/2014/main" id="{EDF78C90-02AC-235F-879C-BD8E90369146}"/>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3" name="Rectangle 2">
            <a:extLst>
              <a:ext uri="{FF2B5EF4-FFF2-40B4-BE49-F238E27FC236}">
                <a16:creationId xmlns:a16="http://schemas.microsoft.com/office/drawing/2014/main" id="{2C047AB4-0DFE-91AB-1EFD-E98C0BC5EC9D}"/>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4" name="TextBox 3">
            <a:extLst>
              <a:ext uri="{FF2B5EF4-FFF2-40B4-BE49-F238E27FC236}">
                <a16:creationId xmlns:a16="http://schemas.microsoft.com/office/drawing/2014/main" id="{A70E71B0-7F9C-10E7-FA92-34F25F3E8FF4}"/>
              </a:ext>
            </a:extLst>
          </p:cNvPr>
          <p:cNvSpPr txBox="1"/>
          <p:nvPr/>
        </p:nvSpPr>
        <p:spPr>
          <a:xfrm>
            <a:off x="10396914" y="6429664"/>
            <a:ext cx="2084495" cy="338554"/>
          </a:xfrm>
          <a:prstGeom prst="rect">
            <a:avLst/>
          </a:prstGeom>
          <a:noFill/>
        </p:spPr>
        <p:txBody>
          <a:bodyPr wrap="square" rtlCol="0">
            <a:spAutoFit/>
          </a:bodyPr>
          <a:lstStyle/>
          <a:p>
            <a:r>
              <a:rPr lang="en-NZ" sz="1600">
                <a:hlinkClick r:id="rId2" action="ppaction://hlinksldjump"/>
              </a:rPr>
              <a:t>Appendix Table</a:t>
            </a:r>
            <a:endParaRPr lang="en-NZ" sz="1600"/>
          </a:p>
        </p:txBody>
      </p:sp>
      <p:sp>
        <p:nvSpPr>
          <p:cNvPr id="8" name="TextBox 7">
            <a:hlinkClick r:id="rId3" action="ppaction://hlinksldjump"/>
            <a:extLst>
              <a:ext uri="{FF2B5EF4-FFF2-40B4-BE49-F238E27FC236}">
                <a16:creationId xmlns:a16="http://schemas.microsoft.com/office/drawing/2014/main" id="{7952B2C2-DFCD-D925-6B44-7E3B19B3D042}"/>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3" action="ppaction://hlinksldjump"/>
              </a:rPr>
              <a:t>ESG</a:t>
            </a:r>
            <a:endParaRPr lang="en-NZ" sz="1600"/>
          </a:p>
        </p:txBody>
      </p:sp>
      <p:sp>
        <p:nvSpPr>
          <p:cNvPr id="9" name="TextBox 8">
            <a:hlinkClick r:id="rId3" action="ppaction://hlinksldjump"/>
            <a:extLst>
              <a:ext uri="{FF2B5EF4-FFF2-40B4-BE49-F238E27FC236}">
                <a16:creationId xmlns:a16="http://schemas.microsoft.com/office/drawing/2014/main" id="{DD9D4F9D-94EB-0AF1-DFFC-D98E80693A7B}"/>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4" action="ppaction://hlinksldjump"/>
              </a:rPr>
              <a:t>Sensitivity Analysis</a:t>
            </a:r>
            <a:endParaRPr lang="en-NZ" sz="1600"/>
          </a:p>
        </p:txBody>
      </p:sp>
      <p:sp>
        <p:nvSpPr>
          <p:cNvPr id="10" name="TextBox 9">
            <a:hlinkClick r:id="rId3" action="ppaction://hlinksldjump"/>
            <a:extLst>
              <a:ext uri="{FF2B5EF4-FFF2-40B4-BE49-F238E27FC236}">
                <a16:creationId xmlns:a16="http://schemas.microsoft.com/office/drawing/2014/main" id="{493B94D2-415B-7BB2-C099-3FF0D5BE266E}"/>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5" action="ppaction://hlinksldjump"/>
              </a:rPr>
              <a:t>Valuation-DCF</a:t>
            </a:r>
            <a:endParaRPr lang="en-NZ" sz="1600"/>
          </a:p>
        </p:txBody>
      </p:sp>
      <p:sp>
        <p:nvSpPr>
          <p:cNvPr id="11" name="TextBox 10">
            <a:hlinkClick r:id="rId3" action="ppaction://hlinksldjump"/>
            <a:extLst>
              <a:ext uri="{FF2B5EF4-FFF2-40B4-BE49-F238E27FC236}">
                <a16:creationId xmlns:a16="http://schemas.microsoft.com/office/drawing/2014/main" id="{45460F7D-C758-0C23-8781-974D2804198D}"/>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6" action="ppaction://hlinksldjump"/>
              </a:rPr>
              <a:t>Financial Analysis</a:t>
            </a:r>
            <a:endParaRPr lang="en-NZ" sz="1600"/>
          </a:p>
        </p:txBody>
      </p:sp>
      <p:sp>
        <p:nvSpPr>
          <p:cNvPr id="12" name="TextBox 11">
            <a:hlinkClick r:id="rId3" action="ppaction://hlinksldjump"/>
            <a:extLst>
              <a:ext uri="{FF2B5EF4-FFF2-40B4-BE49-F238E27FC236}">
                <a16:creationId xmlns:a16="http://schemas.microsoft.com/office/drawing/2014/main" id="{898435A0-41D0-85A9-8A64-68C5D8099689}"/>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7" action="ppaction://hlinksldjump"/>
              </a:rPr>
              <a:t>Industry Positioning</a:t>
            </a:r>
            <a:endParaRPr lang="en-NZ" sz="1600"/>
          </a:p>
        </p:txBody>
      </p:sp>
      <p:sp>
        <p:nvSpPr>
          <p:cNvPr id="13" name="TextBox 12">
            <a:hlinkClick r:id="rId3" action="ppaction://hlinksldjump"/>
            <a:extLst>
              <a:ext uri="{FF2B5EF4-FFF2-40B4-BE49-F238E27FC236}">
                <a16:creationId xmlns:a16="http://schemas.microsoft.com/office/drawing/2014/main" id="{678C93E2-273B-4C29-7427-043DA6159490}"/>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8" action="ppaction://hlinksldjump"/>
              </a:rPr>
              <a:t>Business Model</a:t>
            </a:r>
            <a:endParaRPr lang="en-NZ" sz="1600"/>
          </a:p>
        </p:txBody>
      </p:sp>
      <p:graphicFrame>
        <p:nvGraphicFramePr>
          <p:cNvPr id="14" name="Table 13">
            <a:extLst>
              <a:ext uri="{FF2B5EF4-FFF2-40B4-BE49-F238E27FC236}">
                <a16:creationId xmlns:a16="http://schemas.microsoft.com/office/drawing/2014/main" id="{1256C612-CCB9-3A98-6BBC-C0002A08F1A7}"/>
              </a:ext>
            </a:extLst>
          </p:cNvPr>
          <p:cNvGraphicFramePr>
            <a:graphicFrameLocks noGrp="1"/>
          </p:cNvGraphicFramePr>
          <p:nvPr>
            <p:extLst>
              <p:ext uri="{D42A27DB-BD31-4B8C-83A1-F6EECF244321}">
                <p14:modId xmlns:p14="http://schemas.microsoft.com/office/powerpoint/2010/main" val="1762846735"/>
              </p:ext>
            </p:extLst>
          </p:nvPr>
        </p:nvGraphicFramePr>
        <p:xfrm>
          <a:off x="1966002" y="1579156"/>
          <a:ext cx="7661619" cy="3366351"/>
        </p:xfrm>
        <a:graphic>
          <a:graphicData uri="http://schemas.openxmlformats.org/drawingml/2006/table">
            <a:tbl>
              <a:tblPr>
                <a:tableStyleId>{5C22544A-7EE6-4342-B048-85BDC9FD1C3A}</a:tableStyleId>
              </a:tblPr>
              <a:tblGrid>
                <a:gridCol w="785807">
                  <a:extLst>
                    <a:ext uri="{9D8B030D-6E8A-4147-A177-3AD203B41FA5}">
                      <a16:colId xmlns:a16="http://schemas.microsoft.com/office/drawing/2014/main" val="1169595870"/>
                    </a:ext>
                  </a:extLst>
                </a:gridCol>
                <a:gridCol w="785807">
                  <a:extLst>
                    <a:ext uri="{9D8B030D-6E8A-4147-A177-3AD203B41FA5}">
                      <a16:colId xmlns:a16="http://schemas.microsoft.com/office/drawing/2014/main" val="1819737524"/>
                    </a:ext>
                  </a:extLst>
                </a:gridCol>
                <a:gridCol w="785807">
                  <a:extLst>
                    <a:ext uri="{9D8B030D-6E8A-4147-A177-3AD203B41FA5}">
                      <a16:colId xmlns:a16="http://schemas.microsoft.com/office/drawing/2014/main" val="799874622"/>
                    </a:ext>
                  </a:extLst>
                </a:gridCol>
                <a:gridCol w="1064114">
                  <a:extLst>
                    <a:ext uri="{9D8B030D-6E8A-4147-A177-3AD203B41FA5}">
                      <a16:colId xmlns:a16="http://schemas.microsoft.com/office/drawing/2014/main" val="1243500753"/>
                    </a:ext>
                  </a:extLst>
                </a:gridCol>
                <a:gridCol w="933146">
                  <a:extLst>
                    <a:ext uri="{9D8B030D-6E8A-4147-A177-3AD203B41FA5}">
                      <a16:colId xmlns:a16="http://schemas.microsoft.com/office/drawing/2014/main" val="1480423711"/>
                    </a:ext>
                  </a:extLst>
                </a:gridCol>
                <a:gridCol w="802178">
                  <a:extLst>
                    <a:ext uri="{9D8B030D-6E8A-4147-A177-3AD203B41FA5}">
                      <a16:colId xmlns:a16="http://schemas.microsoft.com/office/drawing/2014/main" val="2565258099"/>
                    </a:ext>
                  </a:extLst>
                </a:gridCol>
                <a:gridCol w="933146">
                  <a:extLst>
                    <a:ext uri="{9D8B030D-6E8A-4147-A177-3AD203B41FA5}">
                      <a16:colId xmlns:a16="http://schemas.microsoft.com/office/drawing/2014/main" val="2996071175"/>
                    </a:ext>
                  </a:extLst>
                </a:gridCol>
                <a:gridCol w="785807">
                  <a:extLst>
                    <a:ext uri="{9D8B030D-6E8A-4147-A177-3AD203B41FA5}">
                      <a16:colId xmlns:a16="http://schemas.microsoft.com/office/drawing/2014/main" val="1016182398"/>
                    </a:ext>
                  </a:extLst>
                </a:gridCol>
                <a:gridCol w="785807">
                  <a:extLst>
                    <a:ext uri="{9D8B030D-6E8A-4147-A177-3AD203B41FA5}">
                      <a16:colId xmlns:a16="http://schemas.microsoft.com/office/drawing/2014/main" val="2617019961"/>
                    </a:ext>
                  </a:extLst>
                </a:gridCol>
              </a:tblGrid>
              <a:tr h="222451">
                <a:tc gridSpan="3">
                  <a:txBody>
                    <a:bodyPr/>
                    <a:lstStyle/>
                    <a:p>
                      <a:pPr algn="ctr" fontAlgn="b"/>
                      <a:endParaRPr lang="en-NZ" sz="1800" b="1" i="0" u="none" strike="noStrike">
                        <a:solidFill>
                          <a:schemeClr val="tx1"/>
                        </a:solidFill>
                        <a:effectLst/>
                        <a:latin typeface="+mn-lt"/>
                      </a:endParaRPr>
                    </a:p>
                  </a:txBody>
                  <a:tcPr marL="0" marR="0" marT="0" marB="0" anchor="b">
                    <a:solidFill>
                      <a:schemeClr val="bg2"/>
                    </a:solidFill>
                  </a:tcPr>
                </a:tc>
                <a:tc hMerge="1">
                  <a:txBody>
                    <a:bodyPr/>
                    <a:lstStyle/>
                    <a:p>
                      <a:pPr algn="ctr" fontAlgn="b"/>
                      <a:endParaRPr lang="en-NZ" sz="1800" b="1" i="0" u="none" strike="noStrike">
                        <a:solidFill>
                          <a:schemeClr val="tx1"/>
                        </a:solidFill>
                        <a:effectLst/>
                        <a:latin typeface="+mn-lt"/>
                      </a:endParaRPr>
                    </a:p>
                  </a:txBody>
                  <a:tcPr marL="0" marR="0" marT="0" marB="0" anchor="b">
                    <a:solidFill>
                      <a:schemeClr val="bg2"/>
                    </a:solidFill>
                  </a:tcPr>
                </a:tc>
                <a:tc hMerge="1">
                  <a:txBody>
                    <a:bodyPr/>
                    <a:lstStyle/>
                    <a:p>
                      <a:pPr algn="ctr" fontAlgn="b"/>
                      <a:endParaRPr lang="en-NZ" sz="1800" b="1" i="0" u="none" strike="noStrike">
                        <a:solidFill>
                          <a:schemeClr val="tx1"/>
                        </a:solidFill>
                        <a:effectLst/>
                        <a:latin typeface="+mn-lt"/>
                      </a:endParaRPr>
                    </a:p>
                  </a:txBody>
                  <a:tcPr marL="0" marR="0" marT="0" marB="0" anchor="b">
                    <a:solidFill>
                      <a:schemeClr val="bg2"/>
                    </a:solidFill>
                  </a:tcPr>
                </a:tc>
                <a:tc>
                  <a:txBody>
                    <a:bodyPr/>
                    <a:lstStyle/>
                    <a:p>
                      <a:pPr algn="ctr" fontAlgn="b"/>
                      <a:r>
                        <a:rPr lang="en-NZ" sz="1800" b="1" u="none" strike="noStrike">
                          <a:solidFill>
                            <a:schemeClr val="tx1"/>
                          </a:solidFill>
                          <a:effectLst/>
                          <a:latin typeface="+mn-lt"/>
                        </a:rPr>
                        <a:t>2023</a:t>
                      </a:r>
                      <a:endParaRPr lang="en-NZ" sz="1800" b="1" i="0" u="none" strike="noStrike">
                        <a:solidFill>
                          <a:schemeClr val="tx1"/>
                        </a:solidFill>
                        <a:effectLst/>
                        <a:latin typeface="+mn-lt"/>
                      </a:endParaRPr>
                    </a:p>
                  </a:txBody>
                  <a:tcPr marL="0" marR="0" marT="0" marB="0" anchor="b">
                    <a:solidFill>
                      <a:schemeClr val="bg2"/>
                    </a:solidFill>
                  </a:tcPr>
                </a:tc>
                <a:tc>
                  <a:txBody>
                    <a:bodyPr/>
                    <a:lstStyle/>
                    <a:p>
                      <a:pPr algn="ctr" fontAlgn="t"/>
                      <a:r>
                        <a:rPr lang="en-NZ" sz="1800" b="1" u="none" strike="noStrike">
                          <a:solidFill>
                            <a:schemeClr val="tx1"/>
                          </a:solidFill>
                          <a:effectLst/>
                          <a:latin typeface="+mn-lt"/>
                        </a:rPr>
                        <a:t>2024E</a:t>
                      </a:r>
                      <a:endParaRPr lang="en-NZ" sz="1800" b="1" i="0" u="none" strike="noStrike">
                        <a:solidFill>
                          <a:schemeClr val="tx1"/>
                        </a:solidFill>
                        <a:effectLst/>
                        <a:latin typeface="+mn-lt"/>
                      </a:endParaRPr>
                    </a:p>
                  </a:txBody>
                  <a:tcPr marL="0" marR="0" marT="0" marB="0">
                    <a:solidFill>
                      <a:schemeClr val="bg2"/>
                    </a:solidFill>
                  </a:tcPr>
                </a:tc>
                <a:tc>
                  <a:txBody>
                    <a:bodyPr/>
                    <a:lstStyle/>
                    <a:p>
                      <a:pPr algn="ctr" fontAlgn="t"/>
                      <a:r>
                        <a:rPr lang="en-NZ" sz="1800" b="1" u="none" strike="noStrike">
                          <a:solidFill>
                            <a:schemeClr val="tx1"/>
                          </a:solidFill>
                          <a:effectLst/>
                          <a:latin typeface="+mn-lt"/>
                        </a:rPr>
                        <a:t>2025E</a:t>
                      </a:r>
                      <a:endParaRPr lang="en-NZ" sz="1800" b="1" i="0" u="none" strike="noStrike">
                        <a:solidFill>
                          <a:schemeClr val="tx1"/>
                        </a:solidFill>
                        <a:effectLst/>
                        <a:latin typeface="+mn-lt"/>
                      </a:endParaRPr>
                    </a:p>
                  </a:txBody>
                  <a:tcPr marL="0" marR="0" marT="0" marB="0">
                    <a:solidFill>
                      <a:schemeClr val="bg2"/>
                    </a:solidFill>
                  </a:tcPr>
                </a:tc>
                <a:tc>
                  <a:txBody>
                    <a:bodyPr/>
                    <a:lstStyle/>
                    <a:p>
                      <a:pPr algn="ctr" fontAlgn="t"/>
                      <a:r>
                        <a:rPr lang="en-NZ" sz="1800" b="1" u="none" strike="noStrike">
                          <a:solidFill>
                            <a:schemeClr val="tx1"/>
                          </a:solidFill>
                          <a:effectLst/>
                          <a:latin typeface="+mn-lt"/>
                        </a:rPr>
                        <a:t>2026E</a:t>
                      </a:r>
                      <a:endParaRPr lang="en-NZ" sz="1800" b="1" i="0" u="none" strike="noStrike">
                        <a:solidFill>
                          <a:schemeClr val="tx1"/>
                        </a:solidFill>
                        <a:effectLst/>
                        <a:latin typeface="+mn-lt"/>
                      </a:endParaRPr>
                    </a:p>
                  </a:txBody>
                  <a:tcPr marL="0" marR="0" marT="0" marB="0">
                    <a:solidFill>
                      <a:schemeClr val="bg2"/>
                    </a:solidFill>
                  </a:tcPr>
                </a:tc>
                <a:tc>
                  <a:txBody>
                    <a:bodyPr/>
                    <a:lstStyle/>
                    <a:p>
                      <a:pPr algn="ctr" fontAlgn="t"/>
                      <a:r>
                        <a:rPr lang="en-NZ" sz="1800" b="1" u="none" strike="noStrike">
                          <a:solidFill>
                            <a:schemeClr val="tx1"/>
                          </a:solidFill>
                          <a:effectLst/>
                          <a:latin typeface="+mn-lt"/>
                        </a:rPr>
                        <a:t>2027E</a:t>
                      </a:r>
                      <a:endParaRPr lang="en-NZ" sz="1800" b="1" i="0" u="none" strike="noStrike">
                        <a:solidFill>
                          <a:schemeClr val="tx1"/>
                        </a:solidFill>
                        <a:effectLst/>
                        <a:latin typeface="+mn-lt"/>
                      </a:endParaRPr>
                    </a:p>
                  </a:txBody>
                  <a:tcPr marL="0" marR="0" marT="0" marB="0">
                    <a:solidFill>
                      <a:schemeClr val="bg2"/>
                    </a:solidFill>
                  </a:tcPr>
                </a:tc>
                <a:tc>
                  <a:txBody>
                    <a:bodyPr/>
                    <a:lstStyle/>
                    <a:p>
                      <a:pPr algn="ctr" fontAlgn="t"/>
                      <a:r>
                        <a:rPr lang="en-NZ" sz="1800" b="1" u="none" strike="noStrike">
                          <a:solidFill>
                            <a:schemeClr val="tx1"/>
                          </a:solidFill>
                          <a:effectLst/>
                          <a:latin typeface="+mn-lt"/>
                        </a:rPr>
                        <a:t>2028E</a:t>
                      </a:r>
                      <a:endParaRPr lang="en-NZ" sz="1800" b="1" i="0" u="none" strike="noStrike">
                        <a:solidFill>
                          <a:schemeClr val="tx1"/>
                        </a:solidFill>
                        <a:effectLst/>
                        <a:latin typeface="+mn-lt"/>
                      </a:endParaRPr>
                    </a:p>
                  </a:txBody>
                  <a:tcPr marL="0" marR="0" marT="0" marB="0">
                    <a:solidFill>
                      <a:schemeClr val="bg2"/>
                    </a:solidFill>
                  </a:tcPr>
                </a:tc>
                <a:extLst>
                  <a:ext uri="{0D108BD9-81ED-4DB2-BD59-A6C34878D82A}">
                    <a16:rowId xmlns:a16="http://schemas.microsoft.com/office/drawing/2014/main" val="2239285564"/>
                  </a:ext>
                </a:extLst>
              </a:tr>
              <a:tr h="222451">
                <a:tc gridSpan="3">
                  <a:txBody>
                    <a:bodyPr/>
                    <a:lstStyle/>
                    <a:p>
                      <a:pPr algn="ctr" fontAlgn="b"/>
                      <a:r>
                        <a:rPr lang="en-NZ" sz="1400" u="none" strike="noStrike">
                          <a:effectLst/>
                        </a:rPr>
                        <a:t>Total Aged Population</a:t>
                      </a:r>
                      <a:endParaRPr lang="en-NZ" sz="14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hMerge="1">
                  <a:txBody>
                    <a:bodyPr/>
                    <a:lstStyle/>
                    <a:p>
                      <a:endParaRPr lang="en-NZ"/>
                    </a:p>
                  </a:txBody>
                  <a:tcPr/>
                </a:tc>
                <a:tc>
                  <a:txBody>
                    <a:bodyPr/>
                    <a:lstStyle/>
                    <a:p>
                      <a:pPr algn="ctr" fontAlgn="b"/>
                      <a:r>
                        <a:rPr lang="en-NZ" sz="1400" u="none" strike="noStrike">
                          <a:effectLst/>
                        </a:rPr>
                        <a:t>383530</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400" u="none" strike="noStrike">
                          <a:effectLst/>
                        </a:rPr>
                        <a:t>401210</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400" u="none" strike="noStrike">
                          <a:effectLst/>
                        </a:rPr>
                        <a:t>418890</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400" u="none" strike="noStrike">
                          <a:effectLst/>
                        </a:rPr>
                        <a:t>436570</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400" u="none" strike="noStrike">
                          <a:effectLst/>
                        </a:rPr>
                        <a:t>454250</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400" u="none" strike="noStrike">
                          <a:effectLst/>
                        </a:rPr>
                        <a:t>471930</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extLst>
                  <a:ext uri="{0D108BD9-81ED-4DB2-BD59-A6C34878D82A}">
                    <a16:rowId xmlns:a16="http://schemas.microsoft.com/office/drawing/2014/main" val="1912544249"/>
                  </a:ext>
                </a:extLst>
              </a:tr>
              <a:tr h="222451">
                <a:tc gridSpan="3">
                  <a:txBody>
                    <a:bodyPr/>
                    <a:lstStyle/>
                    <a:p>
                      <a:pPr algn="ctr" fontAlgn="b"/>
                      <a:r>
                        <a:rPr lang="en-NZ" sz="1400" u="none" strike="noStrike">
                          <a:effectLst/>
                        </a:rPr>
                        <a:t>Addressable Market (14%)</a:t>
                      </a:r>
                      <a:endParaRPr lang="en-NZ" sz="14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hMerge="1">
                  <a:txBody>
                    <a:bodyPr/>
                    <a:lstStyle/>
                    <a:p>
                      <a:endParaRPr lang="en-NZ"/>
                    </a:p>
                  </a:txBody>
                  <a:tcPr/>
                </a:tc>
                <a:tc>
                  <a:txBody>
                    <a:bodyPr/>
                    <a:lstStyle/>
                    <a:p>
                      <a:pPr algn="ctr" fontAlgn="b"/>
                      <a:r>
                        <a:rPr lang="en-NZ" sz="1400" u="none" strike="noStrike">
                          <a:effectLst/>
                        </a:rPr>
                        <a:t>53694</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56169</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58645</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61120</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63595</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66070</a:t>
                      </a:r>
                      <a:endParaRPr lang="en-NZ" sz="1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50974808"/>
                  </a:ext>
                </a:extLst>
              </a:tr>
              <a:tr h="222451">
                <a:tc gridSpan="3">
                  <a:txBody>
                    <a:bodyPr/>
                    <a:lstStyle/>
                    <a:p>
                      <a:pPr algn="ctr" fontAlgn="b"/>
                      <a:r>
                        <a:rPr lang="en-NZ" sz="1400" u="none" strike="noStrike">
                          <a:effectLst/>
                        </a:rPr>
                        <a:t>Market Share</a:t>
                      </a:r>
                      <a:endParaRPr lang="en-NZ" sz="14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hMerge="1">
                  <a:txBody>
                    <a:bodyPr/>
                    <a:lstStyle/>
                    <a:p>
                      <a:endParaRPr lang="en-NZ"/>
                    </a:p>
                  </a:txBody>
                  <a:tcPr/>
                </a:tc>
                <a:tc>
                  <a:txBody>
                    <a:bodyPr/>
                    <a:lstStyle/>
                    <a:p>
                      <a:pPr algn="ctr" fontAlgn="b"/>
                      <a:r>
                        <a:rPr lang="en-NZ" sz="1400" u="none" strike="noStrike">
                          <a:effectLst/>
                        </a:rPr>
                        <a:t>2.0%</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7.5%</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7.5%</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7.6%</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7.6%</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7.6%</a:t>
                      </a:r>
                      <a:endParaRPr lang="en-NZ" sz="1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47156351"/>
                  </a:ext>
                </a:extLst>
              </a:tr>
              <a:tr h="222451">
                <a:tc gridSpan="3">
                  <a:txBody>
                    <a:bodyPr/>
                    <a:lstStyle/>
                    <a:p>
                      <a:pPr algn="ctr" fontAlgn="b"/>
                      <a:r>
                        <a:rPr lang="en-NZ" sz="1400" u="none" strike="noStrike">
                          <a:effectLst/>
                        </a:rPr>
                        <a:t>YoY Growth</a:t>
                      </a:r>
                      <a:endParaRPr lang="en-NZ" sz="14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hMerge="1">
                  <a:txBody>
                    <a:bodyPr/>
                    <a:lstStyle/>
                    <a:p>
                      <a:endParaRPr lang="en-NZ"/>
                    </a:p>
                  </a:txBody>
                  <a:tcPr/>
                </a:tc>
                <a:tc>
                  <a:txBody>
                    <a:bodyPr/>
                    <a:lstStyle/>
                    <a:p>
                      <a:pPr algn="ctr" fontAlgn="b"/>
                      <a:r>
                        <a:rPr lang="en-NZ" sz="1400" u="none" strike="noStrike">
                          <a:effectLst/>
                        </a:rPr>
                        <a:t> </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5.53%</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0.02%</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0.02%</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0.02%</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0.02%</a:t>
                      </a:r>
                      <a:endParaRPr lang="en-NZ" sz="1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07125799"/>
                  </a:ext>
                </a:extLst>
              </a:tr>
              <a:tr h="222451">
                <a:tc gridSpan="3">
                  <a:txBody>
                    <a:bodyPr/>
                    <a:lstStyle/>
                    <a:p>
                      <a:pPr algn="ctr" fontAlgn="b"/>
                      <a:r>
                        <a:rPr lang="en-NZ" sz="1400" u="none" strike="noStrike">
                          <a:effectLst/>
                        </a:rPr>
                        <a:t>Occupancy Rate</a:t>
                      </a:r>
                      <a:endParaRPr lang="en-NZ" sz="14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hMerge="1">
                  <a:txBody>
                    <a:bodyPr/>
                    <a:lstStyle/>
                    <a:p>
                      <a:endParaRPr lang="en-NZ"/>
                    </a:p>
                  </a:txBody>
                  <a:tcPr/>
                </a:tc>
                <a:tc>
                  <a:txBody>
                    <a:bodyPr/>
                    <a:lstStyle/>
                    <a:p>
                      <a:pPr algn="ctr" fontAlgn="b"/>
                      <a:r>
                        <a:rPr lang="en-NZ" sz="1400" u="none" strike="noStrike">
                          <a:effectLst/>
                        </a:rPr>
                        <a:t>90.40%</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400" u="none" strike="noStrike">
                          <a:effectLst/>
                        </a:rPr>
                        <a:t>90.72%</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400" u="none" strike="noStrike">
                          <a:effectLst/>
                        </a:rPr>
                        <a:t>91.04%</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400" u="none" strike="noStrike">
                          <a:effectLst/>
                        </a:rPr>
                        <a:t>91.36%</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400" u="none" strike="noStrike">
                          <a:effectLst/>
                        </a:rPr>
                        <a:t>91.68%</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400" u="none" strike="noStrike">
                          <a:effectLst/>
                        </a:rPr>
                        <a:t>92%</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extLst>
                  <a:ext uri="{0D108BD9-81ED-4DB2-BD59-A6C34878D82A}">
                    <a16:rowId xmlns:a16="http://schemas.microsoft.com/office/drawing/2014/main" val="5137643"/>
                  </a:ext>
                </a:extLst>
              </a:tr>
              <a:tr h="222451">
                <a:tc gridSpan="3">
                  <a:txBody>
                    <a:bodyPr/>
                    <a:lstStyle/>
                    <a:p>
                      <a:pPr algn="ctr" fontAlgn="b"/>
                      <a:r>
                        <a:rPr lang="en-NZ" sz="1400" u="none" strike="noStrike">
                          <a:effectLst/>
                        </a:rPr>
                        <a:t>Residents</a:t>
                      </a:r>
                      <a:endParaRPr lang="en-NZ" sz="14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hMerge="1">
                  <a:txBody>
                    <a:bodyPr/>
                    <a:lstStyle/>
                    <a:p>
                      <a:endParaRPr lang="en-NZ"/>
                    </a:p>
                  </a:txBody>
                  <a:tcPr/>
                </a:tc>
                <a:tc>
                  <a:txBody>
                    <a:bodyPr/>
                    <a:lstStyle/>
                    <a:p>
                      <a:pPr algn="ctr" fontAlgn="b"/>
                      <a:r>
                        <a:rPr lang="en-NZ" sz="1400" u="none" strike="noStrike">
                          <a:effectLst/>
                        </a:rPr>
                        <a:t>4031</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4227</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4424</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4622</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4821</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5022</a:t>
                      </a:r>
                      <a:endParaRPr lang="en-NZ" sz="1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25011458"/>
                  </a:ext>
                </a:extLst>
              </a:tr>
              <a:tr h="222451">
                <a:tc gridSpan="3">
                  <a:txBody>
                    <a:bodyPr/>
                    <a:lstStyle/>
                    <a:p>
                      <a:pPr algn="ctr" fontAlgn="b"/>
                      <a:r>
                        <a:rPr lang="en-NZ" sz="1400" u="none" strike="noStrike">
                          <a:effectLst/>
                        </a:rPr>
                        <a:t>Total Units</a:t>
                      </a:r>
                      <a:endParaRPr lang="en-NZ" sz="14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hMerge="1">
                  <a:txBody>
                    <a:bodyPr/>
                    <a:lstStyle/>
                    <a:p>
                      <a:endParaRPr lang="en-NZ"/>
                    </a:p>
                  </a:txBody>
                  <a:tcPr/>
                </a:tc>
                <a:tc>
                  <a:txBody>
                    <a:bodyPr/>
                    <a:lstStyle/>
                    <a:p>
                      <a:pPr algn="ctr" fontAlgn="b"/>
                      <a:r>
                        <a:rPr lang="en-NZ" sz="1400" u="none" strike="noStrike">
                          <a:effectLst/>
                        </a:rPr>
                        <a:t>4459</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4659</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4859</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5059</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5259</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5459</a:t>
                      </a:r>
                      <a:endParaRPr lang="en-NZ" sz="1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77111224"/>
                  </a:ext>
                </a:extLst>
              </a:tr>
              <a:tr h="222451">
                <a:tc gridSpan="3">
                  <a:txBody>
                    <a:bodyPr/>
                    <a:lstStyle/>
                    <a:p>
                      <a:pPr algn="ctr" fontAlgn="b"/>
                      <a:r>
                        <a:rPr lang="en-NZ" sz="1400" u="none" strike="noStrike">
                          <a:effectLst/>
                        </a:rPr>
                        <a:t>Care Bed Units</a:t>
                      </a:r>
                      <a:endParaRPr lang="en-NZ" sz="14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hMerge="1">
                  <a:txBody>
                    <a:bodyPr/>
                    <a:lstStyle/>
                    <a:p>
                      <a:endParaRPr lang="en-NZ"/>
                    </a:p>
                  </a:txBody>
                  <a:tcPr/>
                </a:tc>
                <a:tc>
                  <a:txBody>
                    <a:bodyPr/>
                    <a:lstStyle/>
                    <a:p>
                      <a:pPr algn="ctr" fontAlgn="b"/>
                      <a:r>
                        <a:rPr lang="en-NZ" sz="1400" u="none" strike="noStrike">
                          <a:effectLst/>
                        </a:rPr>
                        <a:t>2773</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2897</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3021</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3146</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3270</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3394</a:t>
                      </a:r>
                      <a:endParaRPr lang="en-NZ" sz="1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5705463"/>
                  </a:ext>
                </a:extLst>
              </a:tr>
              <a:tr h="222451">
                <a:tc gridSpan="2">
                  <a:txBody>
                    <a:bodyPr/>
                    <a:lstStyle/>
                    <a:p>
                      <a:pPr algn="ctr" fontAlgn="b"/>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tc hMerge="1">
                  <a:txBody>
                    <a:bodyPr/>
                    <a:lstStyle/>
                    <a:p>
                      <a:pPr algn="ctr" fontAlgn="b"/>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800" b="1" u="none" strike="noStrike">
                          <a:solidFill>
                            <a:schemeClr val="tx1"/>
                          </a:solidFill>
                          <a:effectLst/>
                        </a:rPr>
                        <a:t>2017</a:t>
                      </a:r>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800" b="1" u="none" strike="noStrike">
                          <a:solidFill>
                            <a:schemeClr val="tx1"/>
                          </a:solidFill>
                          <a:effectLst/>
                        </a:rPr>
                        <a:t>2018</a:t>
                      </a:r>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800" b="1" u="none" strike="noStrike">
                          <a:solidFill>
                            <a:schemeClr val="tx1"/>
                          </a:solidFill>
                          <a:effectLst/>
                        </a:rPr>
                        <a:t>2019</a:t>
                      </a:r>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800" b="1" u="none" strike="noStrike">
                          <a:solidFill>
                            <a:schemeClr val="tx1"/>
                          </a:solidFill>
                          <a:effectLst/>
                        </a:rPr>
                        <a:t>2020</a:t>
                      </a:r>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800" b="1" u="none" strike="noStrike">
                          <a:solidFill>
                            <a:schemeClr val="tx1"/>
                          </a:solidFill>
                          <a:effectLst/>
                        </a:rPr>
                        <a:t>2021</a:t>
                      </a:r>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800" b="1" u="none" strike="noStrike">
                          <a:solidFill>
                            <a:schemeClr val="tx1"/>
                          </a:solidFill>
                          <a:effectLst/>
                        </a:rPr>
                        <a:t>2022</a:t>
                      </a:r>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800" b="1" u="none" strike="noStrike">
                          <a:solidFill>
                            <a:schemeClr val="tx1"/>
                          </a:solidFill>
                          <a:effectLst/>
                        </a:rPr>
                        <a:t>2023</a:t>
                      </a:r>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extLst>
                  <a:ext uri="{0D108BD9-81ED-4DB2-BD59-A6C34878D82A}">
                    <a16:rowId xmlns:a16="http://schemas.microsoft.com/office/drawing/2014/main" val="2883283366"/>
                  </a:ext>
                </a:extLst>
              </a:tr>
              <a:tr h="222451">
                <a:tc gridSpan="2">
                  <a:txBody>
                    <a:bodyPr/>
                    <a:lstStyle/>
                    <a:p>
                      <a:pPr algn="ctr" fontAlgn="b"/>
                      <a:r>
                        <a:rPr lang="en-NZ" sz="1400" u="none" strike="noStrike">
                          <a:effectLst/>
                        </a:rPr>
                        <a:t>Units Delivered</a:t>
                      </a:r>
                      <a:endParaRPr lang="en-NZ" sz="1400" b="0" i="0" u="none" strike="noStrike">
                        <a:solidFill>
                          <a:srgbClr val="000000"/>
                        </a:solidFill>
                        <a:effectLst/>
                        <a:latin typeface="Calibri" panose="020F0502020204030204" pitchFamily="34" charset="0"/>
                      </a:endParaRPr>
                    </a:p>
                  </a:txBody>
                  <a:tcPr marL="0" marR="0" marT="0" marB="0" anchor="b"/>
                </a:tc>
                <a:tc hMerge="1">
                  <a:txBody>
                    <a:bodyPr/>
                    <a:lstStyle/>
                    <a:p>
                      <a:endParaRPr lang="en-NZ"/>
                    </a:p>
                  </a:txBody>
                  <a:tcPr/>
                </a:tc>
                <a:tc>
                  <a:txBody>
                    <a:bodyPr/>
                    <a:lstStyle/>
                    <a:p>
                      <a:pPr algn="r" fontAlgn="b"/>
                      <a:r>
                        <a:rPr lang="en-NZ" sz="1400" u="none" strike="noStrike">
                          <a:effectLst/>
                        </a:rPr>
                        <a:t>44</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131</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272</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176</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217</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171</a:t>
                      </a:r>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400" u="none" strike="noStrike">
                          <a:effectLst/>
                        </a:rPr>
                        <a:t>233</a:t>
                      </a:r>
                      <a:endParaRPr lang="en-NZ" sz="1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5168344"/>
                  </a:ext>
                </a:extLst>
              </a:tr>
              <a:tr h="407826">
                <a:tc>
                  <a:txBody>
                    <a:bodyPr/>
                    <a:lstStyle/>
                    <a:p>
                      <a:pPr algn="ctr" fontAlgn="b"/>
                      <a:r>
                        <a:rPr lang="en-NZ" sz="1800" b="1" u="none" strike="noStrike">
                          <a:solidFill>
                            <a:schemeClr val="tx1"/>
                          </a:solidFill>
                          <a:effectLst/>
                        </a:rPr>
                        <a:t>Best</a:t>
                      </a:r>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800" b="1" u="none" strike="noStrike">
                          <a:solidFill>
                            <a:schemeClr val="tx1"/>
                          </a:solidFill>
                          <a:effectLst/>
                        </a:rPr>
                        <a:t>Base</a:t>
                      </a:r>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800" b="1" u="none" strike="noStrike">
                          <a:solidFill>
                            <a:schemeClr val="tx1"/>
                          </a:solidFill>
                          <a:effectLst/>
                        </a:rPr>
                        <a:t>Worst</a:t>
                      </a:r>
                      <a:endParaRPr lang="en-NZ" sz="18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endParaRPr lang="en-NZ"/>
                    </a:p>
                  </a:txBody>
                  <a:tcPr marL="0" marR="0" marT="0" marB="0" anchor="b"/>
                </a:tc>
                <a:tc>
                  <a:txBody>
                    <a:bodyPr/>
                    <a:lstStyle/>
                    <a:p>
                      <a:endParaRPr lang="en-NZ"/>
                    </a:p>
                  </a:txBody>
                  <a:tcPr marL="0" marR="0" marT="0" marB="0" anchor="b"/>
                </a:tc>
                <a:tc>
                  <a:txBody>
                    <a:bodyPr/>
                    <a:lstStyle/>
                    <a:p>
                      <a:pPr algn="ctr" fontAlgn="b"/>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NZ" sz="1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99993876"/>
                  </a:ext>
                </a:extLst>
              </a:tr>
              <a:tr h="407826">
                <a:tc>
                  <a:txBody>
                    <a:bodyPr/>
                    <a:lstStyle/>
                    <a:p>
                      <a:pPr algn="r" fontAlgn="b"/>
                      <a:r>
                        <a:rPr lang="en-NZ" sz="1400" u="none" strike="noStrike">
                          <a:effectLst/>
                        </a:rPr>
                        <a:t>214</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r" fontAlgn="b"/>
                      <a:r>
                        <a:rPr lang="en-NZ" sz="1400" u="none" strike="noStrike">
                          <a:effectLst/>
                        </a:rPr>
                        <a:t>200</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r" fontAlgn="b"/>
                      <a:r>
                        <a:rPr lang="en-NZ" sz="1400" u="none" strike="noStrike">
                          <a:effectLst/>
                        </a:rPr>
                        <a:t>178</a:t>
                      </a:r>
                      <a:endParaRPr lang="en-NZ" sz="14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l" fontAlgn="b"/>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endParaRPr lang="en-NZ"/>
                    </a:p>
                  </a:txBody>
                  <a:tcPr marL="0" marR="0" marT="0" marB="0" anchor="b"/>
                </a:tc>
                <a:tc>
                  <a:txBody>
                    <a:bodyPr/>
                    <a:lstStyle/>
                    <a:p>
                      <a:endParaRPr lang="en-NZ"/>
                    </a:p>
                  </a:txBody>
                  <a:tcPr marL="0" marR="0" marT="0" marB="0" anchor="b"/>
                </a:tc>
                <a:tc>
                  <a:txBody>
                    <a:bodyPr/>
                    <a:lstStyle/>
                    <a:p>
                      <a:pPr algn="l" fontAlgn="b"/>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4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NZ" sz="1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06467545"/>
                  </a:ext>
                </a:extLst>
              </a:tr>
            </a:tbl>
          </a:graphicData>
        </a:graphic>
      </p:graphicFrame>
      <p:sp>
        <p:nvSpPr>
          <p:cNvPr id="5" name="TextBox 4">
            <a:extLst>
              <a:ext uri="{FF2B5EF4-FFF2-40B4-BE49-F238E27FC236}">
                <a16:creationId xmlns:a16="http://schemas.microsoft.com/office/drawing/2014/main" id="{C8A74498-3711-6A60-874B-6F1396ADE315}"/>
              </a:ext>
            </a:extLst>
          </p:cNvPr>
          <p:cNvSpPr txBox="1"/>
          <p:nvPr/>
        </p:nvSpPr>
        <p:spPr>
          <a:xfrm>
            <a:off x="1721223" y="40341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322524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2D9BF2A-CFF1-0685-F9AE-9A69F665B805}"/>
              </a:ext>
            </a:extLst>
          </p:cNvPr>
          <p:cNvSpPr/>
          <p:nvPr/>
        </p:nvSpPr>
        <p:spPr>
          <a:xfrm>
            <a:off x="0" y="1779639"/>
            <a:ext cx="12192000" cy="463597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93C46DDC-94E6-372F-B72F-23EEA8620655}"/>
              </a:ext>
            </a:extLst>
          </p:cNvPr>
          <p:cNvSpPr>
            <a:spLocks noGrp="1"/>
          </p:cNvSpPr>
          <p:nvPr>
            <p:ph type="title"/>
          </p:nvPr>
        </p:nvSpPr>
        <p:spPr/>
        <p:txBody>
          <a:bodyPr/>
          <a:lstStyle/>
          <a:p>
            <a:r>
              <a:rPr lang="en-US" sz="3600" b="1">
                <a:latin typeface="Calibri"/>
                <a:cs typeface="Calibri"/>
              </a:rPr>
              <a:t>Why Market Share Of OCA is decreasing in Bear Scenario?</a:t>
            </a:r>
            <a:r>
              <a:rPr lang="en-US"/>
              <a:t>	</a:t>
            </a:r>
          </a:p>
        </p:txBody>
      </p:sp>
      <p:sp>
        <p:nvSpPr>
          <p:cNvPr id="3" name="Content Placeholder 2">
            <a:extLst>
              <a:ext uri="{FF2B5EF4-FFF2-40B4-BE49-F238E27FC236}">
                <a16:creationId xmlns:a16="http://schemas.microsoft.com/office/drawing/2014/main" id="{A762F925-1CE1-BCEE-7559-129BF6D35775}"/>
              </a:ext>
            </a:extLst>
          </p:cNvPr>
          <p:cNvSpPr>
            <a:spLocks noGrp="1"/>
          </p:cNvSpPr>
          <p:nvPr>
            <p:ph idx="1"/>
          </p:nvPr>
        </p:nvSpPr>
        <p:spPr>
          <a:xfrm>
            <a:off x="714108" y="1949846"/>
            <a:ext cx="5098203" cy="4203172"/>
          </a:xfrm>
        </p:spPr>
        <p:txBody>
          <a:bodyPr vert="horz" lIns="91440" tIns="45720" rIns="91440" bIns="45720" rtlCol="0" anchor="t">
            <a:normAutofit fontScale="92500" lnSpcReduction="10000"/>
          </a:bodyPr>
          <a:lstStyle/>
          <a:p>
            <a:r>
              <a:rPr lang="en-US" sz="2000">
                <a:solidFill>
                  <a:schemeClr val="bg2"/>
                </a:solidFill>
              </a:rPr>
              <a:t>Because the Occupancy Rate in Bear Scenario decreases which leads to a slowing impact on the number of residents coming in, hence the loss in market share. </a:t>
            </a:r>
            <a:endParaRPr lang="en-US" sz="2000">
              <a:solidFill>
                <a:schemeClr val="bg2"/>
              </a:solidFill>
              <a:cs typeface="Calibri"/>
            </a:endParaRPr>
          </a:p>
          <a:p>
            <a:r>
              <a:rPr lang="en-US" sz="2000">
                <a:solidFill>
                  <a:schemeClr val="bg2"/>
                </a:solidFill>
              </a:rPr>
              <a:t>Market Share is = No of Residents/Total Addressable market.</a:t>
            </a:r>
            <a:endParaRPr lang="en-US" sz="2000">
              <a:solidFill>
                <a:schemeClr val="bg2"/>
              </a:solidFill>
              <a:cs typeface="Calibri"/>
            </a:endParaRPr>
          </a:p>
          <a:p>
            <a:r>
              <a:rPr lang="en-US" sz="2000">
                <a:solidFill>
                  <a:schemeClr val="bg2"/>
                </a:solidFill>
              </a:rPr>
              <a:t>We took TAM as constant but the number of residents coming slows down. Which leads to YoY growth of market share becoming negative.</a:t>
            </a:r>
            <a:endParaRPr lang="en-US" sz="2000">
              <a:solidFill>
                <a:schemeClr val="bg2"/>
              </a:solidFill>
              <a:cs typeface="Calibri"/>
            </a:endParaRPr>
          </a:p>
          <a:p>
            <a:r>
              <a:rPr lang="en-US" sz="2000">
                <a:solidFill>
                  <a:schemeClr val="bg2"/>
                </a:solidFill>
              </a:rPr>
              <a:t>The Occupancy rate is as per management guidance. It differs for all three scenarios. In the bear scenario, the occupancy rate becomes less.</a:t>
            </a:r>
          </a:p>
          <a:p>
            <a:r>
              <a:rPr lang="en-US" sz="2000">
                <a:solidFill>
                  <a:schemeClr val="bg2"/>
                </a:solidFill>
                <a:cs typeface="Calibri"/>
              </a:rPr>
              <a:t>The Occupancy rate is explained in next slide.</a:t>
            </a:r>
          </a:p>
        </p:txBody>
      </p:sp>
      <p:sp>
        <p:nvSpPr>
          <p:cNvPr id="4" name="Rectangle 3">
            <a:extLst>
              <a:ext uri="{FF2B5EF4-FFF2-40B4-BE49-F238E27FC236}">
                <a16:creationId xmlns:a16="http://schemas.microsoft.com/office/drawing/2014/main" id="{45E09D9D-9A07-9D73-786B-851F9573E8DF}"/>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11338338-B26D-601A-F25A-C80D92CA4F07}"/>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6" name="TextBox 5">
            <a:extLst>
              <a:ext uri="{FF2B5EF4-FFF2-40B4-BE49-F238E27FC236}">
                <a16:creationId xmlns:a16="http://schemas.microsoft.com/office/drawing/2014/main" id="{93147953-9D5B-61A2-A5AA-DA2778C65031}"/>
              </a:ext>
            </a:extLst>
          </p:cNvPr>
          <p:cNvSpPr txBox="1"/>
          <p:nvPr/>
        </p:nvSpPr>
        <p:spPr>
          <a:xfrm>
            <a:off x="10396914" y="6429664"/>
            <a:ext cx="2084495" cy="338554"/>
          </a:xfrm>
          <a:prstGeom prst="rect">
            <a:avLst/>
          </a:prstGeom>
          <a:noFill/>
        </p:spPr>
        <p:txBody>
          <a:bodyPr wrap="square" rtlCol="0">
            <a:spAutoFit/>
          </a:bodyPr>
          <a:lstStyle/>
          <a:p>
            <a:r>
              <a:rPr lang="en-NZ" sz="1600">
                <a:hlinkClick r:id="rId2" action="ppaction://hlinksldjump"/>
              </a:rPr>
              <a:t>Appendix Table</a:t>
            </a:r>
            <a:endParaRPr lang="en-NZ" sz="1600"/>
          </a:p>
        </p:txBody>
      </p:sp>
      <p:sp>
        <p:nvSpPr>
          <p:cNvPr id="7" name="TextBox 6">
            <a:hlinkClick r:id="rId3" action="ppaction://hlinksldjump"/>
            <a:extLst>
              <a:ext uri="{FF2B5EF4-FFF2-40B4-BE49-F238E27FC236}">
                <a16:creationId xmlns:a16="http://schemas.microsoft.com/office/drawing/2014/main" id="{A6A071A9-DB6F-A34B-9E00-6481501DD54B}"/>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3" action="ppaction://hlinksldjump"/>
              </a:rPr>
              <a:t>ESG</a:t>
            </a:r>
            <a:endParaRPr lang="en-NZ" sz="1600"/>
          </a:p>
        </p:txBody>
      </p:sp>
      <p:sp>
        <p:nvSpPr>
          <p:cNvPr id="8" name="TextBox 7">
            <a:hlinkClick r:id="rId3" action="ppaction://hlinksldjump"/>
            <a:extLst>
              <a:ext uri="{FF2B5EF4-FFF2-40B4-BE49-F238E27FC236}">
                <a16:creationId xmlns:a16="http://schemas.microsoft.com/office/drawing/2014/main" id="{8D38FB67-E006-9AF7-92B3-BD317CCEE468}"/>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4" action="ppaction://hlinksldjump"/>
              </a:rPr>
              <a:t>Sensitivity Analysis</a:t>
            </a:r>
            <a:endParaRPr lang="en-NZ" sz="1600"/>
          </a:p>
        </p:txBody>
      </p:sp>
      <p:sp>
        <p:nvSpPr>
          <p:cNvPr id="9" name="TextBox 8">
            <a:hlinkClick r:id="rId3" action="ppaction://hlinksldjump"/>
            <a:extLst>
              <a:ext uri="{FF2B5EF4-FFF2-40B4-BE49-F238E27FC236}">
                <a16:creationId xmlns:a16="http://schemas.microsoft.com/office/drawing/2014/main" id="{60B31E6A-B82A-7DA2-9EFB-C4D566BAD143}"/>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5" action="ppaction://hlinksldjump"/>
              </a:rPr>
              <a:t>Valuation-DCF</a:t>
            </a:r>
            <a:endParaRPr lang="en-NZ" sz="1600"/>
          </a:p>
        </p:txBody>
      </p:sp>
      <p:sp>
        <p:nvSpPr>
          <p:cNvPr id="10" name="TextBox 9">
            <a:hlinkClick r:id="rId3" action="ppaction://hlinksldjump"/>
            <a:extLst>
              <a:ext uri="{FF2B5EF4-FFF2-40B4-BE49-F238E27FC236}">
                <a16:creationId xmlns:a16="http://schemas.microsoft.com/office/drawing/2014/main" id="{2695D89F-8A3B-893F-1F43-5CF12091E8ED}"/>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6" action="ppaction://hlinksldjump"/>
              </a:rPr>
              <a:t>Financial Analysis</a:t>
            </a:r>
            <a:endParaRPr lang="en-NZ" sz="1600"/>
          </a:p>
        </p:txBody>
      </p:sp>
      <p:sp>
        <p:nvSpPr>
          <p:cNvPr id="11" name="TextBox 10">
            <a:hlinkClick r:id="rId3" action="ppaction://hlinksldjump"/>
            <a:extLst>
              <a:ext uri="{FF2B5EF4-FFF2-40B4-BE49-F238E27FC236}">
                <a16:creationId xmlns:a16="http://schemas.microsoft.com/office/drawing/2014/main" id="{84C91C70-F02F-A16D-3390-7A2251CDACFE}"/>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7" action="ppaction://hlinksldjump"/>
              </a:rPr>
              <a:t>Industry Positioning</a:t>
            </a:r>
            <a:endParaRPr lang="en-NZ" sz="1600"/>
          </a:p>
        </p:txBody>
      </p:sp>
      <p:sp>
        <p:nvSpPr>
          <p:cNvPr id="12" name="TextBox 11">
            <a:hlinkClick r:id="rId3" action="ppaction://hlinksldjump"/>
            <a:extLst>
              <a:ext uri="{FF2B5EF4-FFF2-40B4-BE49-F238E27FC236}">
                <a16:creationId xmlns:a16="http://schemas.microsoft.com/office/drawing/2014/main" id="{94102CD2-55FF-C1EB-404E-8430AAF37345}"/>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8" action="ppaction://hlinksldjump"/>
              </a:rPr>
              <a:t>Business Model</a:t>
            </a:r>
            <a:endParaRPr lang="en-NZ" sz="1600"/>
          </a:p>
        </p:txBody>
      </p:sp>
      <p:sp>
        <p:nvSpPr>
          <p:cNvPr id="13" name="TextBox 12">
            <a:extLst>
              <a:ext uri="{FF2B5EF4-FFF2-40B4-BE49-F238E27FC236}">
                <a16:creationId xmlns:a16="http://schemas.microsoft.com/office/drawing/2014/main" id="{37416F7C-D529-A228-0AD6-DC186FE88194}"/>
              </a:ext>
            </a:extLst>
          </p:cNvPr>
          <p:cNvSpPr txBox="1"/>
          <p:nvPr/>
        </p:nvSpPr>
        <p:spPr>
          <a:xfrm>
            <a:off x="9824811" y="5063138"/>
            <a:ext cx="1779083" cy="830997"/>
          </a:xfrm>
          <a:prstGeom prst="rect">
            <a:avLst/>
          </a:prstGeom>
          <a:solidFill>
            <a:srgbClr val="F9CFCF"/>
          </a:solidFill>
        </p:spPr>
        <p:txBody>
          <a:bodyPr wrap="square">
            <a:spAutoFit/>
          </a:bodyPr>
          <a:lstStyle/>
          <a:p>
            <a:pPr marL="0" indent="0">
              <a:buNone/>
            </a:pPr>
            <a:r>
              <a:rPr lang="en-US" sz="1200" b="1">
                <a:solidFill>
                  <a:schemeClr val="bg2"/>
                </a:solidFill>
                <a:latin typeface="Calibri"/>
                <a:cs typeface="Arial"/>
              </a:rPr>
              <a:t>YoY growth on negative growth of market share.</a:t>
            </a:r>
          </a:p>
          <a:p>
            <a:r>
              <a:rPr lang="en-NZ" sz="1200">
                <a:solidFill>
                  <a:schemeClr val="bg2"/>
                </a:solidFill>
              </a:rPr>
              <a:t>Based on occupancy rate of 88% in 2028.</a:t>
            </a:r>
          </a:p>
        </p:txBody>
      </p:sp>
      <p:sp>
        <p:nvSpPr>
          <p:cNvPr id="14" name="TextBox 13">
            <a:extLst>
              <a:ext uri="{FF2B5EF4-FFF2-40B4-BE49-F238E27FC236}">
                <a16:creationId xmlns:a16="http://schemas.microsoft.com/office/drawing/2014/main" id="{F88A9B79-7E08-E9D7-66F9-5096BD5D4EDF}"/>
              </a:ext>
            </a:extLst>
          </p:cNvPr>
          <p:cNvSpPr txBox="1"/>
          <p:nvPr/>
        </p:nvSpPr>
        <p:spPr>
          <a:xfrm>
            <a:off x="6852053" y="2506212"/>
            <a:ext cx="4112724" cy="369332"/>
          </a:xfrm>
          <a:prstGeom prst="rect">
            <a:avLst/>
          </a:prstGeom>
          <a:noFill/>
        </p:spPr>
        <p:txBody>
          <a:bodyPr wrap="square">
            <a:spAutoFit/>
          </a:bodyPr>
          <a:lstStyle/>
          <a:p>
            <a:pPr marL="0" indent="0">
              <a:buNone/>
            </a:pPr>
            <a:r>
              <a:rPr lang="en-NZ" b="1">
                <a:solidFill>
                  <a:schemeClr val="bg2"/>
                </a:solidFill>
              </a:rPr>
              <a:t>Bull &amp; Base &amp; Bear Scenario Assumption</a:t>
            </a:r>
          </a:p>
        </p:txBody>
      </p:sp>
      <p:pic>
        <p:nvPicPr>
          <p:cNvPr id="15" name="Picture 2" descr="Bull and Bear Markets!">
            <a:extLst>
              <a:ext uri="{FF2B5EF4-FFF2-40B4-BE49-F238E27FC236}">
                <a16:creationId xmlns:a16="http://schemas.microsoft.com/office/drawing/2014/main" id="{DAED96EF-B8BF-0479-4A17-CCEC45765F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47939"/>
          <a:stretch/>
        </p:blipFill>
        <p:spPr bwMode="auto">
          <a:xfrm>
            <a:off x="6407712" y="2804640"/>
            <a:ext cx="888683" cy="11907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ull and Bear Markets!">
            <a:extLst>
              <a:ext uri="{FF2B5EF4-FFF2-40B4-BE49-F238E27FC236}">
                <a16:creationId xmlns:a16="http://schemas.microsoft.com/office/drawing/2014/main" id="{4A9048FC-AC1B-FC8D-023B-C54302EB6FA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9240" t="-1698" r="-1301" b="1698"/>
          <a:stretch/>
        </p:blipFill>
        <p:spPr bwMode="auto">
          <a:xfrm>
            <a:off x="10387667" y="2747829"/>
            <a:ext cx="888683" cy="11907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5337255-21BD-68DD-EB85-F842304B3BE7}"/>
              </a:ext>
            </a:extLst>
          </p:cNvPr>
          <p:cNvSpPr txBox="1"/>
          <p:nvPr/>
        </p:nvSpPr>
        <p:spPr>
          <a:xfrm>
            <a:off x="6131398" y="4036957"/>
            <a:ext cx="5466446" cy="280267"/>
          </a:xfrm>
          <a:prstGeom prst="rect">
            <a:avLst/>
          </a:prstGeom>
          <a:gradFill flip="none" rotWithShape="1">
            <a:gsLst>
              <a:gs pos="0">
                <a:srgbClr val="E5F1F0"/>
              </a:gs>
              <a:gs pos="50000">
                <a:schemeClr val="accent1">
                  <a:lumMod val="20000"/>
                  <a:lumOff val="80000"/>
                </a:schemeClr>
              </a:gs>
              <a:gs pos="100000">
                <a:srgbClr val="F9CFCF"/>
              </a:gs>
            </a:gsLst>
            <a:lin ang="0" scaled="1"/>
            <a:tileRect/>
          </a:gradFill>
        </p:spPr>
        <p:txBody>
          <a:bodyPr wrap="square">
            <a:spAutoFit/>
          </a:bodyPr>
          <a:lstStyle/>
          <a:p>
            <a:pPr marL="0" indent="0" algn="ctr">
              <a:buNone/>
            </a:pPr>
            <a:r>
              <a:rPr lang="en-NZ" sz="1200" b="1">
                <a:solidFill>
                  <a:schemeClr val="bg2"/>
                </a:solidFill>
              </a:rPr>
              <a:t>GDP Growth Rate Forecast </a:t>
            </a:r>
            <a:r>
              <a:rPr lang="en-NZ" sz="1200">
                <a:solidFill>
                  <a:schemeClr val="bg2"/>
                </a:solidFill>
              </a:rPr>
              <a:t>(from NZ Treasury)</a:t>
            </a:r>
          </a:p>
        </p:txBody>
      </p:sp>
      <p:sp>
        <p:nvSpPr>
          <p:cNvPr id="18" name="TextBox 17">
            <a:extLst>
              <a:ext uri="{FF2B5EF4-FFF2-40B4-BE49-F238E27FC236}">
                <a16:creationId xmlns:a16="http://schemas.microsoft.com/office/drawing/2014/main" id="{34EBD725-17AD-C3A4-B450-D0BB29DB63CB}"/>
              </a:ext>
            </a:extLst>
          </p:cNvPr>
          <p:cNvSpPr txBox="1"/>
          <p:nvPr/>
        </p:nvSpPr>
        <p:spPr>
          <a:xfrm>
            <a:off x="6112457" y="4364731"/>
            <a:ext cx="3627153" cy="630942"/>
          </a:xfrm>
          <a:prstGeom prst="rect">
            <a:avLst/>
          </a:prstGeom>
          <a:gradFill flip="none" rotWithShape="1">
            <a:gsLst>
              <a:gs pos="0">
                <a:srgbClr val="E5F1F0"/>
              </a:gs>
              <a:gs pos="100000">
                <a:schemeClr val="accent1">
                  <a:lumMod val="20000"/>
                  <a:lumOff val="80000"/>
                </a:schemeClr>
              </a:gs>
            </a:gsLst>
            <a:lin ang="0" scaled="1"/>
            <a:tileRect/>
          </a:gradFill>
        </p:spPr>
        <p:txBody>
          <a:bodyPr wrap="square">
            <a:spAutoFit/>
          </a:bodyPr>
          <a:lstStyle/>
          <a:p>
            <a:pPr marL="0" indent="0" algn="ctr">
              <a:buNone/>
            </a:pPr>
            <a:r>
              <a:rPr lang="en-NZ" sz="1200" b="1">
                <a:solidFill>
                  <a:schemeClr val="bg2"/>
                </a:solidFill>
              </a:rPr>
              <a:t>Life Expectancy Growth Rate</a:t>
            </a:r>
          </a:p>
          <a:p>
            <a:pPr marL="0" indent="0" algn="ctr">
              <a:buNone/>
            </a:pPr>
            <a:endParaRPr lang="en-NZ" sz="1200" b="1">
              <a:solidFill>
                <a:schemeClr val="bg2"/>
              </a:solidFill>
            </a:endParaRPr>
          </a:p>
          <a:p>
            <a:pPr marL="0" indent="0" algn="ctr">
              <a:buNone/>
            </a:pPr>
            <a:r>
              <a:rPr lang="en-NZ" sz="1100">
                <a:solidFill>
                  <a:schemeClr val="bg2"/>
                </a:solidFill>
              </a:rPr>
              <a:t>NZ Average life expectancy Increase around 0.2% (YoY)</a:t>
            </a:r>
          </a:p>
        </p:txBody>
      </p:sp>
      <p:sp>
        <p:nvSpPr>
          <p:cNvPr id="19" name="TextBox 18">
            <a:extLst>
              <a:ext uri="{FF2B5EF4-FFF2-40B4-BE49-F238E27FC236}">
                <a16:creationId xmlns:a16="http://schemas.microsoft.com/office/drawing/2014/main" id="{A86A3704-3FBC-B4FA-DCBC-09FD4E40EA9A}"/>
              </a:ext>
            </a:extLst>
          </p:cNvPr>
          <p:cNvSpPr txBox="1"/>
          <p:nvPr/>
        </p:nvSpPr>
        <p:spPr>
          <a:xfrm>
            <a:off x="6096000" y="5074811"/>
            <a:ext cx="1764684" cy="815608"/>
          </a:xfrm>
          <a:prstGeom prst="rect">
            <a:avLst/>
          </a:prstGeom>
          <a:solidFill>
            <a:srgbClr val="E5F1F0"/>
          </a:solidFill>
        </p:spPr>
        <p:txBody>
          <a:bodyPr wrap="square">
            <a:spAutoFit/>
          </a:bodyPr>
          <a:lstStyle/>
          <a:p>
            <a:pPr marL="0" indent="0">
              <a:buNone/>
            </a:pPr>
            <a:r>
              <a:rPr lang="en-NZ" sz="1200" b="1">
                <a:solidFill>
                  <a:schemeClr val="bg2"/>
                </a:solidFill>
              </a:rPr>
              <a:t>Hospitals/Healthcare Facilities Growth Rate Projection 8% (YoY) </a:t>
            </a:r>
            <a:r>
              <a:rPr lang="en-NZ" sz="1100">
                <a:solidFill>
                  <a:schemeClr val="bg2"/>
                </a:solidFill>
              </a:rPr>
              <a:t>Based on Stern NYU</a:t>
            </a:r>
            <a:endParaRPr lang="en-NZ" sz="1200">
              <a:solidFill>
                <a:schemeClr val="bg2"/>
              </a:solidFill>
            </a:endParaRPr>
          </a:p>
        </p:txBody>
      </p:sp>
      <p:sp>
        <p:nvSpPr>
          <p:cNvPr id="20" name="TextBox 19">
            <a:extLst>
              <a:ext uri="{FF2B5EF4-FFF2-40B4-BE49-F238E27FC236}">
                <a16:creationId xmlns:a16="http://schemas.microsoft.com/office/drawing/2014/main" id="{A40A74DD-D35A-A460-3140-710198E541E2}"/>
              </a:ext>
            </a:extLst>
          </p:cNvPr>
          <p:cNvSpPr txBox="1"/>
          <p:nvPr/>
        </p:nvSpPr>
        <p:spPr>
          <a:xfrm>
            <a:off x="9824811" y="4364732"/>
            <a:ext cx="1773033" cy="646331"/>
          </a:xfrm>
          <a:prstGeom prst="rect">
            <a:avLst/>
          </a:prstGeom>
          <a:solidFill>
            <a:srgbClr val="F9CFCF"/>
          </a:solidFill>
        </p:spPr>
        <p:txBody>
          <a:bodyPr wrap="square">
            <a:spAutoFit/>
          </a:bodyPr>
          <a:lstStyle/>
          <a:p>
            <a:pPr marL="0" indent="0" algn="ctr">
              <a:buNone/>
            </a:pPr>
            <a:r>
              <a:rPr lang="en-NZ" sz="1200" b="1">
                <a:solidFill>
                  <a:schemeClr val="bg2"/>
                </a:solidFill>
              </a:rPr>
              <a:t>Life Expectancy Growth Rate (1.5% YoY growth 2024-2025)</a:t>
            </a:r>
          </a:p>
        </p:txBody>
      </p:sp>
      <p:sp>
        <p:nvSpPr>
          <p:cNvPr id="21" name="TextBox 20">
            <a:extLst>
              <a:ext uri="{FF2B5EF4-FFF2-40B4-BE49-F238E27FC236}">
                <a16:creationId xmlns:a16="http://schemas.microsoft.com/office/drawing/2014/main" id="{0E63F4EB-6A59-368B-27F1-28DABA566D36}"/>
              </a:ext>
            </a:extLst>
          </p:cNvPr>
          <p:cNvSpPr txBox="1"/>
          <p:nvPr/>
        </p:nvSpPr>
        <p:spPr>
          <a:xfrm>
            <a:off x="7960527" y="5067072"/>
            <a:ext cx="1779083" cy="830997"/>
          </a:xfrm>
          <a:prstGeom prst="rect">
            <a:avLst/>
          </a:prstGeom>
          <a:solidFill>
            <a:schemeClr val="accent1">
              <a:lumMod val="20000"/>
              <a:lumOff val="80000"/>
            </a:schemeClr>
          </a:solidFill>
        </p:spPr>
        <p:txBody>
          <a:bodyPr wrap="square">
            <a:spAutoFit/>
          </a:bodyPr>
          <a:lstStyle/>
          <a:p>
            <a:pPr marL="0" indent="0">
              <a:buNone/>
            </a:pPr>
            <a:r>
              <a:rPr lang="en-NZ" sz="1200" b="1">
                <a:solidFill>
                  <a:schemeClr val="bg2"/>
                </a:solidFill>
              </a:rPr>
              <a:t>Aged population  Forecast Growth 4.24% (YoY) from 2023-2028 </a:t>
            </a:r>
          </a:p>
          <a:p>
            <a:pPr marL="0" indent="0">
              <a:buNone/>
            </a:pPr>
            <a:r>
              <a:rPr lang="en-NZ" sz="1200">
                <a:solidFill>
                  <a:schemeClr val="bg2"/>
                </a:solidFill>
              </a:rPr>
              <a:t>Based on JIL.NZ</a:t>
            </a:r>
          </a:p>
        </p:txBody>
      </p:sp>
      <p:sp>
        <p:nvSpPr>
          <p:cNvPr id="22" name="TextBox 21">
            <a:extLst>
              <a:ext uri="{FF2B5EF4-FFF2-40B4-BE49-F238E27FC236}">
                <a16:creationId xmlns:a16="http://schemas.microsoft.com/office/drawing/2014/main" id="{970F3A81-1015-8B27-B6C1-6BDD6255B802}"/>
              </a:ext>
            </a:extLst>
          </p:cNvPr>
          <p:cNvSpPr txBox="1"/>
          <p:nvPr/>
        </p:nvSpPr>
        <p:spPr>
          <a:xfrm>
            <a:off x="8404013" y="3046223"/>
            <a:ext cx="1128617" cy="1077218"/>
          </a:xfrm>
          <a:prstGeom prst="rect">
            <a:avLst/>
          </a:prstGeom>
          <a:noFill/>
        </p:spPr>
        <p:txBody>
          <a:bodyPr wrap="square">
            <a:spAutoFit/>
          </a:bodyPr>
          <a:lstStyle/>
          <a:p>
            <a:pPr marL="0" indent="0" algn="ctr">
              <a:buNone/>
            </a:pPr>
            <a:r>
              <a:rPr lang="en-NZ" sz="3200" b="1">
                <a:solidFill>
                  <a:schemeClr val="accent1">
                    <a:lumMod val="60000"/>
                    <a:lumOff val="40000"/>
                  </a:schemeClr>
                </a:solidFill>
              </a:rPr>
              <a:t>Base</a:t>
            </a:r>
          </a:p>
          <a:p>
            <a:pPr marL="0" indent="0" algn="ctr">
              <a:buNone/>
            </a:pPr>
            <a:r>
              <a:rPr lang="en-NZ" sz="3200" b="1">
                <a:solidFill>
                  <a:schemeClr val="accent1">
                    <a:lumMod val="60000"/>
                    <a:lumOff val="40000"/>
                  </a:schemeClr>
                </a:solidFill>
              </a:rPr>
              <a:t>$0.77</a:t>
            </a:r>
          </a:p>
        </p:txBody>
      </p:sp>
      <p:sp>
        <p:nvSpPr>
          <p:cNvPr id="23" name="TextBox 22">
            <a:extLst>
              <a:ext uri="{FF2B5EF4-FFF2-40B4-BE49-F238E27FC236}">
                <a16:creationId xmlns:a16="http://schemas.microsoft.com/office/drawing/2014/main" id="{A19A81B9-FF97-DC07-9F4E-BE6CBDEA6715}"/>
              </a:ext>
            </a:extLst>
          </p:cNvPr>
          <p:cNvSpPr txBox="1"/>
          <p:nvPr/>
        </p:nvSpPr>
        <p:spPr>
          <a:xfrm>
            <a:off x="6410631" y="3795216"/>
            <a:ext cx="662733" cy="307777"/>
          </a:xfrm>
          <a:prstGeom prst="rect">
            <a:avLst/>
          </a:prstGeom>
          <a:noFill/>
        </p:spPr>
        <p:txBody>
          <a:bodyPr wrap="square" rtlCol="0">
            <a:spAutoFit/>
          </a:bodyPr>
          <a:lstStyle/>
          <a:p>
            <a:r>
              <a:rPr lang="en-NZ" sz="1400" b="1">
                <a:solidFill>
                  <a:schemeClr val="bg2">
                    <a:lumMod val="75000"/>
                    <a:lumOff val="25000"/>
                  </a:schemeClr>
                </a:solidFill>
              </a:rPr>
              <a:t>$1.44</a:t>
            </a:r>
          </a:p>
        </p:txBody>
      </p:sp>
      <p:sp>
        <p:nvSpPr>
          <p:cNvPr id="24" name="TextBox 23">
            <a:extLst>
              <a:ext uri="{FF2B5EF4-FFF2-40B4-BE49-F238E27FC236}">
                <a16:creationId xmlns:a16="http://schemas.microsoft.com/office/drawing/2014/main" id="{57539166-0980-4C0B-FE2A-DA3939280E0A}"/>
              </a:ext>
            </a:extLst>
          </p:cNvPr>
          <p:cNvSpPr txBox="1"/>
          <p:nvPr/>
        </p:nvSpPr>
        <p:spPr>
          <a:xfrm>
            <a:off x="10690209" y="3763901"/>
            <a:ext cx="662733" cy="307777"/>
          </a:xfrm>
          <a:prstGeom prst="rect">
            <a:avLst/>
          </a:prstGeom>
          <a:noFill/>
        </p:spPr>
        <p:txBody>
          <a:bodyPr wrap="square" rtlCol="0">
            <a:spAutoFit/>
          </a:bodyPr>
          <a:lstStyle/>
          <a:p>
            <a:r>
              <a:rPr lang="en-NZ" sz="1400" b="1">
                <a:solidFill>
                  <a:srgbClr val="C00000"/>
                </a:solidFill>
              </a:rPr>
              <a:t>$0.34</a:t>
            </a:r>
          </a:p>
        </p:txBody>
      </p:sp>
    </p:spTree>
    <p:extLst>
      <p:ext uri="{BB962C8B-B14F-4D97-AF65-F5344CB8AC3E}">
        <p14:creationId xmlns:p14="http://schemas.microsoft.com/office/powerpoint/2010/main" val="3082238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7921"/>
            <a:ext cx="10359858" cy="762607"/>
          </a:xfrm>
        </p:spPr>
        <p:txBody>
          <a:bodyPr>
            <a:normAutofit/>
          </a:bodyPr>
          <a:lstStyle/>
          <a:p>
            <a:r>
              <a:rPr lang="en-NZ" sz="2000" b="1">
                <a:latin typeface="Arial"/>
                <a:cs typeface="Arial"/>
              </a:rPr>
              <a:t>How change in Risk free Rate is changing Cost of equity and WACC and changing in Share price</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B82AF866-EFEB-3EC6-AA6F-DBFB201EF3E4}"/>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5" name="Title 1">
            <a:extLst>
              <a:ext uri="{FF2B5EF4-FFF2-40B4-BE49-F238E27FC236}">
                <a16:creationId xmlns:a16="http://schemas.microsoft.com/office/drawing/2014/main" id="{22C4F03E-8BCE-FD15-76D8-E2FF6551A4D4}"/>
              </a:ext>
            </a:extLst>
          </p:cNvPr>
          <p:cNvSpPr txBox="1">
            <a:spLocks/>
          </p:cNvSpPr>
          <p:nvPr/>
        </p:nvSpPr>
        <p:spPr>
          <a:xfrm>
            <a:off x="291317" y="781567"/>
            <a:ext cx="3971071"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NZ" sz="2000">
              <a:solidFill>
                <a:schemeClr val="bg1"/>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74C253B0-624C-ECBE-4BF6-E89EFFEF89EA}"/>
              </a:ext>
            </a:extLst>
          </p:cNvPr>
          <p:cNvSpPr txBox="1">
            <a:spLocks/>
          </p:cNvSpPr>
          <p:nvPr/>
        </p:nvSpPr>
        <p:spPr>
          <a:xfrm>
            <a:off x="388706" y="894789"/>
            <a:ext cx="3971071" cy="429875"/>
          </a:xfrm>
          <a:prstGeom prst="rect">
            <a:avLst/>
          </a:prstGeom>
          <a:solidFill>
            <a:srgbClr val="A9BDA7"/>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2000" b="1">
                <a:solidFill>
                  <a:schemeClr val="bg1"/>
                </a:solidFill>
                <a:latin typeface="Arial" panose="020B0604020202020204" pitchFamily="34" charset="0"/>
                <a:cs typeface="Arial" panose="020B0604020202020204" pitchFamily="34" charset="0"/>
              </a:rPr>
              <a:t> 2024(F) up to 2028(F)</a:t>
            </a:r>
          </a:p>
        </p:txBody>
      </p:sp>
      <p:sp>
        <p:nvSpPr>
          <p:cNvPr id="4" name="Rectangle 3">
            <a:extLst>
              <a:ext uri="{FF2B5EF4-FFF2-40B4-BE49-F238E27FC236}">
                <a16:creationId xmlns:a16="http://schemas.microsoft.com/office/drawing/2014/main" id="{52D218EC-41F9-03D4-BB78-02D5281AACA3}"/>
              </a:ext>
            </a:extLst>
          </p:cNvPr>
          <p:cNvSpPr/>
          <p:nvPr/>
        </p:nvSpPr>
        <p:spPr>
          <a:xfrm>
            <a:off x="0" y="787770"/>
            <a:ext cx="12192000" cy="564973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473CC550-DF6D-D89C-69C8-5E78F80E8E4E}"/>
              </a:ext>
            </a:extLst>
          </p:cNvPr>
          <p:cNvSpPr txBox="1"/>
          <p:nvPr/>
        </p:nvSpPr>
        <p:spPr>
          <a:xfrm>
            <a:off x="4398973" y="3289069"/>
            <a:ext cx="6753552" cy="1754326"/>
          </a:xfrm>
          <a:prstGeom prst="rect">
            <a:avLst/>
          </a:prstGeom>
          <a:noFill/>
        </p:spPr>
        <p:txBody>
          <a:bodyPr wrap="square" rtlCol="0">
            <a:spAutoFit/>
          </a:bodyPr>
          <a:lstStyle/>
          <a:p>
            <a:pPr marL="285750" indent="-285750">
              <a:buFont typeface="Arial" panose="020B0604020202020204" pitchFamily="34" charset="0"/>
              <a:buChar char="•"/>
            </a:pPr>
            <a:r>
              <a:rPr lang="en-NZ">
                <a:solidFill>
                  <a:schemeClr val="bg1"/>
                </a:solidFill>
              </a:rPr>
              <a:t>Increase/decrease 0.5% in risk free rate will increase/decrease 0.25% in WACC and increase/decrease 0.5% in cost of equity</a:t>
            </a:r>
          </a:p>
          <a:p>
            <a:endParaRPr lang="en-NZ">
              <a:solidFill>
                <a:schemeClr val="bg1"/>
              </a:solidFill>
            </a:endParaRPr>
          </a:p>
          <a:p>
            <a:pPr marL="285750" indent="-285750">
              <a:buFont typeface="Arial" panose="020B0604020202020204" pitchFamily="34" charset="0"/>
              <a:buChar char="•"/>
            </a:pPr>
            <a:r>
              <a:rPr lang="en-NZ">
                <a:solidFill>
                  <a:schemeClr val="bg1"/>
                </a:solidFill>
              </a:rPr>
              <a:t>Increase/decrease 0.25% in risk free rate will Increase/decrease 0.12% in WACC and 0.25% in cost of equity</a:t>
            </a:r>
          </a:p>
          <a:p>
            <a:pPr marL="285750" indent="-285750">
              <a:buFont typeface="Arial" panose="020B0604020202020204" pitchFamily="34" charset="0"/>
              <a:buChar char="•"/>
            </a:pPr>
            <a:endParaRPr lang="en-NZ">
              <a:solidFill>
                <a:schemeClr val="bg1"/>
              </a:solidFill>
            </a:endParaRPr>
          </a:p>
        </p:txBody>
      </p:sp>
      <p:sp>
        <p:nvSpPr>
          <p:cNvPr id="6" name="Rectangle 5">
            <a:extLst>
              <a:ext uri="{FF2B5EF4-FFF2-40B4-BE49-F238E27FC236}">
                <a16:creationId xmlns:a16="http://schemas.microsoft.com/office/drawing/2014/main" id="{573555A2-6C27-C713-9798-425762B530C5}"/>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7" name="Rectangle 6">
            <a:extLst>
              <a:ext uri="{FF2B5EF4-FFF2-40B4-BE49-F238E27FC236}">
                <a16:creationId xmlns:a16="http://schemas.microsoft.com/office/drawing/2014/main" id="{AC4355D4-DE49-1D5E-E5CD-404C65393957}"/>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9" name="TextBox 8">
            <a:extLst>
              <a:ext uri="{FF2B5EF4-FFF2-40B4-BE49-F238E27FC236}">
                <a16:creationId xmlns:a16="http://schemas.microsoft.com/office/drawing/2014/main" id="{C3F1F53F-5529-5572-1C1B-5D7C92046788}"/>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14" name="TextBox 13">
            <a:hlinkClick r:id="rId5" action="ppaction://hlinksldjump"/>
            <a:extLst>
              <a:ext uri="{FF2B5EF4-FFF2-40B4-BE49-F238E27FC236}">
                <a16:creationId xmlns:a16="http://schemas.microsoft.com/office/drawing/2014/main" id="{20F00F12-75B3-CB44-2829-DA6CD8A18F14}"/>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17" name="TextBox 16">
            <a:hlinkClick r:id="rId5" action="ppaction://hlinksldjump"/>
            <a:extLst>
              <a:ext uri="{FF2B5EF4-FFF2-40B4-BE49-F238E27FC236}">
                <a16:creationId xmlns:a16="http://schemas.microsoft.com/office/drawing/2014/main" id="{DC3240CD-64A0-D1ED-9590-350A52897773}"/>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18" name="TextBox 17">
            <a:hlinkClick r:id="rId5" action="ppaction://hlinksldjump"/>
            <a:extLst>
              <a:ext uri="{FF2B5EF4-FFF2-40B4-BE49-F238E27FC236}">
                <a16:creationId xmlns:a16="http://schemas.microsoft.com/office/drawing/2014/main" id="{303CB2BF-0665-95C3-86F2-8ED2674DE18C}"/>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19" name="TextBox 18">
            <a:hlinkClick r:id="rId5" action="ppaction://hlinksldjump"/>
            <a:extLst>
              <a:ext uri="{FF2B5EF4-FFF2-40B4-BE49-F238E27FC236}">
                <a16:creationId xmlns:a16="http://schemas.microsoft.com/office/drawing/2014/main" id="{DFC3C3B0-54A8-D8D1-E57E-4FB797295B30}"/>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20" name="TextBox 19">
            <a:hlinkClick r:id="rId5" action="ppaction://hlinksldjump"/>
            <a:extLst>
              <a:ext uri="{FF2B5EF4-FFF2-40B4-BE49-F238E27FC236}">
                <a16:creationId xmlns:a16="http://schemas.microsoft.com/office/drawing/2014/main" id="{5B722A6B-525F-CF0D-0B98-EBC8227C9A7A}"/>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21" name="TextBox 20">
            <a:hlinkClick r:id="rId5" action="ppaction://hlinksldjump"/>
            <a:extLst>
              <a:ext uri="{FF2B5EF4-FFF2-40B4-BE49-F238E27FC236}">
                <a16:creationId xmlns:a16="http://schemas.microsoft.com/office/drawing/2014/main" id="{DEB1C5D7-5AB9-4ECB-C9C2-1A244312352B}"/>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graphicFrame>
        <p:nvGraphicFramePr>
          <p:cNvPr id="22" name="Table 21">
            <a:extLst>
              <a:ext uri="{FF2B5EF4-FFF2-40B4-BE49-F238E27FC236}">
                <a16:creationId xmlns:a16="http://schemas.microsoft.com/office/drawing/2014/main" id="{A422DF81-4750-93CF-E2F2-A3064E158DD0}"/>
              </a:ext>
            </a:extLst>
          </p:cNvPr>
          <p:cNvGraphicFramePr>
            <a:graphicFrameLocks noGrp="1"/>
          </p:cNvGraphicFramePr>
          <p:nvPr>
            <p:extLst>
              <p:ext uri="{D42A27DB-BD31-4B8C-83A1-F6EECF244321}">
                <p14:modId xmlns:p14="http://schemas.microsoft.com/office/powerpoint/2010/main" val="1064851076"/>
              </p:ext>
            </p:extLst>
          </p:nvPr>
        </p:nvGraphicFramePr>
        <p:xfrm>
          <a:off x="4341762" y="1311422"/>
          <a:ext cx="6753552" cy="1898075"/>
        </p:xfrm>
        <a:graphic>
          <a:graphicData uri="http://schemas.openxmlformats.org/drawingml/2006/table">
            <a:tbl>
              <a:tblPr>
                <a:tableStyleId>{5C22544A-7EE6-4342-B048-85BDC9FD1C3A}</a:tableStyleId>
              </a:tblPr>
              <a:tblGrid>
                <a:gridCol w="1488904">
                  <a:extLst>
                    <a:ext uri="{9D8B030D-6E8A-4147-A177-3AD203B41FA5}">
                      <a16:colId xmlns:a16="http://schemas.microsoft.com/office/drawing/2014/main" val="830032724"/>
                    </a:ext>
                  </a:extLst>
                </a:gridCol>
                <a:gridCol w="1968300">
                  <a:extLst>
                    <a:ext uri="{9D8B030D-6E8A-4147-A177-3AD203B41FA5}">
                      <a16:colId xmlns:a16="http://schemas.microsoft.com/office/drawing/2014/main" val="2757840157"/>
                    </a:ext>
                  </a:extLst>
                </a:gridCol>
                <a:gridCol w="737818">
                  <a:extLst>
                    <a:ext uri="{9D8B030D-6E8A-4147-A177-3AD203B41FA5}">
                      <a16:colId xmlns:a16="http://schemas.microsoft.com/office/drawing/2014/main" val="1543090067"/>
                    </a:ext>
                  </a:extLst>
                </a:gridCol>
                <a:gridCol w="1279265">
                  <a:extLst>
                    <a:ext uri="{9D8B030D-6E8A-4147-A177-3AD203B41FA5}">
                      <a16:colId xmlns:a16="http://schemas.microsoft.com/office/drawing/2014/main" val="3238515667"/>
                    </a:ext>
                  </a:extLst>
                </a:gridCol>
                <a:gridCol w="1279265">
                  <a:extLst>
                    <a:ext uri="{9D8B030D-6E8A-4147-A177-3AD203B41FA5}">
                      <a16:colId xmlns:a16="http://schemas.microsoft.com/office/drawing/2014/main" val="307234366"/>
                    </a:ext>
                  </a:extLst>
                </a:gridCol>
              </a:tblGrid>
              <a:tr h="496330">
                <a:tc>
                  <a:txBody>
                    <a:bodyPr/>
                    <a:lstStyle/>
                    <a:p>
                      <a:pPr algn="ctr" fontAlgn="b"/>
                      <a:r>
                        <a:rPr lang="en-NZ" sz="1400" b="1" u="none" strike="noStrike">
                          <a:solidFill>
                            <a:schemeClr val="tx1"/>
                          </a:solidFill>
                          <a:effectLst/>
                          <a:latin typeface="+mn-lt"/>
                        </a:rPr>
                        <a:t>% increase/decrease in Risk-Free Rate</a:t>
                      </a:r>
                      <a:endParaRPr lang="en-NZ" sz="1400" b="1" i="0" u="none" strike="noStrike">
                        <a:solidFill>
                          <a:schemeClr val="tx1"/>
                        </a:solidFill>
                        <a:effectLst/>
                        <a:latin typeface="+mn-lt"/>
                      </a:endParaRPr>
                    </a:p>
                  </a:txBody>
                  <a:tcPr marL="0" marR="0" marT="0" marB="0" anchor="b">
                    <a:solidFill>
                      <a:schemeClr val="bg2"/>
                    </a:solidFill>
                  </a:tcPr>
                </a:tc>
                <a:tc>
                  <a:txBody>
                    <a:bodyPr/>
                    <a:lstStyle/>
                    <a:p>
                      <a:pPr algn="ctr" fontAlgn="b"/>
                      <a:r>
                        <a:rPr lang="en-NZ" sz="1400" b="1" u="none" strike="noStrike">
                          <a:solidFill>
                            <a:schemeClr val="tx1"/>
                          </a:solidFill>
                          <a:effectLst/>
                          <a:latin typeface="+mn-lt"/>
                        </a:rPr>
                        <a:t>Risk-Free Rate</a:t>
                      </a:r>
                      <a:endParaRPr lang="en-NZ" sz="1400" b="1" i="0" u="none" strike="noStrike">
                        <a:solidFill>
                          <a:schemeClr val="tx1"/>
                        </a:solidFill>
                        <a:effectLst/>
                        <a:latin typeface="+mn-lt"/>
                      </a:endParaRPr>
                    </a:p>
                  </a:txBody>
                  <a:tcPr marL="0" marR="0" marT="0" marB="0" anchor="b">
                    <a:solidFill>
                      <a:schemeClr val="bg2"/>
                    </a:solidFill>
                  </a:tcPr>
                </a:tc>
                <a:tc>
                  <a:txBody>
                    <a:bodyPr/>
                    <a:lstStyle/>
                    <a:p>
                      <a:pPr algn="ctr" fontAlgn="b"/>
                      <a:r>
                        <a:rPr lang="en-NZ" sz="1400" b="1" u="none" strike="noStrike">
                          <a:solidFill>
                            <a:schemeClr val="tx1"/>
                          </a:solidFill>
                          <a:effectLst/>
                          <a:latin typeface="+mn-lt"/>
                        </a:rPr>
                        <a:t>WACC</a:t>
                      </a:r>
                      <a:endParaRPr lang="en-NZ" sz="1400" b="1" i="0" u="none" strike="noStrike">
                        <a:solidFill>
                          <a:schemeClr val="tx1"/>
                        </a:solidFill>
                        <a:effectLst/>
                        <a:latin typeface="+mn-lt"/>
                      </a:endParaRPr>
                    </a:p>
                  </a:txBody>
                  <a:tcPr marL="0" marR="0" marT="0" marB="0" anchor="b">
                    <a:solidFill>
                      <a:schemeClr val="bg2"/>
                    </a:solidFill>
                  </a:tcPr>
                </a:tc>
                <a:tc>
                  <a:txBody>
                    <a:bodyPr/>
                    <a:lstStyle/>
                    <a:p>
                      <a:pPr algn="ctr" fontAlgn="b"/>
                      <a:r>
                        <a:rPr lang="en-NZ" sz="1400" b="1" u="none" strike="noStrike">
                          <a:solidFill>
                            <a:schemeClr val="tx1"/>
                          </a:solidFill>
                          <a:effectLst/>
                          <a:latin typeface="+mn-lt"/>
                        </a:rPr>
                        <a:t>Cost of Equity</a:t>
                      </a:r>
                      <a:endParaRPr lang="en-NZ" sz="1400" b="1" i="0" u="none" strike="noStrike">
                        <a:solidFill>
                          <a:schemeClr val="tx1"/>
                        </a:solidFill>
                        <a:effectLst/>
                        <a:latin typeface="+mn-lt"/>
                      </a:endParaRPr>
                    </a:p>
                  </a:txBody>
                  <a:tcPr marL="0" marR="0" marT="0" marB="0" anchor="b">
                    <a:solidFill>
                      <a:schemeClr val="bg2"/>
                    </a:solidFill>
                  </a:tcPr>
                </a:tc>
                <a:tc>
                  <a:txBody>
                    <a:bodyPr/>
                    <a:lstStyle/>
                    <a:p>
                      <a:pPr algn="ctr" fontAlgn="b"/>
                      <a:r>
                        <a:rPr lang="en-NZ" sz="1400" b="1" i="0" u="none" strike="noStrike">
                          <a:solidFill>
                            <a:schemeClr val="tx1"/>
                          </a:solidFill>
                          <a:effectLst/>
                          <a:latin typeface="+mn-lt"/>
                        </a:rPr>
                        <a:t>Share Price</a:t>
                      </a:r>
                    </a:p>
                  </a:txBody>
                  <a:tcPr marL="0" marR="0" marT="0" marB="0" anchor="b">
                    <a:solidFill>
                      <a:schemeClr val="bg2"/>
                    </a:solidFill>
                  </a:tcPr>
                </a:tc>
                <a:extLst>
                  <a:ext uri="{0D108BD9-81ED-4DB2-BD59-A6C34878D82A}">
                    <a16:rowId xmlns:a16="http://schemas.microsoft.com/office/drawing/2014/main" val="1643288376"/>
                  </a:ext>
                </a:extLst>
              </a:tr>
              <a:tr h="251599">
                <a:tc>
                  <a:txBody>
                    <a:bodyPr/>
                    <a:lstStyle/>
                    <a:p>
                      <a:pPr algn="ctr" fontAlgn="b"/>
                      <a:endParaRPr lang="en-NZ" sz="1400" b="1" i="0" u="none" strike="noStrike">
                        <a:solidFill>
                          <a:srgbClr val="000000"/>
                        </a:solidFill>
                        <a:effectLst/>
                        <a:latin typeface="+mn-lt"/>
                      </a:endParaRPr>
                    </a:p>
                  </a:txBody>
                  <a:tcPr marL="0" marR="0" marT="0" marB="0" anchor="b">
                    <a:solidFill>
                      <a:schemeClr val="accent1"/>
                    </a:solidFill>
                  </a:tcPr>
                </a:tc>
                <a:tc>
                  <a:txBody>
                    <a:bodyPr/>
                    <a:lstStyle/>
                    <a:p>
                      <a:pPr algn="ctr" fontAlgn="b"/>
                      <a:r>
                        <a:rPr lang="en-NZ" sz="1400" u="none" strike="noStrike">
                          <a:effectLst/>
                          <a:latin typeface="+mn-lt"/>
                        </a:rPr>
                        <a:t>2.35%</a:t>
                      </a:r>
                      <a:endParaRPr lang="en-NZ" sz="1400" b="0" i="0" u="none" strike="noStrike">
                        <a:solidFill>
                          <a:srgbClr val="000000"/>
                        </a:solidFill>
                        <a:effectLst/>
                        <a:latin typeface="+mn-lt"/>
                      </a:endParaRPr>
                    </a:p>
                  </a:txBody>
                  <a:tcPr marL="0" marR="0" marT="0" marB="0" anchor="b">
                    <a:solidFill>
                      <a:schemeClr val="accent1"/>
                    </a:solidFill>
                  </a:tcPr>
                </a:tc>
                <a:tc>
                  <a:txBody>
                    <a:bodyPr/>
                    <a:lstStyle/>
                    <a:p>
                      <a:pPr algn="ctr" fontAlgn="b"/>
                      <a:r>
                        <a:rPr lang="en-NZ" sz="1400" u="none" strike="noStrike">
                          <a:effectLst/>
                          <a:latin typeface="+mn-lt"/>
                        </a:rPr>
                        <a:t>6.30%</a:t>
                      </a:r>
                      <a:endParaRPr lang="en-NZ" sz="1400" b="0" i="0" u="none" strike="noStrike">
                        <a:solidFill>
                          <a:srgbClr val="000000"/>
                        </a:solidFill>
                        <a:effectLst/>
                        <a:latin typeface="+mn-lt"/>
                      </a:endParaRPr>
                    </a:p>
                  </a:txBody>
                  <a:tcPr marL="0" marR="0" marT="0" marB="0" anchor="b">
                    <a:solidFill>
                      <a:schemeClr val="accent1"/>
                    </a:solidFill>
                  </a:tcPr>
                </a:tc>
                <a:tc>
                  <a:txBody>
                    <a:bodyPr/>
                    <a:lstStyle/>
                    <a:p>
                      <a:pPr algn="ctr" fontAlgn="b"/>
                      <a:r>
                        <a:rPr lang="en-NZ" sz="1400" u="none" strike="noStrike">
                          <a:effectLst/>
                          <a:latin typeface="+mn-lt"/>
                        </a:rPr>
                        <a:t>10.01%</a:t>
                      </a:r>
                      <a:endParaRPr lang="en-NZ" sz="1400" b="0" i="0" u="none" strike="noStrike">
                        <a:solidFill>
                          <a:srgbClr val="000000"/>
                        </a:solidFill>
                        <a:effectLst/>
                        <a:latin typeface="+mn-lt"/>
                      </a:endParaRPr>
                    </a:p>
                  </a:txBody>
                  <a:tcPr marL="0" marR="0" marT="0" marB="0" anchor="b">
                    <a:solidFill>
                      <a:schemeClr val="accent1"/>
                    </a:solidFill>
                  </a:tcPr>
                </a:tc>
                <a:tc>
                  <a:txBody>
                    <a:bodyPr/>
                    <a:lstStyle/>
                    <a:p>
                      <a:pPr algn="ctr" fontAlgn="b"/>
                      <a:r>
                        <a:rPr lang="en-NZ" sz="1400" b="0" i="0" u="none" strike="noStrike">
                          <a:solidFill>
                            <a:srgbClr val="000000"/>
                          </a:solidFill>
                          <a:effectLst/>
                          <a:latin typeface="+mn-lt"/>
                        </a:rPr>
                        <a:t>0.77</a:t>
                      </a:r>
                    </a:p>
                  </a:txBody>
                  <a:tcPr marL="0" marR="0" marT="0" marB="0" anchor="b">
                    <a:solidFill>
                      <a:schemeClr val="accent1"/>
                    </a:solidFill>
                  </a:tcPr>
                </a:tc>
                <a:extLst>
                  <a:ext uri="{0D108BD9-81ED-4DB2-BD59-A6C34878D82A}">
                    <a16:rowId xmlns:a16="http://schemas.microsoft.com/office/drawing/2014/main" val="1935093816"/>
                  </a:ext>
                </a:extLst>
              </a:tr>
              <a:tr h="251599">
                <a:tc>
                  <a:txBody>
                    <a:bodyPr/>
                    <a:lstStyle/>
                    <a:p>
                      <a:pPr algn="ctr" fontAlgn="b"/>
                      <a:r>
                        <a:rPr lang="en-NZ" sz="1400" b="1" u="none" strike="noStrike">
                          <a:effectLst/>
                          <a:latin typeface="+mn-lt"/>
                        </a:rPr>
                        <a:t>+0.5%</a:t>
                      </a:r>
                      <a:endParaRPr lang="en-NZ" sz="1400" b="1"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2.85%</a:t>
                      </a:r>
                      <a:endParaRPr lang="en-NZ" sz="1400" b="0"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6.55%</a:t>
                      </a:r>
                      <a:endParaRPr lang="en-NZ" sz="1400" b="0"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10.51%</a:t>
                      </a:r>
                      <a:endParaRPr lang="en-NZ" sz="1400" b="0" i="0" u="none" strike="noStrike">
                        <a:solidFill>
                          <a:srgbClr val="000000"/>
                        </a:solidFill>
                        <a:effectLst/>
                        <a:latin typeface="+mn-lt"/>
                      </a:endParaRPr>
                    </a:p>
                  </a:txBody>
                  <a:tcPr marL="0" marR="0" marT="0" marB="0" anchor="b"/>
                </a:tc>
                <a:tc>
                  <a:txBody>
                    <a:bodyPr/>
                    <a:lstStyle/>
                    <a:p>
                      <a:pPr algn="ctr" fontAlgn="b"/>
                      <a:r>
                        <a:rPr lang="en-NZ" sz="1400" b="0" i="0" u="none" strike="noStrike">
                          <a:solidFill>
                            <a:srgbClr val="000000"/>
                          </a:solidFill>
                          <a:effectLst/>
                          <a:latin typeface="+mn-lt"/>
                        </a:rPr>
                        <a:t>0.70</a:t>
                      </a:r>
                    </a:p>
                  </a:txBody>
                  <a:tcPr marL="0" marR="0" marT="0" marB="0" anchor="b"/>
                </a:tc>
                <a:extLst>
                  <a:ext uri="{0D108BD9-81ED-4DB2-BD59-A6C34878D82A}">
                    <a16:rowId xmlns:a16="http://schemas.microsoft.com/office/drawing/2014/main" val="2845155005"/>
                  </a:ext>
                </a:extLst>
              </a:tr>
              <a:tr h="251599">
                <a:tc>
                  <a:txBody>
                    <a:bodyPr/>
                    <a:lstStyle/>
                    <a:p>
                      <a:pPr algn="ctr" fontAlgn="b"/>
                      <a:r>
                        <a:rPr lang="en-NZ" sz="1400" b="1" u="none" strike="noStrike">
                          <a:effectLst/>
                          <a:latin typeface="+mn-lt"/>
                        </a:rPr>
                        <a:t>+0.25%</a:t>
                      </a:r>
                      <a:endParaRPr lang="en-NZ" sz="1400" b="1"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2.60%</a:t>
                      </a:r>
                      <a:endParaRPr lang="en-NZ" sz="1400" b="0"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6.42%</a:t>
                      </a:r>
                      <a:endParaRPr lang="en-NZ" sz="1400" b="0"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10.26%</a:t>
                      </a:r>
                      <a:endParaRPr lang="en-NZ" sz="1400" b="0" i="0" u="none" strike="noStrike">
                        <a:solidFill>
                          <a:srgbClr val="000000"/>
                        </a:solidFill>
                        <a:effectLst/>
                        <a:latin typeface="+mn-lt"/>
                      </a:endParaRPr>
                    </a:p>
                  </a:txBody>
                  <a:tcPr marL="0" marR="0" marT="0" marB="0" anchor="b"/>
                </a:tc>
                <a:tc>
                  <a:txBody>
                    <a:bodyPr/>
                    <a:lstStyle/>
                    <a:p>
                      <a:pPr algn="ctr" fontAlgn="b"/>
                      <a:r>
                        <a:rPr lang="en-NZ" sz="1400" b="0" i="0" u="none" strike="noStrike">
                          <a:solidFill>
                            <a:srgbClr val="000000"/>
                          </a:solidFill>
                          <a:effectLst/>
                          <a:latin typeface="+mn-lt"/>
                        </a:rPr>
                        <a:t>0.73</a:t>
                      </a:r>
                    </a:p>
                  </a:txBody>
                  <a:tcPr marL="0" marR="0" marT="0" marB="0" anchor="b"/>
                </a:tc>
                <a:extLst>
                  <a:ext uri="{0D108BD9-81ED-4DB2-BD59-A6C34878D82A}">
                    <a16:rowId xmlns:a16="http://schemas.microsoft.com/office/drawing/2014/main" val="2190074937"/>
                  </a:ext>
                </a:extLst>
              </a:tr>
              <a:tr h="251599">
                <a:tc>
                  <a:txBody>
                    <a:bodyPr/>
                    <a:lstStyle/>
                    <a:p>
                      <a:pPr algn="ctr" fontAlgn="b"/>
                      <a:r>
                        <a:rPr lang="en-NZ" sz="1400" b="1" u="none" strike="noStrike">
                          <a:effectLst/>
                          <a:latin typeface="+mn-lt"/>
                        </a:rPr>
                        <a:t>-0.25%</a:t>
                      </a:r>
                      <a:endParaRPr lang="en-NZ" sz="1400" b="1"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2.10%</a:t>
                      </a:r>
                      <a:endParaRPr lang="en-NZ" sz="1400" b="0"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6.17%</a:t>
                      </a:r>
                      <a:endParaRPr lang="en-NZ" sz="1400" b="0"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9.76%</a:t>
                      </a:r>
                      <a:endParaRPr lang="en-NZ" sz="1400" b="0" i="0" u="none" strike="noStrike">
                        <a:solidFill>
                          <a:srgbClr val="000000"/>
                        </a:solidFill>
                        <a:effectLst/>
                        <a:latin typeface="+mn-lt"/>
                      </a:endParaRPr>
                    </a:p>
                  </a:txBody>
                  <a:tcPr marL="0" marR="0" marT="0" marB="0" anchor="b"/>
                </a:tc>
                <a:tc>
                  <a:txBody>
                    <a:bodyPr/>
                    <a:lstStyle/>
                    <a:p>
                      <a:pPr algn="ctr" fontAlgn="b"/>
                      <a:r>
                        <a:rPr lang="en-NZ" sz="1400" b="0" i="0" u="none" strike="noStrike">
                          <a:solidFill>
                            <a:srgbClr val="000000"/>
                          </a:solidFill>
                          <a:effectLst/>
                          <a:latin typeface="+mn-lt"/>
                        </a:rPr>
                        <a:t>0.80</a:t>
                      </a:r>
                    </a:p>
                  </a:txBody>
                  <a:tcPr marL="0" marR="0" marT="0" marB="0" anchor="b"/>
                </a:tc>
                <a:extLst>
                  <a:ext uri="{0D108BD9-81ED-4DB2-BD59-A6C34878D82A}">
                    <a16:rowId xmlns:a16="http://schemas.microsoft.com/office/drawing/2014/main" val="2929560790"/>
                  </a:ext>
                </a:extLst>
              </a:tr>
              <a:tr h="251599">
                <a:tc>
                  <a:txBody>
                    <a:bodyPr/>
                    <a:lstStyle/>
                    <a:p>
                      <a:pPr algn="ctr" fontAlgn="b"/>
                      <a:r>
                        <a:rPr lang="en-NZ" sz="1400" b="1" u="none" strike="noStrike">
                          <a:effectLst/>
                          <a:latin typeface="+mn-lt"/>
                        </a:rPr>
                        <a:t>-0.5%</a:t>
                      </a:r>
                      <a:endParaRPr lang="en-NZ" sz="1400" b="1"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1.85%</a:t>
                      </a:r>
                      <a:endParaRPr lang="en-NZ" sz="1400" b="0"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6.05%</a:t>
                      </a:r>
                      <a:endParaRPr lang="en-NZ" sz="1400" b="0" i="0" u="none" strike="noStrike">
                        <a:solidFill>
                          <a:srgbClr val="000000"/>
                        </a:solidFill>
                        <a:effectLst/>
                        <a:latin typeface="+mn-lt"/>
                      </a:endParaRPr>
                    </a:p>
                  </a:txBody>
                  <a:tcPr marL="0" marR="0" marT="0" marB="0" anchor="b"/>
                </a:tc>
                <a:tc>
                  <a:txBody>
                    <a:bodyPr/>
                    <a:lstStyle/>
                    <a:p>
                      <a:pPr algn="ctr" fontAlgn="b"/>
                      <a:r>
                        <a:rPr lang="en-NZ" sz="1400" u="none" strike="noStrike">
                          <a:effectLst/>
                          <a:latin typeface="+mn-lt"/>
                        </a:rPr>
                        <a:t>9.51%</a:t>
                      </a:r>
                      <a:endParaRPr lang="en-NZ" sz="1400" b="0" i="0" u="none" strike="noStrike">
                        <a:solidFill>
                          <a:srgbClr val="000000"/>
                        </a:solidFill>
                        <a:effectLst/>
                        <a:latin typeface="+mn-lt"/>
                      </a:endParaRPr>
                    </a:p>
                  </a:txBody>
                  <a:tcPr marL="0" marR="0" marT="0" marB="0" anchor="b"/>
                </a:tc>
                <a:tc>
                  <a:txBody>
                    <a:bodyPr/>
                    <a:lstStyle/>
                    <a:p>
                      <a:pPr algn="ctr" fontAlgn="b"/>
                      <a:r>
                        <a:rPr lang="en-NZ" sz="1400" b="0" i="0" u="none" strike="noStrike">
                          <a:solidFill>
                            <a:srgbClr val="000000"/>
                          </a:solidFill>
                          <a:effectLst/>
                          <a:latin typeface="+mn-lt"/>
                        </a:rPr>
                        <a:t>0.85</a:t>
                      </a:r>
                    </a:p>
                  </a:txBody>
                  <a:tcPr marL="0" marR="0" marT="0" marB="0" anchor="b"/>
                </a:tc>
                <a:extLst>
                  <a:ext uri="{0D108BD9-81ED-4DB2-BD59-A6C34878D82A}">
                    <a16:rowId xmlns:a16="http://schemas.microsoft.com/office/drawing/2014/main" val="225867144"/>
                  </a:ext>
                </a:extLst>
              </a:tr>
            </a:tbl>
          </a:graphicData>
        </a:graphic>
      </p:graphicFrame>
      <p:graphicFrame>
        <p:nvGraphicFramePr>
          <p:cNvPr id="23" name="Table 22">
            <a:extLst>
              <a:ext uri="{FF2B5EF4-FFF2-40B4-BE49-F238E27FC236}">
                <a16:creationId xmlns:a16="http://schemas.microsoft.com/office/drawing/2014/main" id="{CBAF7669-625E-05B5-2885-C14C6B289AE2}"/>
              </a:ext>
            </a:extLst>
          </p:cNvPr>
          <p:cNvGraphicFramePr>
            <a:graphicFrameLocks noGrp="1"/>
          </p:cNvGraphicFramePr>
          <p:nvPr>
            <p:extLst>
              <p:ext uri="{D42A27DB-BD31-4B8C-83A1-F6EECF244321}">
                <p14:modId xmlns:p14="http://schemas.microsoft.com/office/powerpoint/2010/main" val="2735642490"/>
              </p:ext>
            </p:extLst>
          </p:nvPr>
        </p:nvGraphicFramePr>
        <p:xfrm>
          <a:off x="459710" y="1318177"/>
          <a:ext cx="3633435" cy="4567033"/>
        </p:xfrm>
        <a:graphic>
          <a:graphicData uri="http://schemas.openxmlformats.org/drawingml/2006/table">
            <a:tbl>
              <a:tblPr>
                <a:tableStyleId>{5C22544A-7EE6-4342-B048-85BDC9FD1C3A}</a:tableStyleId>
              </a:tblPr>
              <a:tblGrid>
                <a:gridCol w="2513526">
                  <a:extLst>
                    <a:ext uri="{9D8B030D-6E8A-4147-A177-3AD203B41FA5}">
                      <a16:colId xmlns:a16="http://schemas.microsoft.com/office/drawing/2014/main" val="2672856967"/>
                    </a:ext>
                  </a:extLst>
                </a:gridCol>
                <a:gridCol w="1119909">
                  <a:extLst>
                    <a:ext uri="{9D8B030D-6E8A-4147-A177-3AD203B41FA5}">
                      <a16:colId xmlns:a16="http://schemas.microsoft.com/office/drawing/2014/main" val="1656419275"/>
                    </a:ext>
                  </a:extLst>
                </a:gridCol>
              </a:tblGrid>
              <a:tr h="218423">
                <a:tc>
                  <a:txBody>
                    <a:bodyPr/>
                    <a:lstStyle/>
                    <a:p>
                      <a:pPr lvl="1" algn="l" fontAlgn="b"/>
                      <a:r>
                        <a:rPr lang="en-NZ" sz="1400" b="1" u="none" strike="noStrike">
                          <a:solidFill>
                            <a:schemeClr val="tx1"/>
                          </a:solidFill>
                          <a:effectLst/>
                          <a:latin typeface="+mn-lt"/>
                        </a:rPr>
                        <a:t>WACC Calculation </a:t>
                      </a:r>
                      <a:endParaRPr lang="en-NZ" sz="1400" b="1" i="0" u="none" strike="noStrike">
                        <a:solidFill>
                          <a:schemeClr val="tx1"/>
                        </a:solidFill>
                        <a:effectLst/>
                        <a:latin typeface="+mn-lt"/>
                      </a:endParaRPr>
                    </a:p>
                  </a:txBody>
                  <a:tcPr marL="0" marR="0" marT="0" marB="0" anchor="b">
                    <a:solidFill>
                      <a:schemeClr val="bg2"/>
                    </a:solidFill>
                  </a:tcPr>
                </a:tc>
                <a:tc>
                  <a:txBody>
                    <a:bodyPr/>
                    <a:lstStyle/>
                    <a:p>
                      <a:pPr algn="ctr" fontAlgn="b"/>
                      <a:r>
                        <a:rPr lang="en-NZ" sz="1400" b="1" u="none" strike="noStrike">
                          <a:solidFill>
                            <a:schemeClr val="tx1"/>
                          </a:solidFill>
                          <a:effectLst/>
                          <a:latin typeface="+mn-lt"/>
                        </a:rPr>
                        <a:t>Sep-23</a:t>
                      </a:r>
                      <a:endParaRPr lang="en-NZ" sz="1400" b="1" i="0" u="none" strike="noStrike">
                        <a:solidFill>
                          <a:schemeClr val="tx1"/>
                        </a:solidFill>
                        <a:effectLst/>
                        <a:latin typeface="+mn-lt"/>
                      </a:endParaRPr>
                    </a:p>
                  </a:txBody>
                  <a:tcPr marL="0" marR="0" marT="0" marB="0" anchor="b">
                    <a:solidFill>
                      <a:schemeClr val="bg2"/>
                    </a:solidFill>
                  </a:tcPr>
                </a:tc>
                <a:extLst>
                  <a:ext uri="{0D108BD9-81ED-4DB2-BD59-A6C34878D82A}">
                    <a16:rowId xmlns:a16="http://schemas.microsoft.com/office/drawing/2014/main" val="3973642351"/>
                  </a:ext>
                </a:extLst>
              </a:tr>
              <a:tr h="238280">
                <a:tc>
                  <a:txBody>
                    <a:bodyPr/>
                    <a:lstStyle/>
                    <a:p>
                      <a:pPr lvl="1" algn="l" fontAlgn="b"/>
                      <a:r>
                        <a:rPr lang="en-NZ" sz="1400" u="none" strike="noStrike">
                          <a:effectLst/>
                          <a:latin typeface="+mn-lt"/>
                        </a:rPr>
                        <a:t>Weight of Debt and Equity </a:t>
                      </a:r>
                      <a:endParaRPr lang="en-NZ" sz="1400" b="1" i="0" u="none" strike="noStrike">
                        <a:solidFill>
                          <a:srgbClr val="000000"/>
                        </a:solidFill>
                        <a:effectLst/>
                        <a:latin typeface="+mn-lt"/>
                      </a:endParaRPr>
                    </a:p>
                  </a:txBody>
                  <a:tcPr marL="0" marR="0" marT="0" marB="0" anchor="b"/>
                </a:tc>
                <a:tc>
                  <a:txBody>
                    <a:bodyPr/>
                    <a:lstStyle/>
                    <a:p>
                      <a:pPr algn="l" fontAlgn="b"/>
                      <a:r>
                        <a:rPr lang="en-NZ" sz="1400" u="none" strike="noStrike">
                          <a:effectLst/>
                          <a:latin typeface="+mn-lt"/>
                        </a:rPr>
                        <a:t>(NZ$ million)</a:t>
                      </a:r>
                      <a:endParaRPr lang="en-NZ" sz="140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4016423492"/>
                  </a:ext>
                </a:extLst>
              </a:tr>
              <a:tr h="416990">
                <a:tc>
                  <a:txBody>
                    <a:bodyPr/>
                    <a:lstStyle/>
                    <a:p>
                      <a:pPr lvl="1" algn="l" fontAlgn="b"/>
                      <a:r>
                        <a:rPr lang="en-NZ" sz="1400" u="none" strike="noStrike">
                          <a:effectLst/>
                          <a:latin typeface="+mn-lt"/>
                        </a:rPr>
                        <a:t>Number of shares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724.10</a:t>
                      </a:r>
                    </a:p>
                    <a:p>
                      <a:pPr marL="0" marR="0" lvl="0" indent="0" algn="ctr" defTabSz="914400" rtl="0" eaLnBrk="1" fontAlgn="ctr" latinLnBrk="0" hangingPunct="1">
                        <a:lnSpc>
                          <a:spcPct val="100000"/>
                        </a:lnSpc>
                        <a:spcBef>
                          <a:spcPts val="0"/>
                        </a:spcBef>
                        <a:spcAft>
                          <a:spcPts val="0"/>
                        </a:spcAft>
                        <a:buClrTx/>
                        <a:buSzTx/>
                        <a:buFontTx/>
                        <a:buNone/>
                        <a:tabLst/>
                        <a:defRPr/>
                      </a:pPr>
                      <a:r>
                        <a:rPr lang="en-NZ" sz="900" u="none" strike="noStrike">
                          <a:effectLst/>
                          <a:latin typeface="+mn-lt"/>
                        </a:rPr>
                        <a:t>(4 Sept 2023)</a:t>
                      </a:r>
                      <a:endParaRPr lang="en-NZ" sz="9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2319640827"/>
                  </a:ext>
                </a:extLst>
              </a:tr>
              <a:tr h="416990">
                <a:tc>
                  <a:txBody>
                    <a:bodyPr/>
                    <a:lstStyle/>
                    <a:p>
                      <a:pPr lvl="1" algn="l" fontAlgn="b"/>
                      <a:r>
                        <a:rPr lang="en-NZ" sz="1400" u="none" strike="noStrike">
                          <a:effectLst/>
                          <a:latin typeface="+mn-lt"/>
                        </a:rPr>
                        <a:t>current share price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0.76</a:t>
                      </a:r>
                    </a:p>
                    <a:p>
                      <a:pPr marL="0" marR="0" lvl="0" indent="0" algn="ctr" defTabSz="914400" rtl="0" eaLnBrk="1" fontAlgn="ctr" latinLnBrk="0" hangingPunct="1">
                        <a:lnSpc>
                          <a:spcPct val="100000"/>
                        </a:lnSpc>
                        <a:spcBef>
                          <a:spcPts val="0"/>
                        </a:spcBef>
                        <a:spcAft>
                          <a:spcPts val="0"/>
                        </a:spcAft>
                        <a:buClrTx/>
                        <a:buSzTx/>
                        <a:buFontTx/>
                        <a:buNone/>
                        <a:tabLst/>
                        <a:defRPr/>
                      </a:pPr>
                      <a:r>
                        <a:rPr lang="en-NZ" sz="900" u="none" strike="noStrike">
                          <a:effectLst/>
                          <a:latin typeface="+mn-lt"/>
                        </a:rPr>
                        <a:t>(4 Sept 2023)</a:t>
                      </a:r>
                      <a:endParaRPr lang="en-NZ" sz="9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3804805206"/>
                  </a:ext>
                </a:extLst>
              </a:tr>
              <a:tr h="416990">
                <a:tc>
                  <a:txBody>
                    <a:bodyPr/>
                    <a:lstStyle/>
                    <a:p>
                      <a:pPr lvl="1" algn="l" fontAlgn="b"/>
                      <a:r>
                        <a:rPr lang="en-NZ" sz="1400" u="none" strike="noStrike">
                          <a:effectLst/>
                          <a:latin typeface="+mn-lt"/>
                        </a:rPr>
                        <a:t>market capitalisation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550.32</a:t>
                      </a:r>
                    </a:p>
                    <a:p>
                      <a:pPr marL="0" marR="0" lvl="0" indent="0" algn="ctr" defTabSz="914400" rtl="0" eaLnBrk="1" fontAlgn="ctr" latinLnBrk="0" hangingPunct="1">
                        <a:lnSpc>
                          <a:spcPct val="100000"/>
                        </a:lnSpc>
                        <a:spcBef>
                          <a:spcPts val="0"/>
                        </a:spcBef>
                        <a:spcAft>
                          <a:spcPts val="0"/>
                        </a:spcAft>
                        <a:buClrTx/>
                        <a:buSzTx/>
                        <a:buFontTx/>
                        <a:buNone/>
                        <a:tabLst/>
                        <a:defRPr/>
                      </a:pPr>
                      <a:r>
                        <a:rPr lang="en-NZ" sz="900" u="none" strike="noStrike">
                          <a:effectLst/>
                          <a:latin typeface="+mn-lt"/>
                        </a:rPr>
                        <a:t>(4 Sept 2023)</a:t>
                      </a:r>
                      <a:endParaRPr lang="en-NZ" sz="9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1880942934"/>
                  </a:ext>
                </a:extLst>
              </a:tr>
              <a:tr h="238280">
                <a:tc>
                  <a:txBody>
                    <a:bodyPr/>
                    <a:lstStyle/>
                    <a:p>
                      <a:pPr lvl="1" algn="l" fontAlgn="b"/>
                      <a:r>
                        <a:rPr lang="en-NZ" sz="1400" u="none" strike="noStrike">
                          <a:effectLst/>
                          <a:latin typeface="+mn-lt"/>
                        </a:rPr>
                        <a:t>Net debt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551.0</a:t>
                      </a: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2225496672"/>
                  </a:ext>
                </a:extLst>
              </a:tr>
              <a:tr h="238280">
                <a:tc>
                  <a:txBody>
                    <a:bodyPr/>
                    <a:lstStyle/>
                    <a:p>
                      <a:pPr lvl="1" algn="l" fontAlgn="b"/>
                      <a:r>
                        <a:rPr lang="en-NZ" sz="1400" u="none" strike="noStrike">
                          <a:effectLst/>
                          <a:latin typeface="+mn-lt"/>
                        </a:rPr>
                        <a:t>% debt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50.03%</a:t>
                      </a: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590979654"/>
                  </a:ext>
                </a:extLst>
              </a:tr>
              <a:tr h="238280">
                <a:tc>
                  <a:txBody>
                    <a:bodyPr/>
                    <a:lstStyle/>
                    <a:p>
                      <a:pPr lvl="1" algn="l" fontAlgn="b"/>
                      <a:r>
                        <a:rPr lang="en-NZ" sz="1400" u="none" strike="noStrike">
                          <a:effectLst/>
                          <a:latin typeface="+mn-lt"/>
                        </a:rPr>
                        <a:t>% equity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49.97%</a:t>
                      </a: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2327104707"/>
                  </a:ext>
                </a:extLst>
              </a:tr>
              <a:tr h="238280">
                <a:tc>
                  <a:txBody>
                    <a:bodyPr/>
                    <a:lstStyle/>
                    <a:p>
                      <a:pPr lvl="1" algn="l" fontAlgn="b"/>
                      <a:r>
                        <a:rPr lang="en-NZ" sz="1400" u="none" strike="noStrike">
                          <a:effectLst/>
                          <a:latin typeface="+mn-lt"/>
                        </a:rPr>
                        <a:t>Cost of Debt </a:t>
                      </a:r>
                      <a:endParaRPr lang="en-NZ" sz="1400" b="1" i="0" u="none" strike="noStrike">
                        <a:solidFill>
                          <a:srgbClr val="000000"/>
                        </a:solidFill>
                        <a:effectLst/>
                        <a:latin typeface="+mn-lt"/>
                      </a:endParaRPr>
                    </a:p>
                  </a:txBody>
                  <a:tcPr marL="0" marR="0" marT="0" marB="0" anchor="b"/>
                </a:tc>
                <a:tc>
                  <a:txBody>
                    <a:bodyPr/>
                    <a:lstStyle/>
                    <a:p>
                      <a:pPr algn="ctr" fontAlgn="ct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2229974411"/>
                  </a:ext>
                </a:extLst>
              </a:tr>
              <a:tr h="238280">
                <a:tc>
                  <a:txBody>
                    <a:bodyPr/>
                    <a:lstStyle/>
                    <a:p>
                      <a:pPr lvl="1" algn="l" fontAlgn="b"/>
                      <a:r>
                        <a:rPr lang="en-NZ" sz="1400" u="none" strike="noStrike">
                          <a:effectLst/>
                          <a:latin typeface="+mn-lt"/>
                        </a:rPr>
                        <a:t>Interest expense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19.873</a:t>
                      </a: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1206397738"/>
                  </a:ext>
                </a:extLst>
              </a:tr>
              <a:tr h="238280">
                <a:tc>
                  <a:txBody>
                    <a:bodyPr/>
                    <a:lstStyle/>
                    <a:p>
                      <a:pPr lvl="1" algn="l" fontAlgn="b"/>
                      <a:r>
                        <a:rPr lang="en-NZ" sz="1400" u="none" strike="noStrike">
                          <a:effectLst/>
                          <a:latin typeface="+mn-lt"/>
                        </a:rPr>
                        <a:t>Cost of Debt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3.61%</a:t>
                      </a: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344045753"/>
                  </a:ext>
                </a:extLst>
              </a:tr>
              <a:tr h="238280">
                <a:tc>
                  <a:txBody>
                    <a:bodyPr/>
                    <a:lstStyle/>
                    <a:p>
                      <a:pPr lvl="1" algn="l" fontAlgn="b"/>
                      <a:r>
                        <a:rPr lang="en-NZ" sz="1400" u="none" strike="noStrike">
                          <a:effectLst/>
                          <a:latin typeface="+mn-lt"/>
                        </a:rPr>
                        <a:t>Cost of Equity </a:t>
                      </a:r>
                      <a:endParaRPr lang="en-NZ" sz="1400" b="1" i="0" u="none" strike="noStrike">
                        <a:solidFill>
                          <a:srgbClr val="000000"/>
                        </a:solidFill>
                        <a:effectLst/>
                        <a:latin typeface="+mn-lt"/>
                      </a:endParaRPr>
                    </a:p>
                  </a:txBody>
                  <a:tcPr marL="0" marR="0" marT="0" marB="0" anchor="b"/>
                </a:tc>
                <a:tc>
                  <a:txBody>
                    <a:bodyPr/>
                    <a:lstStyle/>
                    <a:p>
                      <a:pPr algn="ctr" fontAlgn="ct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4123684143"/>
                  </a:ext>
                </a:extLst>
              </a:tr>
              <a:tr h="238280">
                <a:tc>
                  <a:txBody>
                    <a:bodyPr/>
                    <a:lstStyle/>
                    <a:p>
                      <a:pPr lvl="1" algn="l" fontAlgn="b"/>
                      <a:r>
                        <a:rPr lang="en-NZ" sz="1400" u="none" strike="noStrike">
                          <a:effectLst/>
                          <a:latin typeface="+mn-lt"/>
                        </a:rPr>
                        <a:t>Beta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1.53</a:t>
                      </a: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2799011666"/>
                  </a:ext>
                </a:extLst>
              </a:tr>
              <a:tr h="238280">
                <a:tc>
                  <a:txBody>
                    <a:bodyPr/>
                    <a:lstStyle/>
                    <a:p>
                      <a:pPr lvl="1" algn="l" fontAlgn="b"/>
                      <a:r>
                        <a:rPr lang="en-NZ" sz="1400" u="none" strike="noStrike">
                          <a:effectLst/>
                          <a:latin typeface="+mn-lt"/>
                        </a:rPr>
                        <a:t>Risk Free Rate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2.35%</a:t>
                      </a: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1562622309"/>
                  </a:ext>
                </a:extLst>
              </a:tr>
              <a:tr h="238280">
                <a:tc>
                  <a:txBody>
                    <a:bodyPr/>
                    <a:lstStyle/>
                    <a:p>
                      <a:pPr lvl="1" algn="l" fontAlgn="b"/>
                      <a:r>
                        <a:rPr lang="en-NZ" sz="1400" u="none" strike="noStrike">
                          <a:effectLst/>
                          <a:latin typeface="+mn-lt"/>
                        </a:rPr>
                        <a:t>Market Risk Premium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5.00%</a:t>
                      </a: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283198784"/>
                  </a:ext>
                </a:extLst>
              </a:tr>
              <a:tr h="238280">
                <a:tc>
                  <a:txBody>
                    <a:bodyPr/>
                    <a:lstStyle/>
                    <a:p>
                      <a:pPr lvl="1" algn="l" fontAlgn="b"/>
                      <a:r>
                        <a:rPr lang="en-NZ" sz="1400" u="none" strike="noStrike">
                          <a:effectLst/>
                          <a:latin typeface="+mn-lt"/>
                        </a:rPr>
                        <a:t>Cost of Equity </a:t>
                      </a:r>
                      <a:endParaRPr lang="en-NZ" sz="1400" b="0"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10.01%</a:t>
                      </a: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459765383"/>
                  </a:ext>
                </a:extLst>
              </a:tr>
              <a:tr h="238280">
                <a:tc>
                  <a:txBody>
                    <a:bodyPr/>
                    <a:lstStyle/>
                    <a:p>
                      <a:pPr lvl="1" algn="l" fontAlgn="b"/>
                      <a:r>
                        <a:rPr lang="en-NZ" sz="1400" u="none" strike="noStrike">
                          <a:effectLst/>
                          <a:latin typeface="+mn-lt"/>
                        </a:rPr>
                        <a:t>WACC</a:t>
                      </a:r>
                      <a:endParaRPr lang="en-NZ" sz="1400" b="1" i="0" u="none" strike="noStrike">
                        <a:solidFill>
                          <a:srgbClr val="000000"/>
                        </a:solidFill>
                        <a:effectLst/>
                        <a:latin typeface="+mn-lt"/>
                      </a:endParaRPr>
                    </a:p>
                  </a:txBody>
                  <a:tcPr marL="0" marR="0" marT="0" marB="0" anchor="b"/>
                </a:tc>
                <a:tc>
                  <a:txBody>
                    <a:bodyPr/>
                    <a:lstStyle/>
                    <a:p>
                      <a:pPr algn="ctr" fontAlgn="ctr"/>
                      <a:r>
                        <a:rPr lang="en-NZ" sz="1400" u="none" strike="noStrike">
                          <a:effectLst/>
                          <a:latin typeface="+mn-lt"/>
                        </a:rPr>
                        <a:t>6.30%</a:t>
                      </a:r>
                      <a:endParaRPr lang="en-NZ" sz="1400" b="0" i="0" u="none" strike="noStrike">
                        <a:solidFill>
                          <a:srgbClr val="000000"/>
                        </a:solidFill>
                        <a:effectLst/>
                        <a:latin typeface="+mn-lt"/>
                      </a:endParaRPr>
                    </a:p>
                  </a:txBody>
                  <a:tcPr marL="0" marR="0" marT="0" marB="0" anchor="ctr"/>
                </a:tc>
                <a:extLst>
                  <a:ext uri="{0D108BD9-81ED-4DB2-BD59-A6C34878D82A}">
                    <a16:rowId xmlns:a16="http://schemas.microsoft.com/office/drawing/2014/main" val="1517309076"/>
                  </a:ext>
                </a:extLst>
              </a:tr>
            </a:tbl>
          </a:graphicData>
        </a:graphic>
      </p:graphicFrame>
    </p:spTree>
    <p:extLst>
      <p:ext uri="{BB962C8B-B14F-4D97-AF65-F5344CB8AC3E}">
        <p14:creationId xmlns:p14="http://schemas.microsoft.com/office/powerpoint/2010/main" val="2674777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b="1">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171996"/>
            <a:ext cx="10370441" cy="1069524"/>
          </a:xfrm>
        </p:spPr>
        <p:txBody>
          <a:bodyPr>
            <a:normAutofit/>
          </a:bodyPr>
          <a:lstStyle/>
          <a:p>
            <a:r>
              <a:rPr lang="en-NZ" sz="2000" b="1">
                <a:latin typeface="Arial"/>
                <a:cs typeface="Arial"/>
              </a:rPr>
              <a:t>How OCR is changing revenue, EBITDA, EBIT, NPAT, Overall Revenue and CAPEX in the DCF model</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B82AF866-EFEB-3EC6-AA6F-DBFB201EF3E4}"/>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5" name="Title 1">
            <a:extLst>
              <a:ext uri="{FF2B5EF4-FFF2-40B4-BE49-F238E27FC236}">
                <a16:creationId xmlns:a16="http://schemas.microsoft.com/office/drawing/2014/main" id="{22C4F03E-8BCE-FD15-76D8-E2FF6551A4D4}"/>
              </a:ext>
            </a:extLst>
          </p:cNvPr>
          <p:cNvSpPr txBox="1">
            <a:spLocks/>
          </p:cNvSpPr>
          <p:nvPr/>
        </p:nvSpPr>
        <p:spPr>
          <a:xfrm>
            <a:off x="291317" y="781567"/>
            <a:ext cx="3971071"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NZ" sz="2000">
              <a:solidFill>
                <a:schemeClr val="bg1"/>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74C253B0-624C-ECBE-4BF6-E89EFFEF89EA}"/>
              </a:ext>
            </a:extLst>
          </p:cNvPr>
          <p:cNvSpPr txBox="1">
            <a:spLocks/>
          </p:cNvSpPr>
          <p:nvPr/>
        </p:nvSpPr>
        <p:spPr>
          <a:xfrm>
            <a:off x="388706" y="894789"/>
            <a:ext cx="3971071" cy="429875"/>
          </a:xfrm>
          <a:prstGeom prst="rect">
            <a:avLst/>
          </a:prstGeom>
          <a:solidFill>
            <a:srgbClr val="A9BDA7"/>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2000" b="1">
                <a:solidFill>
                  <a:schemeClr val="bg1"/>
                </a:solidFill>
                <a:latin typeface="Arial" panose="020B0604020202020204" pitchFamily="34" charset="0"/>
                <a:cs typeface="Arial" panose="020B0604020202020204" pitchFamily="34" charset="0"/>
              </a:rPr>
              <a:t> 2024(F) up to 2028(F)</a:t>
            </a:r>
          </a:p>
        </p:txBody>
      </p:sp>
      <p:sp>
        <p:nvSpPr>
          <p:cNvPr id="4" name="Rectangle 3">
            <a:extLst>
              <a:ext uri="{FF2B5EF4-FFF2-40B4-BE49-F238E27FC236}">
                <a16:creationId xmlns:a16="http://schemas.microsoft.com/office/drawing/2014/main" id="{52D218EC-41F9-03D4-BB78-02D5281AACA3}"/>
              </a:ext>
            </a:extLst>
          </p:cNvPr>
          <p:cNvSpPr/>
          <p:nvPr/>
        </p:nvSpPr>
        <p:spPr>
          <a:xfrm>
            <a:off x="0" y="765879"/>
            <a:ext cx="12192000" cy="564973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aphicFrame>
        <p:nvGraphicFramePr>
          <p:cNvPr id="17" name="Table 16">
            <a:extLst>
              <a:ext uri="{FF2B5EF4-FFF2-40B4-BE49-F238E27FC236}">
                <a16:creationId xmlns:a16="http://schemas.microsoft.com/office/drawing/2014/main" id="{E4B29862-A907-09CE-2A07-6183138D2C3E}"/>
              </a:ext>
            </a:extLst>
          </p:cNvPr>
          <p:cNvGraphicFramePr>
            <a:graphicFrameLocks noGrp="1"/>
          </p:cNvGraphicFramePr>
          <p:nvPr>
            <p:extLst>
              <p:ext uri="{D42A27DB-BD31-4B8C-83A1-F6EECF244321}">
                <p14:modId xmlns:p14="http://schemas.microsoft.com/office/powerpoint/2010/main" val="3927846621"/>
              </p:ext>
            </p:extLst>
          </p:nvPr>
        </p:nvGraphicFramePr>
        <p:xfrm>
          <a:off x="95250" y="889000"/>
          <a:ext cx="6033490" cy="5192910"/>
        </p:xfrm>
        <a:graphic>
          <a:graphicData uri="http://schemas.openxmlformats.org/drawingml/2006/table">
            <a:tbl>
              <a:tblPr>
                <a:tableStyleId>{5C22544A-7EE6-4342-B048-85BDC9FD1C3A}</a:tableStyleId>
              </a:tblPr>
              <a:tblGrid>
                <a:gridCol w="1777229">
                  <a:extLst>
                    <a:ext uri="{9D8B030D-6E8A-4147-A177-3AD203B41FA5}">
                      <a16:colId xmlns:a16="http://schemas.microsoft.com/office/drawing/2014/main" val="3722067157"/>
                    </a:ext>
                  </a:extLst>
                </a:gridCol>
                <a:gridCol w="1541473">
                  <a:extLst>
                    <a:ext uri="{9D8B030D-6E8A-4147-A177-3AD203B41FA5}">
                      <a16:colId xmlns:a16="http://schemas.microsoft.com/office/drawing/2014/main" val="2142764523"/>
                    </a:ext>
                  </a:extLst>
                </a:gridCol>
                <a:gridCol w="1233179">
                  <a:extLst>
                    <a:ext uri="{9D8B030D-6E8A-4147-A177-3AD203B41FA5}">
                      <a16:colId xmlns:a16="http://schemas.microsoft.com/office/drawing/2014/main" val="3580240603"/>
                    </a:ext>
                  </a:extLst>
                </a:gridCol>
                <a:gridCol w="1481609">
                  <a:extLst>
                    <a:ext uri="{9D8B030D-6E8A-4147-A177-3AD203B41FA5}">
                      <a16:colId xmlns:a16="http://schemas.microsoft.com/office/drawing/2014/main" val="944555912"/>
                    </a:ext>
                  </a:extLst>
                </a:gridCol>
              </a:tblGrid>
              <a:tr h="346194">
                <a:tc>
                  <a:txBody>
                    <a:bodyPr/>
                    <a:lstStyle/>
                    <a:p>
                      <a:pPr algn="ctr" fontAlgn="ctr"/>
                      <a:r>
                        <a:rPr lang="en-NZ" sz="1100" b="1" u="none" strike="noStrike">
                          <a:solidFill>
                            <a:schemeClr val="tx1"/>
                          </a:solidFill>
                          <a:effectLst/>
                        </a:rPr>
                        <a:t> </a:t>
                      </a:r>
                      <a:endParaRPr lang="en-NZ" sz="1100" b="1" i="0" u="none" strike="noStrike">
                        <a:solidFill>
                          <a:schemeClr val="tx1"/>
                        </a:solidFill>
                        <a:effectLst/>
                        <a:latin typeface="Calibri" panose="020F0502020204030204" pitchFamily="34" charset="0"/>
                      </a:endParaRPr>
                    </a:p>
                  </a:txBody>
                  <a:tcPr marL="6350" marR="6350" marT="6350" marB="0" anchor="ctr">
                    <a:solidFill>
                      <a:schemeClr val="bg2"/>
                    </a:solidFill>
                  </a:tcPr>
                </a:tc>
                <a:tc>
                  <a:txBody>
                    <a:bodyPr/>
                    <a:lstStyle/>
                    <a:p>
                      <a:pPr algn="ctr" fontAlgn="ctr"/>
                      <a:r>
                        <a:rPr lang="en-NZ" sz="1100" b="1" u="none" strike="noStrike">
                          <a:solidFill>
                            <a:schemeClr val="tx1"/>
                          </a:solidFill>
                          <a:effectLst/>
                        </a:rPr>
                        <a:t>OCR (+0.5)</a:t>
                      </a:r>
                      <a:endParaRPr lang="en-NZ" sz="1100" b="1" i="0" u="none" strike="noStrike">
                        <a:solidFill>
                          <a:schemeClr val="tx1"/>
                        </a:solidFill>
                        <a:effectLst/>
                        <a:latin typeface="Calibri" panose="020F0502020204030204" pitchFamily="34" charset="0"/>
                      </a:endParaRPr>
                    </a:p>
                  </a:txBody>
                  <a:tcPr marL="6350" marR="6350" marT="6350" marB="0" anchor="ctr">
                    <a:solidFill>
                      <a:schemeClr val="bg2"/>
                    </a:solidFill>
                  </a:tcPr>
                </a:tc>
                <a:tc>
                  <a:txBody>
                    <a:bodyPr/>
                    <a:lstStyle/>
                    <a:p>
                      <a:pPr algn="ctr" fontAlgn="ctr"/>
                      <a:r>
                        <a:rPr lang="en-NZ" sz="1100" b="1" u="none" strike="noStrike">
                          <a:solidFill>
                            <a:schemeClr val="tx1"/>
                          </a:solidFill>
                          <a:effectLst/>
                        </a:rPr>
                        <a:t>OCR</a:t>
                      </a:r>
                      <a:endParaRPr lang="en-NZ" sz="1100" b="1" i="0" u="none" strike="noStrike">
                        <a:solidFill>
                          <a:schemeClr val="tx1"/>
                        </a:solidFill>
                        <a:effectLst/>
                        <a:latin typeface="Calibri" panose="020F0502020204030204" pitchFamily="34" charset="0"/>
                      </a:endParaRPr>
                    </a:p>
                  </a:txBody>
                  <a:tcPr marL="6350" marR="6350" marT="6350" marB="0" anchor="ctr">
                    <a:solidFill>
                      <a:schemeClr val="bg2"/>
                    </a:solidFill>
                  </a:tcPr>
                </a:tc>
                <a:tc>
                  <a:txBody>
                    <a:bodyPr/>
                    <a:lstStyle/>
                    <a:p>
                      <a:pPr algn="ctr" fontAlgn="ctr"/>
                      <a:r>
                        <a:rPr lang="en-NZ" sz="1100" b="1" u="none" strike="noStrike">
                          <a:solidFill>
                            <a:schemeClr val="tx1"/>
                          </a:solidFill>
                          <a:effectLst/>
                        </a:rPr>
                        <a:t>OCR (-0.5)</a:t>
                      </a:r>
                      <a:endParaRPr lang="en-NZ" sz="1100" b="1" i="0" u="none" strike="noStrike">
                        <a:solidFill>
                          <a:schemeClr val="tx1"/>
                        </a:solidFill>
                        <a:effectLst/>
                        <a:latin typeface="Calibri" panose="020F0502020204030204" pitchFamily="34" charset="0"/>
                      </a:endParaRPr>
                    </a:p>
                  </a:txBody>
                  <a:tcPr marL="6350" marR="6350" marT="6350" marB="0" anchor="ctr">
                    <a:solidFill>
                      <a:schemeClr val="bg2"/>
                    </a:solidFill>
                  </a:tcPr>
                </a:tc>
                <a:extLst>
                  <a:ext uri="{0D108BD9-81ED-4DB2-BD59-A6C34878D82A}">
                    <a16:rowId xmlns:a16="http://schemas.microsoft.com/office/drawing/2014/main" val="1318520179"/>
                  </a:ext>
                </a:extLst>
              </a:tr>
              <a:tr h="346194">
                <a:tc>
                  <a:txBody>
                    <a:bodyPr/>
                    <a:lstStyle/>
                    <a:p>
                      <a:pPr algn="ctr" fontAlgn="ctr"/>
                      <a:r>
                        <a:rPr lang="en-NZ" sz="1100" u="none" strike="noStrike">
                          <a:effectLst/>
                        </a:rPr>
                        <a:t>Revenue Village </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130.42</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128.63</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126.83</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202055825"/>
                  </a:ext>
                </a:extLst>
              </a:tr>
              <a:tr h="346194">
                <a:tc>
                  <a:txBody>
                    <a:bodyPr/>
                    <a:lstStyle/>
                    <a:p>
                      <a:pPr algn="ctr" fontAlgn="ctr"/>
                      <a:r>
                        <a:rPr lang="en-NZ" sz="1100" u="none" strike="noStrike">
                          <a:effectLst/>
                        </a:rPr>
                        <a:t> </a:t>
                      </a:r>
                      <a:endParaRPr lang="en-NZ"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+1.4%</a:t>
                      </a:r>
                      <a:endParaRPr lang="en-NZ" sz="1100" b="0" i="1" u="none" strike="noStrike">
                        <a:solidFill>
                          <a:srgbClr val="AEAAAA"/>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 </a:t>
                      </a:r>
                      <a:endParaRPr lang="en-NZ" sz="1100" b="0" i="1" u="none" strike="noStrike">
                        <a:solidFill>
                          <a:srgbClr val="AEAAAA"/>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-1.4%</a:t>
                      </a:r>
                      <a:endParaRPr lang="en-NZ" sz="1100" b="0" i="1" u="none" strike="noStrike">
                        <a:solidFill>
                          <a:srgbClr val="AEAAAA"/>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246799180"/>
                  </a:ext>
                </a:extLst>
              </a:tr>
              <a:tr h="346194">
                <a:tc>
                  <a:txBody>
                    <a:bodyPr/>
                    <a:lstStyle/>
                    <a:p>
                      <a:pPr algn="ctr" fontAlgn="ctr"/>
                      <a:r>
                        <a:rPr lang="en-NZ" sz="1100" u="none" strike="noStrike">
                          <a:effectLst/>
                        </a:rPr>
                        <a:t>underlying EBITDA </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102.83</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101.43</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100.04</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044095018"/>
                  </a:ext>
                </a:extLst>
              </a:tr>
              <a:tr h="346194">
                <a:tc>
                  <a:txBody>
                    <a:bodyPr/>
                    <a:lstStyle/>
                    <a:p>
                      <a:pPr algn="ctr" fontAlgn="ctr"/>
                      <a:r>
                        <a:rPr lang="en-NZ" sz="1100" u="none" strike="noStrike">
                          <a:effectLst/>
                        </a:rPr>
                        <a:t> </a:t>
                      </a:r>
                      <a:endParaRPr lang="en-NZ"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+1.4%</a:t>
                      </a:r>
                      <a:endParaRPr lang="en-NZ" sz="1100" b="0" i="1" u="none" strike="noStrike">
                        <a:solidFill>
                          <a:srgbClr val="AEAAAA"/>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 </a:t>
                      </a:r>
                      <a:endParaRPr lang="en-NZ" sz="1100" b="0" i="1" u="none" strike="noStrike">
                        <a:solidFill>
                          <a:srgbClr val="AEAAAA"/>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-1.4%</a:t>
                      </a:r>
                      <a:endParaRPr lang="en-NZ" sz="1100" b="0" i="1" u="none" strike="noStrike">
                        <a:solidFill>
                          <a:srgbClr val="AEAAAA"/>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48506674"/>
                  </a:ext>
                </a:extLst>
              </a:tr>
              <a:tr h="346194">
                <a:tc>
                  <a:txBody>
                    <a:bodyPr/>
                    <a:lstStyle/>
                    <a:p>
                      <a:pPr algn="ctr" fontAlgn="ctr"/>
                      <a:r>
                        <a:rPr lang="en-NZ" sz="1100" u="none" strike="noStrike">
                          <a:effectLst/>
                        </a:rPr>
                        <a:t>Underlying EBIT</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90.24</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88.85</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87.45</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922198580"/>
                  </a:ext>
                </a:extLst>
              </a:tr>
              <a:tr h="346194">
                <a:tc>
                  <a:txBody>
                    <a:bodyPr/>
                    <a:lstStyle/>
                    <a:p>
                      <a:pPr algn="ctr" fontAlgn="ctr"/>
                      <a:r>
                        <a:rPr lang="en-NZ" sz="1100" u="none" strike="noStrike">
                          <a:effectLst/>
                        </a:rPr>
                        <a:t> </a:t>
                      </a:r>
                      <a:endParaRPr lang="en-NZ"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+1.6%</a:t>
                      </a:r>
                      <a:endParaRPr lang="en-NZ" sz="1100" b="0" i="1" u="none" strike="noStrike">
                        <a:solidFill>
                          <a:srgbClr val="AEAAAA"/>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 </a:t>
                      </a:r>
                      <a:endParaRPr lang="en-NZ" sz="1100" b="0" i="1" u="none" strike="noStrike">
                        <a:solidFill>
                          <a:srgbClr val="AEAAAA"/>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-1.6%</a:t>
                      </a:r>
                      <a:endParaRPr lang="en-NZ" sz="1100" b="0" i="1" u="none" strike="noStrike">
                        <a:solidFill>
                          <a:srgbClr val="AEAAAA"/>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283146662"/>
                  </a:ext>
                </a:extLst>
              </a:tr>
              <a:tr h="346194">
                <a:tc>
                  <a:txBody>
                    <a:bodyPr/>
                    <a:lstStyle/>
                    <a:p>
                      <a:pPr algn="ctr" fontAlgn="ctr"/>
                      <a:r>
                        <a:rPr lang="en-NZ" sz="1100" u="none" strike="noStrike">
                          <a:effectLst/>
                        </a:rPr>
                        <a:t>underlying NPAT</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71.41</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70.02</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68.62</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035860668"/>
                  </a:ext>
                </a:extLst>
              </a:tr>
              <a:tr h="346194">
                <a:tc>
                  <a:txBody>
                    <a:bodyPr/>
                    <a:lstStyle/>
                    <a:p>
                      <a:pPr algn="ctr" fontAlgn="ctr"/>
                      <a:r>
                        <a:rPr lang="en-NZ" sz="1100" u="none" strike="noStrike">
                          <a:effectLst/>
                        </a:rPr>
                        <a:t> </a:t>
                      </a:r>
                      <a:endParaRPr lang="en-NZ"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+2.0%</a:t>
                      </a:r>
                      <a:endParaRPr lang="en-NZ" sz="1100" b="0" i="1" u="none" strike="noStrike">
                        <a:solidFill>
                          <a:srgbClr val="AEAAAA"/>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 </a:t>
                      </a:r>
                      <a:endParaRPr lang="en-NZ" sz="1100" b="0" i="1" u="none" strike="noStrike">
                        <a:solidFill>
                          <a:srgbClr val="AEAAAA"/>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-2.0%</a:t>
                      </a:r>
                      <a:endParaRPr lang="en-NZ" sz="1100" b="0" i="1" u="none" strike="noStrike">
                        <a:solidFill>
                          <a:srgbClr val="AEAAAA"/>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66658925"/>
                  </a:ext>
                </a:extLst>
              </a:tr>
              <a:tr h="346194">
                <a:tc>
                  <a:txBody>
                    <a:bodyPr/>
                    <a:lstStyle/>
                    <a:p>
                      <a:pPr algn="ctr" fontAlgn="ctr"/>
                      <a:r>
                        <a:rPr lang="en-NZ" sz="1100" u="none" strike="noStrike">
                          <a:effectLst/>
                        </a:rPr>
                        <a:t>OVERALL REVENUE</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377.01</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375.21</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373.41</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894849899"/>
                  </a:ext>
                </a:extLst>
              </a:tr>
              <a:tr h="346194">
                <a:tc>
                  <a:txBody>
                    <a:bodyPr/>
                    <a:lstStyle/>
                    <a:p>
                      <a:pPr algn="ctr" fontAlgn="ctr"/>
                      <a:r>
                        <a:rPr lang="en-NZ" sz="1100" u="none" strike="noStrike">
                          <a:effectLst/>
                        </a:rPr>
                        <a:t> </a:t>
                      </a:r>
                      <a:endParaRPr lang="en-NZ"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+0.5%</a:t>
                      </a:r>
                      <a:endParaRPr lang="en-NZ" sz="1100" b="0" i="1" u="none" strike="noStrike">
                        <a:solidFill>
                          <a:srgbClr val="AEAAAA"/>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 </a:t>
                      </a:r>
                      <a:endParaRPr lang="en-NZ" sz="1100" b="0" i="1" u="none" strike="noStrike">
                        <a:solidFill>
                          <a:srgbClr val="AEAAAA"/>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-0.5%</a:t>
                      </a:r>
                      <a:endParaRPr lang="en-NZ" sz="1100" b="0" i="1" u="none" strike="noStrike">
                        <a:solidFill>
                          <a:srgbClr val="AEAAAA"/>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89036771"/>
                  </a:ext>
                </a:extLst>
              </a:tr>
              <a:tr h="346194">
                <a:tc>
                  <a:txBody>
                    <a:bodyPr/>
                    <a:lstStyle/>
                    <a:p>
                      <a:pPr algn="ctr" fontAlgn="ctr"/>
                      <a:r>
                        <a:rPr lang="en-NZ" sz="1100" u="none" strike="noStrike">
                          <a:effectLst/>
                        </a:rPr>
                        <a:t>CAPEX </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151.68</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151.68</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151.68</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80382829"/>
                  </a:ext>
                </a:extLst>
              </a:tr>
              <a:tr h="346194">
                <a:tc>
                  <a:txBody>
                    <a:bodyPr/>
                    <a:lstStyle/>
                    <a:p>
                      <a:pPr algn="ctr" fontAlgn="ctr"/>
                      <a:r>
                        <a:rPr lang="en-NZ" sz="1100" u="none" strike="noStrike">
                          <a:effectLst/>
                        </a:rPr>
                        <a:t> </a:t>
                      </a:r>
                      <a:endParaRPr lang="en-NZ"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0%</a:t>
                      </a:r>
                      <a:endParaRPr lang="en-NZ" sz="1100" b="0" i="1" u="none" strike="noStrike">
                        <a:solidFill>
                          <a:srgbClr val="AEAAAA"/>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 </a:t>
                      </a:r>
                      <a:endParaRPr lang="en-NZ" sz="1100" b="0" i="1" u="none" strike="noStrike">
                        <a:solidFill>
                          <a:srgbClr val="AEAAAA"/>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0%</a:t>
                      </a:r>
                      <a:endParaRPr lang="en-NZ" sz="1100" b="0" i="1" u="none" strike="noStrike">
                        <a:solidFill>
                          <a:srgbClr val="AEAAAA"/>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12510088"/>
                  </a:ext>
                </a:extLst>
              </a:tr>
              <a:tr h="346194">
                <a:tc>
                  <a:txBody>
                    <a:bodyPr/>
                    <a:lstStyle/>
                    <a:p>
                      <a:pPr algn="ctr" fontAlgn="ctr"/>
                      <a:r>
                        <a:rPr lang="en-NZ" sz="1100" u="none" strike="noStrike">
                          <a:effectLst/>
                        </a:rPr>
                        <a:t>SHARE PRICE</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0.80</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tc>
                  <a:txBody>
                    <a:bodyPr/>
                    <a:lstStyle/>
                    <a:p>
                      <a:pPr algn="ctr" fontAlgn="ctr"/>
                      <a:r>
                        <a:rPr lang="en-NZ" sz="1100" u="none" strike="noStrike">
                          <a:effectLst/>
                        </a:rPr>
                        <a:t>0.77</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0.74</a:t>
                      </a:r>
                      <a:endParaRPr lang="en-NZ" sz="1100" b="0" i="0" u="none" strike="noStrike">
                        <a:solidFill>
                          <a:srgbClr val="000000"/>
                        </a:solidFill>
                        <a:effectLst/>
                        <a:latin typeface="Calibri" panose="020F0502020204030204" pitchFamily="34" charset="0"/>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832293341"/>
                  </a:ext>
                </a:extLst>
              </a:tr>
              <a:tr h="346194">
                <a:tc>
                  <a:txBody>
                    <a:bodyPr/>
                    <a:lstStyle/>
                    <a:p>
                      <a:pPr algn="ctr" fontAlgn="ctr"/>
                      <a:r>
                        <a:rPr lang="en-NZ" sz="1100" u="none" strike="noStrike">
                          <a:effectLst/>
                        </a:rPr>
                        <a:t> </a:t>
                      </a:r>
                      <a:endParaRPr lang="en-NZ"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+4.0%</a:t>
                      </a:r>
                      <a:endParaRPr lang="en-NZ" sz="1100" b="0" i="1" u="none" strike="noStrike">
                        <a:solidFill>
                          <a:srgbClr val="AEAAAA"/>
                        </a:solidFill>
                        <a:effectLst/>
                        <a:latin typeface="Calibri" panose="020F0502020204030204" pitchFamily="34" charset="0"/>
                      </a:endParaRPr>
                    </a:p>
                  </a:txBody>
                  <a:tcPr marL="6350" marR="6350" marT="6350" marB="0" anchor="ctr"/>
                </a:tc>
                <a:tc>
                  <a:txBody>
                    <a:bodyPr/>
                    <a:lstStyle/>
                    <a:p>
                      <a:pPr algn="ctr" fontAlgn="ctr"/>
                      <a:r>
                        <a:rPr lang="en-NZ" sz="1100" u="none" strike="noStrike">
                          <a:effectLst/>
                        </a:rPr>
                        <a:t> </a:t>
                      </a:r>
                      <a:endParaRPr lang="en-NZ" sz="1100" b="0" i="1" u="none" strike="noStrike">
                        <a:solidFill>
                          <a:srgbClr val="AEAAAA"/>
                        </a:solidFill>
                        <a:effectLst/>
                        <a:latin typeface="Calibri" panose="020F0502020204030204" pitchFamily="34" charset="0"/>
                      </a:endParaRPr>
                    </a:p>
                  </a:txBody>
                  <a:tcPr marL="6350" marR="6350" marT="6350" marB="0" anchor="ctr">
                    <a:solidFill>
                      <a:schemeClr val="accent2"/>
                    </a:solidFill>
                  </a:tcPr>
                </a:tc>
                <a:tc>
                  <a:txBody>
                    <a:bodyPr/>
                    <a:lstStyle/>
                    <a:p>
                      <a:pPr algn="ctr" fontAlgn="ctr"/>
                      <a:r>
                        <a:rPr lang="en-NZ" sz="1100" u="none" strike="noStrike">
                          <a:effectLst/>
                        </a:rPr>
                        <a:t>-4.2%</a:t>
                      </a:r>
                      <a:endParaRPr lang="en-NZ" sz="1100" b="0" i="1" u="none" strike="noStrike">
                        <a:solidFill>
                          <a:srgbClr val="AEAAAA"/>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71905136"/>
                  </a:ext>
                </a:extLst>
              </a:tr>
            </a:tbl>
          </a:graphicData>
        </a:graphic>
      </p:graphicFrame>
      <p:sp>
        <p:nvSpPr>
          <p:cNvPr id="18" name="TextBox 17">
            <a:extLst>
              <a:ext uri="{FF2B5EF4-FFF2-40B4-BE49-F238E27FC236}">
                <a16:creationId xmlns:a16="http://schemas.microsoft.com/office/drawing/2014/main" id="{7945F30D-600C-F558-0969-4BC861BFFC20}"/>
              </a:ext>
            </a:extLst>
          </p:cNvPr>
          <p:cNvSpPr txBox="1"/>
          <p:nvPr/>
        </p:nvSpPr>
        <p:spPr>
          <a:xfrm>
            <a:off x="6096000" y="1021403"/>
            <a:ext cx="5967368" cy="4524315"/>
          </a:xfrm>
          <a:prstGeom prst="rect">
            <a:avLst/>
          </a:prstGeom>
          <a:noFill/>
        </p:spPr>
        <p:txBody>
          <a:bodyPr wrap="square" lIns="91440" tIns="45720" rIns="91440" bIns="45720" rtlCol="0" anchor="t">
            <a:spAutoFit/>
          </a:bodyPr>
          <a:lstStyle/>
          <a:p>
            <a:pPr marL="285750" indent="-285750">
              <a:buFont typeface="Arial"/>
              <a:buChar char="•"/>
            </a:pPr>
            <a:r>
              <a:rPr lang="en-NZ">
                <a:solidFill>
                  <a:schemeClr val="bg1"/>
                </a:solidFill>
              </a:rPr>
              <a:t>The </a:t>
            </a:r>
            <a:r>
              <a:rPr lang="en-NZ" b="1">
                <a:solidFill>
                  <a:schemeClr val="bg1"/>
                </a:solidFill>
              </a:rPr>
              <a:t>CAPEX is constant</a:t>
            </a:r>
            <a:r>
              <a:rPr lang="en-NZ">
                <a:solidFill>
                  <a:schemeClr val="bg1"/>
                </a:solidFill>
              </a:rPr>
              <a:t>. But </a:t>
            </a:r>
            <a:r>
              <a:rPr lang="en-NZ" b="1">
                <a:solidFill>
                  <a:schemeClr val="bg1"/>
                </a:solidFill>
              </a:rPr>
              <a:t>WACC</a:t>
            </a:r>
            <a:r>
              <a:rPr lang="en-NZ">
                <a:solidFill>
                  <a:schemeClr val="bg1"/>
                </a:solidFill>
              </a:rPr>
              <a:t> is </a:t>
            </a:r>
            <a:r>
              <a:rPr lang="en-NZ" b="1">
                <a:solidFill>
                  <a:schemeClr val="bg1"/>
                </a:solidFill>
              </a:rPr>
              <a:t>increasing</a:t>
            </a:r>
            <a:r>
              <a:rPr lang="en-NZ">
                <a:solidFill>
                  <a:schemeClr val="bg1"/>
                </a:solidFill>
              </a:rPr>
              <a:t>. Which leads to decrease in Share price.</a:t>
            </a:r>
          </a:p>
          <a:p>
            <a:pPr marL="285750" indent="-285750">
              <a:buFont typeface="Arial"/>
              <a:buChar char="•"/>
            </a:pPr>
            <a:endParaRPr lang="en-NZ">
              <a:solidFill>
                <a:schemeClr val="bg1"/>
              </a:solidFill>
              <a:cs typeface="Calibri"/>
            </a:endParaRPr>
          </a:p>
          <a:p>
            <a:pPr marL="285750" indent="-285750">
              <a:buFont typeface="Arial" panose="020B0604020202020204" pitchFamily="34" charset="0"/>
              <a:buChar char="•"/>
            </a:pPr>
            <a:r>
              <a:rPr lang="en-NZ">
                <a:solidFill>
                  <a:schemeClr val="bg1"/>
                </a:solidFill>
                <a:cs typeface="Calibri"/>
              </a:rPr>
              <a:t>As we can see with increase in OCR, Revenue, EBITDA, EBIT, NPAT and overall revenue is increasing with increase in OCR. And if we don't change </a:t>
            </a:r>
            <a:r>
              <a:rPr lang="en-NZ" b="1">
                <a:solidFill>
                  <a:schemeClr val="bg1"/>
                </a:solidFill>
                <a:cs typeface="Calibri"/>
              </a:rPr>
              <a:t>cost of equity </a:t>
            </a:r>
            <a:r>
              <a:rPr lang="en-NZ">
                <a:solidFill>
                  <a:schemeClr val="bg1"/>
                </a:solidFill>
                <a:cs typeface="Calibri"/>
              </a:rPr>
              <a:t>in this model, the share price will also increase.</a:t>
            </a:r>
          </a:p>
          <a:p>
            <a:pPr marL="285750" indent="-285750">
              <a:buFont typeface="Arial" panose="020B0604020202020204" pitchFamily="34" charset="0"/>
              <a:buChar char="•"/>
            </a:pPr>
            <a:endParaRPr lang="en-NZ">
              <a:solidFill>
                <a:schemeClr val="bg1"/>
              </a:solidFill>
              <a:cs typeface="Calibri"/>
            </a:endParaRPr>
          </a:p>
          <a:p>
            <a:pPr marL="285750" indent="-285750">
              <a:buFont typeface="Arial" panose="020B0604020202020204" pitchFamily="34" charset="0"/>
              <a:buChar char="•"/>
            </a:pPr>
            <a:r>
              <a:rPr lang="en-NZ">
                <a:solidFill>
                  <a:schemeClr val="bg1"/>
                </a:solidFill>
                <a:cs typeface="Calibri"/>
              </a:rPr>
              <a:t>But increase in OCR will increase cost of equity and cost of debt and WACC. Hence the overall impact of OCR change will lead to decrease in Share price. The OCR </a:t>
            </a:r>
            <a:r>
              <a:rPr lang="en-NZ" b="1">
                <a:solidFill>
                  <a:schemeClr val="bg1"/>
                </a:solidFill>
                <a:cs typeface="Calibri"/>
              </a:rPr>
              <a:t>have linear relationship </a:t>
            </a:r>
            <a:r>
              <a:rPr lang="en-NZ">
                <a:solidFill>
                  <a:schemeClr val="bg1"/>
                </a:solidFill>
                <a:cs typeface="Calibri"/>
              </a:rPr>
              <a:t>with our model revenue and EBITDA projections and </a:t>
            </a:r>
            <a:r>
              <a:rPr lang="en-NZ" b="1">
                <a:solidFill>
                  <a:schemeClr val="bg1"/>
                </a:solidFill>
                <a:cs typeface="Calibri"/>
              </a:rPr>
              <a:t>an inverse relationship </a:t>
            </a:r>
            <a:r>
              <a:rPr lang="en-NZ">
                <a:solidFill>
                  <a:schemeClr val="bg1"/>
                </a:solidFill>
                <a:cs typeface="Calibri"/>
              </a:rPr>
              <a:t>with share price.</a:t>
            </a:r>
          </a:p>
          <a:p>
            <a:pPr marL="285750" indent="-285750">
              <a:buFont typeface="Arial" panose="020B0604020202020204" pitchFamily="34" charset="0"/>
              <a:buChar char="•"/>
            </a:pPr>
            <a:endParaRPr lang="en-NZ">
              <a:solidFill>
                <a:schemeClr val="bg1"/>
              </a:solidFill>
              <a:cs typeface="Calibri"/>
            </a:endParaRPr>
          </a:p>
          <a:p>
            <a:pPr marL="285750" indent="-285750">
              <a:buFont typeface="Arial" panose="020B0604020202020204" pitchFamily="34" charset="0"/>
              <a:buChar char="•"/>
            </a:pPr>
            <a:r>
              <a:rPr lang="en-NZ">
                <a:solidFill>
                  <a:schemeClr val="bg1"/>
                </a:solidFill>
                <a:cs typeface="Calibri"/>
              </a:rPr>
              <a:t>Please note – the increase in share price is here because we have </a:t>
            </a:r>
            <a:r>
              <a:rPr lang="en-NZ" b="1">
                <a:solidFill>
                  <a:schemeClr val="bg1"/>
                </a:solidFill>
                <a:cs typeface="Calibri"/>
              </a:rPr>
              <a:t>not changed WACC </a:t>
            </a:r>
            <a:r>
              <a:rPr lang="en-NZ">
                <a:solidFill>
                  <a:schemeClr val="bg1"/>
                </a:solidFill>
                <a:cs typeface="Calibri"/>
              </a:rPr>
              <a:t>in this modelling</a:t>
            </a:r>
            <a:r>
              <a:rPr lang="en-NZ" b="1">
                <a:solidFill>
                  <a:schemeClr val="bg1"/>
                </a:solidFill>
                <a:cs typeface="Calibri"/>
              </a:rPr>
              <a:t>.</a:t>
            </a:r>
          </a:p>
        </p:txBody>
      </p:sp>
      <p:sp>
        <p:nvSpPr>
          <p:cNvPr id="2" name="Rectangle 1">
            <a:extLst>
              <a:ext uri="{FF2B5EF4-FFF2-40B4-BE49-F238E27FC236}">
                <a16:creationId xmlns:a16="http://schemas.microsoft.com/office/drawing/2014/main" id="{A8FA508B-E699-CE9C-E1CA-016D7B2277B2}"/>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5" name="TextBox 4">
            <a:extLst>
              <a:ext uri="{FF2B5EF4-FFF2-40B4-BE49-F238E27FC236}">
                <a16:creationId xmlns:a16="http://schemas.microsoft.com/office/drawing/2014/main" id="{E6354BFD-5493-44E0-5610-FFC3EF3614B5}"/>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6" name="TextBox 5">
            <a:hlinkClick r:id="rId5" action="ppaction://hlinksldjump"/>
            <a:extLst>
              <a:ext uri="{FF2B5EF4-FFF2-40B4-BE49-F238E27FC236}">
                <a16:creationId xmlns:a16="http://schemas.microsoft.com/office/drawing/2014/main" id="{B1DA1039-1052-A3CF-F9DE-B96DAFB081BD}"/>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7" name="TextBox 6">
            <a:hlinkClick r:id="rId5" action="ppaction://hlinksldjump"/>
            <a:extLst>
              <a:ext uri="{FF2B5EF4-FFF2-40B4-BE49-F238E27FC236}">
                <a16:creationId xmlns:a16="http://schemas.microsoft.com/office/drawing/2014/main" id="{121DA919-93DE-1F35-1AC9-FAAED685D01D}"/>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8" name="TextBox 7">
            <a:hlinkClick r:id="rId5" action="ppaction://hlinksldjump"/>
            <a:extLst>
              <a:ext uri="{FF2B5EF4-FFF2-40B4-BE49-F238E27FC236}">
                <a16:creationId xmlns:a16="http://schemas.microsoft.com/office/drawing/2014/main" id="{DD3B1D59-6545-E97D-FCB7-C6C6412313F5}"/>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9" name="TextBox 8">
            <a:hlinkClick r:id="rId5" action="ppaction://hlinksldjump"/>
            <a:extLst>
              <a:ext uri="{FF2B5EF4-FFF2-40B4-BE49-F238E27FC236}">
                <a16:creationId xmlns:a16="http://schemas.microsoft.com/office/drawing/2014/main" id="{030466D2-8290-C6EE-3109-D49D42D32F09}"/>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13" name="TextBox 12">
            <a:hlinkClick r:id="rId5" action="ppaction://hlinksldjump"/>
            <a:extLst>
              <a:ext uri="{FF2B5EF4-FFF2-40B4-BE49-F238E27FC236}">
                <a16:creationId xmlns:a16="http://schemas.microsoft.com/office/drawing/2014/main" id="{CE03DC71-07BD-8B03-37D4-2FF1C269E7F0}"/>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14" name="TextBox 13">
            <a:hlinkClick r:id="rId5" action="ppaction://hlinksldjump"/>
            <a:extLst>
              <a:ext uri="{FF2B5EF4-FFF2-40B4-BE49-F238E27FC236}">
                <a16:creationId xmlns:a16="http://schemas.microsoft.com/office/drawing/2014/main" id="{7D3EA8A0-754E-A820-25D4-4757E0359C79}"/>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spTree>
    <p:extLst>
      <p:ext uri="{BB962C8B-B14F-4D97-AF65-F5344CB8AC3E}">
        <p14:creationId xmlns:p14="http://schemas.microsoft.com/office/powerpoint/2010/main" val="3355263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B82AF866-EFEB-3EC6-AA6F-DBFB201EF3E4}"/>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5" name="Title 1">
            <a:extLst>
              <a:ext uri="{FF2B5EF4-FFF2-40B4-BE49-F238E27FC236}">
                <a16:creationId xmlns:a16="http://schemas.microsoft.com/office/drawing/2014/main" id="{22C4F03E-8BCE-FD15-76D8-E2FF6551A4D4}"/>
              </a:ext>
            </a:extLst>
          </p:cNvPr>
          <p:cNvSpPr txBox="1">
            <a:spLocks/>
          </p:cNvSpPr>
          <p:nvPr/>
        </p:nvSpPr>
        <p:spPr>
          <a:xfrm>
            <a:off x="291317" y="781567"/>
            <a:ext cx="3971071"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NZ" sz="2000">
              <a:solidFill>
                <a:schemeClr val="bg1"/>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74C253B0-624C-ECBE-4BF6-E89EFFEF89EA}"/>
              </a:ext>
            </a:extLst>
          </p:cNvPr>
          <p:cNvSpPr txBox="1">
            <a:spLocks/>
          </p:cNvSpPr>
          <p:nvPr/>
        </p:nvSpPr>
        <p:spPr>
          <a:xfrm>
            <a:off x="388706" y="894789"/>
            <a:ext cx="3971071" cy="429875"/>
          </a:xfrm>
          <a:prstGeom prst="rect">
            <a:avLst/>
          </a:prstGeom>
          <a:solidFill>
            <a:srgbClr val="A9BDA7"/>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2000" b="1">
                <a:solidFill>
                  <a:schemeClr val="bg1"/>
                </a:solidFill>
                <a:latin typeface="Arial" panose="020B0604020202020204" pitchFamily="34" charset="0"/>
                <a:cs typeface="Arial" panose="020B0604020202020204" pitchFamily="34" charset="0"/>
              </a:rPr>
              <a:t> 2024(F) up to 2028(F)</a:t>
            </a:r>
          </a:p>
        </p:txBody>
      </p:sp>
      <p:sp>
        <p:nvSpPr>
          <p:cNvPr id="4" name="Rectangle 3">
            <a:extLst>
              <a:ext uri="{FF2B5EF4-FFF2-40B4-BE49-F238E27FC236}">
                <a16:creationId xmlns:a16="http://schemas.microsoft.com/office/drawing/2014/main" id="{52D218EC-41F9-03D4-BB78-02D5281AACA3}"/>
              </a:ext>
            </a:extLst>
          </p:cNvPr>
          <p:cNvSpPr/>
          <p:nvPr/>
        </p:nvSpPr>
        <p:spPr>
          <a:xfrm>
            <a:off x="0" y="765879"/>
            <a:ext cx="12192000" cy="564973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Rectangle 5">
            <a:extLst>
              <a:ext uri="{FF2B5EF4-FFF2-40B4-BE49-F238E27FC236}">
                <a16:creationId xmlns:a16="http://schemas.microsoft.com/office/drawing/2014/main" id="{573555A2-6C27-C713-9798-425762B530C5}"/>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7" name="Rectangle 6">
            <a:extLst>
              <a:ext uri="{FF2B5EF4-FFF2-40B4-BE49-F238E27FC236}">
                <a16:creationId xmlns:a16="http://schemas.microsoft.com/office/drawing/2014/main" id="{AC4355D4-DE49-1D5E-E5CD-404C65393957}"/>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9" name="TextBox 8">
            <a:extLst>
              <a:ext uri="{FF2B5EF4-FFF2-40B4-BE49-F238E27FC236}">
                <a16:creationId xmlns:a16="http://schemas.microsoft.com/office/drawing/2014/main" id="{C3F1F53F-5529-5572-1C1B-5D7C92046788}"/>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14" name="TextBox 13">
            <a:hlinkClick r:id="rId5" action="ppaction://hlinksldjump"/>
            <a:extLst>
              <a:ext uri="{FF2B5EF4-FFF2-40B4-BE49-F238E27FC236}">
                <a16:creationId xmlns:a16="http://schemas.microsoft.com/office/drawing/2014/main" id="{20F00F12-75B3-CB44-2829-DA6CD8A18F14}"/>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17" name="TextBox 16">
            <a:hlinkClick r:id="rId5" action="ppaction://hlinksldjump"/>
            <a:extLst>
              <a:ext uri="{FF2B5EF4-FFF2-40B4-BE49-F238E27FC236}">
                <a16:creationId xmlns:a16="http://schemas.microsoft.com/office/drawing/2014/main" id="{DC3240CD-64A0-D1ED-9590-350A52897773}"/>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18" name="TextBox 17">
            <a:hlinkClick r:id="rId5" action="ppaction://hlinksldjump"/>
            <a:extLst>
              <a:ext uri="{FF2B5EF4-FFF2-40B4-BE49-F238E27FC236}">
                <a16:creationId xmlns:a16="http://schemas.microsoft.com/office/drawing/2014/main" id="{303CB2BF-0665-95C3-86F2-8ED2674DE18C}"/>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19" name="TextBox 18">
            <a:hlinkClick r:id="rId5" action="ppaction://hlinksldjump"/>
            <a:extLst>
              <a:ext uri="{FF2B5EF4-FFF2-40B4-BE49-F238E27FC236}">
                <a16:creationId xmlns:a16="http://schemas.microsoft.com/office/drawing/2014/main" id="{DFC3C3B0-54A8-D8D1-E57E-4FB797295B30}"/>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20" name="TextBox 19">
            <a:hlinkClick r:id="rId5" action="ppaction://hlinksldjump"/>
            <a:extLst>
              <a:ext uri="{FF2B5EF4-FFF2-40B4-BE49-F238E27FC236}">
                <a16:creationId xmlns:a16="http://schemas.microsoft.com/office/drawing/2014/main" id="{5B722A6B-525F-CF0D-0B98-EBC8227C9A7A}"/>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21" name="TextBox 20">
            <a:hlinkClick r:id="rId5" action="ppaction://hlinksldjump"/>
            <a:extLst>
              <a:ext uri="{FF2B5EF4-FFF2-40B4-BE49-F238E27FC236}">
                <a16:creationId xmlns:a16="http://schemas.microsoft.com/office/drawing/2014/main" id="{DEB1C5D7-5AB9-4ECB-C9C2-1A244312352B}"/>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graphicFrame>
        <p:nvGraphicFramePr>
          <p:cNvPr id="23" name="Table 22">
            <a:extLst>
              <a:ext uri="{FF2B5EF4-FFF2-40B4-BE49-F238E27FC236}">
                <a16:creationId xmlns:a16="http://schemas.microsoft.com/office/drawing/2014/main" id="{D71BC998-D218-D06C-372E-13E06E1C426A}"/>
              </a:ext>
            </a:extLst>
          </p:cNvPr>
          <p:cNvGraphicFramePr>
            <a:graphicFrameLocks noGrp="1"/>
          </p:cNvGraphicFramePr>
          <p:nvPr>
            <p:extLst>
              <p:ext uri="{D42A27DB-BD31-4B8C-83A1-F6EECF244321}">
                <p14:modId xmlns:p14="http://schemas.microsoft.com/office/powerpoint/2010/main" val="1380483261"/>
              </p:ext>
            </p:extLst>
          </p:nvPr>
        </p:nvGraphicFramePr>
        <p:xfrm>
          <a:off x="873629" y="1211442"/>
          <a:ext cx="9581604" cy="1496235"/>
        </p:xfrm>
        <a:graphic>
          <a:graphicData uri="http://schemas.openxmlformats.org/drawingml/2006/table">
            <a:tbl>
              <a:tblPr>
                <a:tableStyleId>{5C22544A-7EE6-4342-B048-85BDC9FD1C3A}</a:tableStyleId>
              </a:tblPr>
              <a:tblGrid>
                <a:gridCol w="2595016">
                  <a:extLst>
                    <a:ext uri="{9D8B030D-6E8A-4147-A177-3AD203B41FA5}">
                      <a16:colId xmlns:a16="http://schemas.microsoft.com/office/drawing/2014/main" val="3028745387"/>
                    </a:ext>
                  </a:extLst>
                </a:gridCol>
                <a:gridCol w="998084">
                  <a:extLst>
                    <a:ext uri="{9D8B030D-6E8A-4147-A177-3AD203B41FA5}">
                      <a16:colId xmlns:a16="http://schemas.microsoft.com/office/drawing/2014/main" val="1876178403"/>
                    </a:ext>
                  </a:extLst>
                </a:gridCol>
                <a:gridCol w="998084">
                  <a:extLst>
                    <a:ext uri="{9D8B030D-6E8A-4147-A177-3AD203B41FA5}">
                      <a16:colId xmlns:a16="http://schemas.microsoft.com/office/drawing/2014/main" val="802975112"/>
                    </a:ext>
                  </a:extLst>
                </a:gridCol>
                <a:gridCol w="998084">
                  <a:extLst>
                    <a:ext uri="{9D8B030D-6E8A-4147-A177-3AD203B41FA5}">
                      <a16:colId xmlns:a16="http://schemas.microsoft.com/office/drawing/2014/main" val="3311529179"/>
                    </a:ext>
                  </a:extLst>
                </a:gridCol>
                <a:gridCol w="998084">
                  <a:extLst>
                    <a:ext uri="{9D8B030D-6E8A-4147-A177-3AD203B41FA5}">
                      <a16:colId xmlns:a16="http://schemas.microsoft.com/office/drawing/2014/main" val="1558257585"/>
                    </a:ext>
                  </a:extLst>
                </a:gridCol>
                <a:gridCol w="998084">
                  <a:extLst>
                    <a:ext uri="{9D8B030D-6E8A-4147-A177-3AD203B41FA5}">
                      <a16:colId xmlns:a16="http://schemas.microsoft.com/office/drawing/2014/main" val="1757084695"/>
                    </a:ext>
                  </a:extLst>
                </a:gridCol>
                <a:gridCol w="998084">
                  <a:extLst>
                    <a:ext uri="{9D8B030D-6E8A-4147-A177-3AD203B41FA5}">
                      <a16:colId xmlns:a16="http://schemas.microsoft.com/office/drawing/2014/main" val="842246522"/>
                    </a:ext>
                  </a:extLst>
                </a:gridCol>
                <a:gridCol w="998084">
                  <a:extLst>
                    <a:ext uri="{9D8B030D-6E8A-4147-A177-3AD203B41FA5}">
                      <a16:colId xmlns:a16="http://schemas.microsoft.com/office/drawing/2014/main" val="1177904076"/>
                    </a:ext>
                  </a:extLst>
                </a:gridCol>
              </a:tblGrid>
              <a:tr h="191825">
                <a:tc>
                  <a:txBody>
                    <a:bodyPr/>
                    <a:lstStyle/>
                    <a:p>
                      <a:pPr lvl="1" algn="l" fontAlgn="b"/>
                      <a:r>
                        <a:rPr lang="en-NZ" sz="1200" b="1" u="none" strike="noStrike">
                          <a:solidFill>
                            <a:schemeClr val="tx1"/>
                          </a:solidFill>
                          <a:effectLst/>
                        </a:rPr>
                        <a:t>Valuation Metrics</a:t>
                      </a:r>
                      <a:endParaRPr lang="en-NZ" sz="12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2022A</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2023A</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2024E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2025E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2026E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2027E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2028E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extLst>
                  <a:ext uri="{0D108BD9-81ED-4DB2-BD59-A6C34878D82A}">
                    <a16:rowId xmlns:a16="http://schemas.microsoft.com/office/drawing/2014/main" val="1252531135"/>
                  </a:ext>
                </a:extLst>
              </a:tr>
              <a:tr h="184152">
                <a:tc>
                  <a:txBody>
                    <a:bodyPr/>
                    <a:lstStyle/>
                    <a:p>
                      <a:pPr lvl="1" algn="l" fontAlgn="b"/>
                      <a:r>
                        <a:rPr lang="en-NZ" sz="1100" b="1" u="none" strike="noStrike">
                          <a:effectLst/>
                        </a:rPr>
                        <a:t>Share Outstanding (m)</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705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724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724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724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724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724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724</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12961270"/>
                  </a:ext>
                </a:extLst>
              </a:tr>
              <a:tr h="184152">
                <a:tc>
                  <a:txBody>
                    <a:bodyPr/>
                    <a:lstStyle/>
                    <a:p>
                      <a:pPr lvl="1" algn="l" fontAlgn="b"/>
                      <a:r>
                        <a:rPr lang="en-NZ" sz="1100" b="1" u="none" strike="noStrike">
                          <a:effectLst/>
                        </a:rPr>
                        <a:t>EV/EBITDA (x)</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14.6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15.8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15.3</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15.4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15.8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15.7</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15.7</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18433377"/>
                  </a:ext>
                </a:extLst>
              </a:tr>
              <a:tr h="184152">
                <a:tc>
                  <a:txBody>
                    <a:bodyPr/>
                    <a:lstStyle/>
                    <a:p>
                      <a:pPr lvl="1" algn="l" fontAlgn="b"/>
                      <a:r>
                        <a:rPr lang="en-NZ" sz="1100" b="1" u="none" strike="noStrike">
                          <a:effectLst/>
                        </a:rPr>
                        <a:t>EV/EBIT (x)</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16.9</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17.8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17.4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17.5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18.0</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18.0</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18.0</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55635324"/>
                  </a:ext>
                </a:extLst>
              </a:tr>
              <a:tr h="184152">
                <a:tc>
                  <a:txBody>
                    <a:bodyPr/>
                    <a:lstStyle/>
                    <a:p>
                      <a:pPr lvl="1" algn="l" fontAlgn="b"/>
                      <a:r>
                        <a:rPr lang="en-NZ" sz="1100" b="1" u="none" strike="noStrike">
                          <a:effectLst/>
                        </a:rPr>
                        <a:t>P/E (x)</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13.5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9.4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8.5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8.6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8.8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8.7</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8.6</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35954527"/>
                  </a:ext>
                </a:extLst>
              </a:tr>
              <a:tr h="191825">
                <a:tc>
                  <a:txBody>
                    <a:bodyPr/>
                    <a:lstStyle/>
                    <a:p>
                      <a:pPr lvl="1" algn="l" fontAlgn="b"/>
                      <a:r>
                        <a:rPr lang="en-NZ" sz="1100" b="1" u="none" strike="noStrike">
                          <a:effectLst/>
                        </a:rPr>
                        <a:t>Dividend Yield (%)</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2.6%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4.0%</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4.3%</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4.3%</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4.2%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4.3%</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4.3%</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60914619"/>
                  </a:ext>
                </a:extLst>
              </a:tr>
              <a:tr h="184152">
                <a:tc>
                  <a:txBody>
                    <a:bodyPr/>
                    <a:lstStyle/>
                    <a:p>
                      <a:pPr lvl="1" algn="l" fontAlgn="b"/>
                      <a:r>
                        <a:rPr lang="en-NZ" sz="1100" b="1" u="none" strike="noStrike">
                          <a:effectLst/>
                        </a:rPr>
                        <a:t>EPS (cps)</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7.8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8.1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8.7</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9.2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9.5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10.1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10.8</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56351452"/>
                  </a:ext>
                </a:extLst>
              </a:tr>
              <a:tr h="191825">
                <a:tc>
                  <a:txBody>
                    <a:bodyPr/>
                    <a:lstStyle/>
                    <a:p>
                      <a:pPr lvl="1" algn="l" fontAlgn="b"/>
                      <a:r>
                        <a:rPr lang="en-NZ" sz="1100" b="1" u="none" strike="noStrike">
                          <a:effectLst/>
                        </a:rPr>
                        <a:t>Pay-out ratio (%)</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35%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37%</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36%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36%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38%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37%</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b="0" u="none" strike="noStrike">
                          <a:effectLst/>
                        </a:rPr>
                        <a:t>37%</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33455387"/>
                  </a:ext>
                </a:extLst>
              </a:tr>
            </a:tbl>
          </a:graphicData>
        </a:graphic>
      </p:graphicFrame>
      <p:graphicFrame>
        <p:nvGraphicFramePr>
          <p:cNvPr id="24" name="Table 23">
            <a:extLst>
              <a:ext uri="{FF2B5EF4-FFF2-40B4-BE49-F238E27FC236}">
                <a16:creationId xmlns:a16="http://schemas.microsoft.com/office/drawing/2014/main" id="{657F8797-219D-26A2-0359-A2AAE3681BDD}"/>
              </a:ext>
            </a:extLst>
          </p:cNvPr>
          <p:cNvGraphicFramePr>
            <a:graphicFrameLocks noGrp="1"/>
          </p:cNvGraphicFramePr>
          <p:nvPr>
            <p:extLst>
              <p:ext uri="{D42A27DB-BD31-4B8C-83A1-F6EECF244321}">
                <p14:modId xmlns:p14="http://schemas.microsoft.com/office/powerpoint/2010/main" val="3524812337"/>
              </p:ext>
            </p:extLst>
          </p:nvPr>
        </p:nvGraphicFramePr>
        <p:xfrm>
          <a:off x="873628" y="2848402"/>
          <a:ext cx="9581606" cy="1470660"/>
        </p:xfrm>
        <a:graphic>
          <a:graphicData uri="http://schemas.openxmlformats.org/drawingml/2006/table">
            <a:tbl>
              <a:tblPr>
                <a:tableStyleId>{5C22544A-7EE6-4342-B048-85BDC9FD1C3A}</a:tableStyleId>
              </a:tblPr>
              <a:tblGrid>
                <a:gridCol w="2595018">
                  <a:extLst>
                    <a:ext uri="{9D8B030D-6E8A-4147-A177-3AD203B41FA5}">
                      <a16:colId xmlns:a16="http://schemas.microsoft.com/office/drawing/2014/main" val="1742073024"/>
                    </a:ext>
                  </a:extLst>
                </a:gridCol>
                <a:gridCol w="998084">
                  <a:extLst>
                    <a:ext uri="{9D8B030D-6E8A-4147-A177-3AD203B41FA5}">
                      <a16:colId xmlns:a16="http://schemas.microsoft.com/office/drawing/2014/main" val="2979815147"/>
                    </a:ext>
                  </a:extLst>
                </a:gridCol>
                <a:gridCol w="998084">
                  <a:extLst>
                    <a:ext uri="{9D8B030D-6E8A-4147-A177-3AD203B41FA5}">
                      <a16:colId xmlns:a16="http://schemas.microsoft.com/office/drawing/2014/main" val="1316980320"/>
                    </a:ext>
                  </a:extLst>
                </a:gridCol>
                <a:gridCol w="998084">
                  <a:extLst>
                    <a:ext uri="{9D8B030D-6E8A-4147-A177-3AD203B41FA5}">
                      <a16:colId xmlns:a16="http://schemas.microsoft.com/office/drawing/2014/main" val="1729000276"/>
                    </a:ext>
                  </a:extLst>
                </a:gridCol>
                <a:gridCol w="998084">
                  <a:extLst>
                    <a:ext uri="{9D8B030D-6E8A-4147-A177-3AD203B41FA5}">
                      <a16:colId xmlns:a16="http://schemas.microsoft.com/office/drawing/2014/main" val="2864695039"/>
                    </a:ext>
                  </a:extLst>
                </a:gridCol>
                <a:gridCol w="998084">
                  <a:extLst>
                    <a:ext uri="{9D8B030D-6E8A-4147-A177-3AD203B41FA5}">
                      <a16:colId xmlns:a16="http://schemas.microsoft.com/office/drawing/2014/main" val="1569618344"/>
                    </a:ext>
                  </a:extLst>
                </a:gridCol>
                <a:gridCol w="998084">
                  <a:extLst>
                    <a:ext uri="{9D8B030D-6E8A-4147-A177-3AD203B41FA5}">
                      <a16:colId xmlns:a16="http://schemas.microsoft.com/office/drawing/2014/main" val="667046287"/>
                    </a:ext>
                  </a:extLst>
                </a:gridCol>
                <a:gridCol w="998084">
                  <a:extLst>
                    <a:ext uri="{9D8B030D-6E8A-4147-A177-3AD203B41FA5}">
                      <a16:colId xmlns:a16="http://schemas.microsoft.com/office/drawing/2014/main" val="2225879071"/>
                    </a:ext>
                  </a:extLst>
                </a:gridCol>
              </a:tblGrid>
              <a:tr h="190500">
                <a:tc>
                  <a:txBody>
                    <a:bodyPr/>
                    <a:lstStyle/>
                    <a:p>
                      <a:pPr lvl="1" algn="l" fontAlgn="b"/>
                      <a:r>
                        <a:rPr lang="en-NZ" sz="1100" b="1" u="none" strike="noStrike">
                          <a:solidFill>
                            <a:schemeClr val="tx1"/>
                          </a:solidFill>
                          <a:effectLst/>
                        </a:rPr>
                        <a:t>Key Ratios</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2022A</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2023A</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2024E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2025E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2026E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2027E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2028E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extLst>
                  <a:ext uri="{0D108BD9-81ED-4DB2-BD59-A6C34878D82A}">
                    <a16:rowId xmlns:a16="http://schemas.microsoft.com/office/drawing/2014/main" val="3562833260"/>
                  </a:ext>
                </a:extLst>
              </a:tr>
              <a:tr h="182880">
                <a:tc>
                  <a:txBody>
                    <a:bodyPr/>
                    <a:lstStyle/>
                    <a:p>
                      <a:pPr lvl="1" algn="l" fontAlgn="ctr"/>
                      <a:r>
                        <a:rPr lang="en-NZ" sz="1100" b="1" u="none" strike="noStrike">
                          <a:effectLst/>
                        </a:rPr>
                        <a:t>ROA (%)</a:t>
                      </a:r>
                      <a:endParaRPr lang="en-NZ"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NZ" sz="1100" u="none" strike="noStrike">
                          <a:effectLst/>
                        </a:rPr>
                        <a:t>2.6%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2.0%</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86877148"/>
                  </a:ext>
                </a:extLst>
              </a:tr>
              <a:tr h="182880">
                <a:tc>
                  <a:txBody>
                    <a:bodyPr/>
                    <a:lstStyle/>
                    <a:p>
                      <a:pPr lvl="1" algn="l" fontAlgn="ctr"/>
                      <a:r>
                        <a:rPr lang="en-NZ" sz="1100" b="1" u="none" strike="noStrike">
                          <a:effectLst/>
                        </a:rPr>
                        <a:t>ROE (%)</a:t>
                      </a:r>
                      <a:endParaRPr lang="en-NZ"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NZ" sz="1100" u="none" strike="noStrike">
                          <a:effectLst/>
                        </a:rPr>
                        <a:t>5.8%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6.1%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6.2%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6.0%</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5.7%</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5.6%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5.5%</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83718630"/>
                  </a:ext>
                </a:extLst>
              </a:tr>
              <a:tr h="182880">
                <a:tc>
                  <a:txBody>
                    <a:bodyPr/>
                    <a:lstStyle/>
                    <a:p>
                      <a:pPr lvl="1" algn="l" fontAlgn="ctr"/>
                      <a:r>
                        <a:rPr lang="en-NZ" sz="1100" b="1" u="none" strike="noStrike">
                          <a:effectLst/>
                        </a:rPr>
                        <a:t>ROIC (%)</a:t>
                      </a:r>
                      <a:endParaRPr lang="en-NZ"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NZ" sz="1100" u="none" strike="noStrike">
                          <a:effectLst/>
                        </a:rPr>
                        <a:t>6.7%</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7.2%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7.5%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7.6%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7.6%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7.7%</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7.8%</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02216955"/>
                  </a:ext>
                </a:extLst>
              </a:tr>
              <a:tr h="182880">
                <a:tc>
                  <a:txBody>
                    <a:bodyPr/>
                    <a:lstStyle/>
                    <a:p>
                      <a:pPr lvl="1" algn="l" fontAlgn="ctr"/>
                      <a:r>
                        <a:rPr lang="en-NZ" sz="1100" b="1" u="none" strike="noStrike">
                          <a:effectLst/>
                        </a:rPr>
                        <a:t>Net Profit Margin (%)</a:t>
                      </a:r>
                      <a:endParaRPr lang="en-NZ"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NZ" sz="1100" u="none" strike="noStrike">
                          <a:effectLst/>
                        </a:rPr>
                        <a:t>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23%</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22%</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139638572"/>
                  </a:ext>
                </a:extLst>
              </a:tr>
              <a:tr h="182880">
                <a:tc>
                  <a:txBody>
                    <a:bodyPr/>
                    <a:lstStyle/>
                    <a:p>
                      <a:pPr lvl="1" algn="l" fontAlgn="ctr"/>
                      <a:r>
                        <a:rPr lang="en-NZ" sz="1100" b="1" u="none" strike="noStrike">
                          <a:effectLst/>
                        </a:rPr>
                        <a:t>EBITDA Margin (%)</a:t>
                      </a:r>
                      <a:endParaRPr lang="en-NZ"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NZ" sz="1100" u="none" strike="noStrike">
                          <a:effectLst/>
                        </a:rPr>
                        <a:t>32%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33%</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33%</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32%</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74736088"/>
                  </a:ext>
                </a:extLst>
              </a:tr>
              <a:tr h="182880">
                <a:tc>
                  <a:txBody>
                    <a:bodyPr/>
                    <a:lstStyle/>
                    <a:p>
                      <a:pPr lvl="1" algn="l" fontAlgn="ctr"/>
                      <a:r>
                        <a:rPr lang="en-NZ" sz="1100" b="1" u="none" strike="noStrike">
                          <a:effectLst/>
                        </a:rPr>
                        <a:t>EBIT Margin (%)</a:t>
                      </a:r>
                      <a:endParaRPr lang="en-NZ"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NZ" sz="1100" u="none" strike="noStrike">
                          <a:effectLst/>
                        </a:rPr>
                        <a:t>28%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29%</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29%</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29%</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28%</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34934049"/>
                  </a:ext>
                </a:extLst>
              </a:tr>
              <a:tr h="182880">
                <a:tc>
                  <a:txBody>
                    <a:bodyPr/>
                    <a:lstStyle/>
                    <a:p>
                      <a:pPr lvl="1" algn="l" fontAlgn="ctr"/>
                      <a:r>
                        <a:rPr lang="en-NZ" sz="1100" b="1" u="none" strike="noStrike">
                          <a:effectLst/>
                        </a:rPr>
                        <a:t>Capex to total revenue (%)</a:t>
                      </a:r>
                      <a:endParaRPr lang="en-NZ"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NZ" sz="1100" u="none" strike="noStrike">
                          <a:effectLst/>
                        </a:rPr>
                        <a:t>46%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42%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49%</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49%</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49%</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49%</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49%</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83815577"/>
                  </a:ext>
                </a:extLst>
              </a:tr>
            </a:tbl>
          </a:graphicData>
        </a:graphic>
      </p:graphicFrame>
      <p:graphicFrame>
        <p:nvGraphicFramePr>
          <p:cNvPr id="25" name="Table 24">
            <a:extLst>
              <a:ext uri="{FF2B5EF4-FFF2-40B4-BE49-F238E27FC236}">
                <a16:creationId xmlns:a16="http://schemas.microsoft.com/office/drawing/2014/main" id="{C1728836-3F9D-7DB4-FF5F-E6DE77DB5590}"/>
              </a:ext>
            </a:extLst>
          </p:cNvPr>
          <p:cNvGraphicFramePr>
            <a:graphicFrameLocks noGrp="1"/>
          </p:cNvGraphicFramePr>
          <p:nvPr>
            <p:extLst>
              <p:ext uri="{D42A27DB-BD31-4B8C-83A1-F6EECF244321}">
                <p14:modId xmlns:p14="http://schemas.microsoft.com/office/powerpoint/2010/main" val="2334736675"/>
              </p:ext>
            </p:extLst>
          </p:nvPr>
        </p:nvGraphicFramePr>
        <p:xfrm>
          <a:off x="873628" y="4459787"/>
          <a:ext cx="9581605" cy="1485900"/>
        </p:xfrm>
        <a:graphic>
          <a:graphicData uri="http://schemas.openxmlformats.org/drawingml/2006/table">
            <a:tbl>
              <a:tblPr>
                <a:tableStyleId>{5C22544A-7EE6-4342-B048-85BDC9FD1C3A}</a:tableStyleId>
              </a:tblPr>
              <a:tblGrid>
                <a:gridCol w="2595017">
                  <a:extLst>
                    <a:ext uri="{9D8B030D-6E8A-4147-A177-3AD203B41FA5}">
                      <a16:colId xmlns:a16="http://schemas.microsoft.com/office/drawing/2014/main" val="3699722217"/>
                    </a:ext>
                  </a:extLst>
                </a:gridCol>
                <a:gridCol w="998084">
                  <a:extLst>
                    <a:ext uri="{9D8B030D-6E8A-4147-A177-3AD203B41FA5}">
                      <a16:colId xmlns:a16="http://schemas.microsoft.com/office/drawing/2014/main" val="2641549412"/>
                    </a:ext>
                  </a:extLst>
                </a:gridCol>
                <a:gridCol w="998084">
                  <a:extLst>
                    <a:ext uri="{9D8B030D-6E8A-4147-A177-3AD203B41FA5}">
                      <a16:colId xmlns:a16="http://schemas.microsoft.com/office/drawing/2014/main" val="613095452"/>
                    </a:ext>
                  </a:extLst>
                </a:gridCol>
                <a:gridCol w="998084">
                  <a:extLst>
                    <a:ext uri="{9D8B030D-6E8A-4147-A177-3AD203B41FA5}">
                      <a16:colId xmlns:a16="http://schemas.microsoft.com/office/drawing/2014/main" val="2650219412"/>
                    </a:ext>
                  </a:extLst>
                </a:gridCol>
                <a:gridCol w="998084">
                  <a:extLst>
                    <a:ext uri="{9D8B030D-6E8A-4147-A177-3AD203B41FA5}">
                      <a16:colId xmlns:a16="http://schemas.microsoft.com/office/drawing/2014/main" val="343221225"/>
                    </a:ext>
                  </a:extLst>
                </a:gridCol>
                <a:gridCol w="998084">
                  <a:extLst>
                    <a:ext uri="{9D8B030D-6E8A-4147-A177-3AD203B41FA5}">
                      <a16:colId xmlns:a16="http://schemas.microsoft.com/office/drawing/2014/main" val="3870724058"/>
                    </a:ext>
                  </a:extLst>
                </a:gridCol>
                <a:gridCol w="998084">
                  <a:extLst>
                    <a:ext uri="{9D8B030D-6E8A-4147-A177-3AD203B41FA5}">
                      <a16:colId xmlns:a16="http://schemas.microsoft.com/office/drawing/2014/main" val="2715351837"/>
                    </a:ext>
                  </a:extLst>
                </a:gridCol>
                <a:gridCol w="998084">
                  <a:extLst>
                    <a:ext uri="{9D8B030D-6E8A-4147-A177-3AD203B41FA5}">
                      <a16:colId xmlns:a16="http://schemas.microsoft.com/office/drawing/2014/main" val="1926468701"/>
                    </a:ext>
                  </a:extLst>
                </a:gridCol>
              </a:tblGrid>
              <a:tr h="190500">
                <a:tc>
                  <a:txBody>
                    <a:bodyPr/>
                    <a:lstStyle/>
                    <a:p>
                      <a:pPr lvl="1" algn="l" fontAlgn="b"/>
                      <a:r>
                        <a:rPr lang="en-NZ" sz="1100" b="1" u="none" strike="noStrike">
                          <a:solidFill>
                            <a:schemeClr val="tx1"/>
                          </a:solidFill>
                          <a:effectLst/>
                        </a:rPr>
                        <a:t>Key Drivers</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2022A</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2023A</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2024E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2025E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2026E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2027E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2028E</a:t>
                      </a:r>
                      <a:endParaRPr lang="en-NZ" sz="1100" b="1" i="0" u="none" strike="noStrike">
                        <a:solidFill>
                          <a:schemeClr val="tx1"/>
                        </a:solidFill>
                        <a:effectLst/>
                        <a:latin typeface="Calibri" panose="020F0502020204030204" pitchFamily="34" charset="0"/>
                      </a:endParaRPr>
                    </a:p>
                  </a:txBody>
                  <a:tcPr marL="0" marR="0" marT="0" marB="0" anchor="b">
                    <a:solidFill>
                      <a:schemeClr val="bg2"/>
                    </a:solidFill>
                  </a:tcPr>
                </a:tc>
                <a:extLst>
                  <a:ext uri="{0D108BD9-81ED-4DB2-BD59-A6C34878D82A}">
                    <a16:rowId xmlns:a16="http://schemas.microsoft.com/office/drawing/2014/main" val="4062581609"/>
                  </a:ext>
                </a:extLst>
              </a:tr>
              <a:tr h="182880">
                <a:tc>
                  <a:txBody>
                    <a:bodyPr/>
                    <a:lstStyle/>
                    <a:p>
                      <a:pPr lvl="1" algn="l" fontAlgn="b"/>
                      <a:r>
                        <a:rPr lang="en-NZ" sz="1100" b="1" u="none" strike="noStrike">
                          <a:effectLst/>
                        </a:rPr>
                        <a:t>Sales- new units  (# )</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184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128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135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144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155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167</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180</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29542466"/>
                  </a:ext>
                </a:extLst>
              </a:tr>
              <a:tr h="190500">
                <a:tc>
                  <a:txBody>
                    <a:bodyPr/>
                    <a:lstStyle/>
                    <a:p>
                      <a:pPr lvl="1" algn="l" fontAlgn="b"/>
                      <a:r>
                        <a:rPr lang="en-NZ" sz="1100" b="1" u="none" strike="noStrike">
                          <a:effectLst/>
                        </a:rPr>
                        <a:t>Sales- resold units  (#)</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266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280</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296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315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339</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365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393</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0614670"/>
                  </a:ext>
                </a:extLst>
              </a:tr>
              <a:tr h="182880">
                <a:tc>
                  <a:txBody>
                    <a:bodyPr/>
                    <a:lstStyle/>
                    <a:p>
                      <a:pPr lvl="1" algn="l" fontAlgn="b"/>
                      <a:r>
                        <a:rPr lang="en-NZ" sz="1100" b="1" u="none" strike="noStrike">
                          <a:effectLst/>
                        </a:rPr>
                        <a:t>Development margin (%)</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28%</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37%</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33%</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33%</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32%</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53948700"/>
                  </a:ext>
                </a:extLst>
              </a:tr>
              <a:tr h="182880">
                <a:tc>
                  <a:txBody>
                    <a:bodyPr/>
                    <a:lstStyle/>
                    <a:p>
                      <a:pPr lvl="1" algn="l" fontAlgn="b"/>
                      <a:r>
                        <a:rPr lang="en-NZ" sz="1100" b="1" u="none" strike="noStrike">
                          <a:effectLst/>
                        </a:rPr>
                        <a:t>Resale margin   (%)</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23%</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32485040"/>
                  </a:ext>
                </a:extLst>
              </a:tr>
              <a:tr h="182880">
                <a:tc>
                  <a:txBody>
                    <a:bodyPr/>
                    <a:lstStyle/>
                    <a:p>
                      <a:pPr lvl="1" algn="l" fontAlgn="b"/>
                      <a:r>
                        <a:rPr lang="en-NZ" sz="1100" b="1" u="none" strike="noStrike">
                          <a:effectLst/>
                        </a:rPr>
                        <a:t>Villa EBITDA</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79</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83</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90</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95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99</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105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112</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12034341"/>
                  </a:ext>
                </a:extLst>
              </a:tr>
              <a:tr h="182880">
                <a:tc>
                  <a:txBody>
                    <a:bodyPr/>
                    <a:lstStyle/>
                    <a:p>
                      <a:pPr lvl="1" algn="l" fontAlgn="b"/>
                      <a:r>
                        <a:rPr lang="en-NZ" sz="1100" b="1" u="none" strike="noStrike">
                          <a:effectLst/>
                        </a:rPr>
                        <a:t>Care EBITDA</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20</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23</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24</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25</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26</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27</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37325898"/>
                  </a:ext>
                </a:extLst>
              </a:tr>
              <a:tr h="190500">
                <a:tc>
                  <a:txBody>
                    <a:bodyPr/>
                    <a:lstStyle/>
                    <a:p>
                      <a:pPr lvl="1" algn="l" fontAlgn="b"/>
                      <a:r>
                        <a:rPr lang="en-NZ" sz="1100" b="1" u="none" strike="noStrike">
                          <a:effectLst/>
                        </a:rPr>
                        <a:t>Occupancy %</a:t>
                      </a:r>
                      <a:endParaRPr lang="en-NZ"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92%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90%</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91%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91%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91%</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92%</a:t>
                      </a:r>
                      <a:endParaRPr lang="en-NZ"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100" u="none" strike="noStrike">
                          <a:effectLst/>
                        </a:rPr>
                        <a:t>92%</a:t>
                      </a:r>
                      <a:endParaRPr lang="en-NZ"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61692026"/>
                  </a:ext>
                </a:extLst>
              </a:tr>
            </a:tbl>
          </a:graphicData>
        </a:graphic>
      </p:graphicFrame>
      <p:sp>
        <p:nvSpPr>
          <p:cNvPr id="26" name="Title 1">
            <a:extLst>
              <a:ext uri="{FF2B5EF4-FFF2-40B4-BE49-F238E27FC236}">
                <a16:creationId xmlns:a16="http://schemas.microsoft.com/office/drawing/2014/main" id="{F1C0DF5E-ACA1-0071-E6E1-C943DAA7A3BD}"/>
              </a:ext>
            </a:extLst>
          </p:cNvPr>
          <p:cNvSpPr>
            <a:spLocks noGrp="1"/>
          </p:cNvSpPr>
          <p:nvPr>
            <p:ph type="title"/>
          </p:nvPr>
        </p:nvSpPr>
        <p:spPr>
          <a:xfrm>
            <a:off x="539969" y="336004"/>
            <a:ext cx="3338459" cy="429875"/>
          </a:xfrm>
        </p:spPr>
        <p:txBody>
          <a:bodyPr>
            <a:normAutofit/>
          </a:bodyPr>
          <a:lstStyle/>
          <a:p>
            <a:r>
              <a:rPr lang="en-NZ" sz="2000" b="1">
                <a:latin typeface="Arial" panose="020B0604020202020204" pitchFamily="34" charset="0"/>
                <a:cs typeface="Arial" panose="020B0604020202020204" pitchFamily="34" charset="0"/>
              </a:rPr>
              <a:t>KET RATIOS</a:t>
            </a:r>
          </a:p>
        </p:txBody>
      </p:sp>
    </p:spTree>
    <p:extLst>
      <p:ext uri="{BB962C8B-B14F-4D97-AF65-F5344CB8AC3E}">
        <p14:creationId xmlns:p14="http://schemas.microsoft.com/office/powerpoint/2010/main" val="2327317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45075"/>
            <a:ext cx="10164082" cy="429875"/>
          </a:xfrm>
        </p:spPr>
        <p:txBody>
          <a:bodyPr>
            <a:normAutofit/>
          </a:bodyPr>
          <a:lstStyle/>
          <a:p>
            <a:r>
              <a:rPr lang="en-NZ" sz="2000" b="1">
                <a:latin typeface="Arial"/>
                <a:cs typeface="Arial"/>
              </a:rPr>
              <a:t>KEY RATIOS EXPLATIONARION </a:t>
            </a:r>
            <a:endParaRPr lang="en-NZ" sz="2000" b="1">
              <a:latin typeface="Arial" panose="020B0604020202020204" pitchFamily="34" charset="0"/>
              <a:cs typeface="Arial" panose="020B0604020202020204" pitchFamily="34" charset="0"/>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4" name="Rectangle 3">
            <a:extLst>
              <a:ext uri="{FF2B5EF4-FFF2-40B4-BE49-F238E27FC236}">
                <a16:creationId xmlns:a16="http://schemas.microsoft.com/office/drawing/2014/main" id="{9C315D82-F44A-2DEE-5222-405B14F845D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2" name="TextBox 1">
            <a:extLst>
              <a:ext uri="{FF2B5EF4-FFF2-40B4-BE49-F238E27FC236}">
                <a16:creationId xmlns:a16="http://schemas.microsoft.com/office/drawing/2014/main" id="{5ED67078-80C4-AD71-8CD8-EA60E2F86285}"/>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3" name="TextBox 2">
            <a:hlinkClick r:id="rId5" action="ppaction://hlinksldjump"/>
            <a:extLst>
              <a:ext uri="{FF2B5EF4-FFF2-40B4-BE49-F238E27FC236}">
                <a16:creationId xmlns:a16="http://schemas.microsoft.com/office/drawing/2014/main" id="{324FDF5B-93BD-5CD4-94B6-63B2ED72B5FE}"/>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5" name="TextBox 4">
            <a:hlinkClick r:id="rId5" action="ppaction://hlinksldjump"/>
            <a:extLst>
              <a:ext uri="{FF2B5EF4-FFF2-40B4-BE49-F238E27FC236}">
                <a16:creationId xmlns:a16="http://schemas.microsoft.com/office/drawing/2014/main" id="{DACC1CA1-9666-A28E-8590-626D4D232519}"/>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6" name="TextBox 5">
            <a:hlinkClick r:id="rId5" action="ppaction://hlinksldjump"/>
            <a:extLst>
              <a:ext uri="{FF2B5EF4-FFF2-40B4-BE49-F238E27FC236}">
                <a16:creationId xmlns:a16="http://schemas.microsoft.com/office/drawing/2014/main" id="{ED87A9DE-9EE9-2C3C-788A-91AAA0CD704C}"/>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7" name="TextBox 6">
            <a:hlinkClick r:id="rId5" action="ppaction://hlinksldjump"/>
            <a:extLst>
              <a:ext uri="{FF2B5EF4-FFF2-40B4-BE49-F238E27FC236}">
                <a16:creationId xmlns:a16="http://schemas.microsoft.com/office/drawing/2014/main" id="{203ACDCC-4672-72FB-3FB9-73CA64AD789E}"/>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8" name="TextBox 7">
            <a:hlinkClick r:id="rId5" action="ppaction://hlinksldjump"/>
            <a:extLst>
              <a:ext uri="{FF2B5EF4-FFF2-40B4-BE49-F238E27FC236}">
                <a16:creationId xmlns:a16="http://schemas.microsoft.com/office/drawing/2014/main" id="{37EE0DD6-FF6C-ECC9-865B-241BBF906432}"/>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15" name="TextBox 14">
            <a:hlinkClick r:id="rId5" action="ppaction://hlinksldjump"/>
            <a:extLst>
              <a:ext uri="{FF2B5EF4-FFF2-40B4-BE49-F238E27FC236}">
                <a16:creationId xmlns:a16="http://schemas.microsoft.com/office/drawing/2014/main" id="{DF5124D3-BE2F-C111-6111-B7FE5B6FCE9E}"/>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sp>
        <p:nvSpPr>
          <p:cNvPr id="16" name="TextBox 15">
            <a:extLst>
              <a:ext uri="{FF2B5EF4-FFF2-40B4-BE49-F238E27FC236}">
                <a16:creationId xmlns:a16="http://schemas.microsoft.com/office/drawing/2014/main" id="{C7B6B328-7C7B-4906-BA64-46CFBFEBBD55}"/>
              </a:ext>
            </a:extLst>
          </p:cNvPr>
          <p:cNvSpPr txBox="1"/>
          <p:nvPr/>
        </p:nvSpPr>
        <p:spPr>
          <a:xfrm>
            <a:off x="451757" y="1075725"/>
            <a:ext cx="10344062" cy="1295868"/>
          </a:xfrm>
          <a:prstGeom prst="rect">
            <a:avLst/>
          </a:prstGeom>
          <a:noFill/>
        </p:spPr>
        <p:txBody>
          <a:bodyPr wrap="square">
            <a:spAutoFit/>
          </a:bodyPr>
          <a:lstStyle/>
          <a:p>
            <a:pPr>
              <a:lnSpc>
                <a:spcPct val="150000"/>
              </a:lnSpc>
            </a:pPr>
            <a:r>
              <a:rPr lang="en-NZ">
                <a:solidFill>
                  <a:schemeClr val="bg2"/>
                </a:solidFill>
              </a:rPr>
              <a:t>ROE is decreasing in the forecast, but the ROIC is increasing, why?</a:t>
            </a:r>
          </a:p>
          <a:p>
            <a:pPr>
              <a:lnSpc>
                <a:spcPct val="150000"/>
              </a:lnSpc>
            </a:pPr>
            <a:r>
              <a:rPr lang="en-NZ">
                <a:solidFill>
                  <a:schemeClr val="bg2"/>
                </a:solidFill>
              </a:rPr>
              <a:t>A: Because the OCA total debt level is increasing, leading the interest expenses going up, which will drag down the ROE. Also, the common equity stay constant in our forecast.</a:t>
            </a:r>
          </a:p>
        </p:txBody>
      </p:sp>
      <p:sp>
        <p:nvSpPr>
          <p:cNvPr id="9" name="TextBox 8">
            <a:extLst>
              <a:ext uri="{FF2B5EF4-FFF2-40B4-BE49-F238E27FC236}">
                <a16:creationId xmlns:a16="http://schemas.microsoft.com/office/drawing/2014/main" id="{12BFFD3B-2543-4946-CF3C-BE7D41B08B64}"/>
              </a:ext>
            </a:extLst>
          </p:cNvPr>
          <p:cNvSpPr txBox="1"/>
          <p:nvPr/>
        </p:nvSpPr>
        <p:spPr>
          <a:xfrm>
            <a:off x="449979" y="2781066"/>
            <a:ext cx="10344062" cy="1295868"/>
          </a:xfrm>
          <a:prstGeom prst="rect">
            <a:avLst/>
          </a:prstGeom>
          <a:noFill/>
        </p:spPr>
        <p:txBody>
          <a:bodyPr wrap="square">
            <a:spAutoFit/>
          </a:bodyPr>
          <a:lstStyle/>
          <a:p>
            <a:pPr>
              <a:lnSpc>
                <a:spcPct val="150000"/>
              </a:lnSpc>
            </a:pPr>
            <a:r>
              <a:rPr lang="en-NZ">
                <a:solidFill>
                  <a:schemeClr val="bg2"/>
                </a:solidFill>
              </a:rPr>
              <a:t>EV/EBITDA is lower than EV/EBIT, why?</a:t>
            </a:r>
          </a:p>
          <a:p>
            <a:pPr>
              <a:lnSpc>
                <a:spcPct val="150000"/>
              </a:lnSpc>
            </a:pPr>
            <a:r>
              <a:rPr lang="en-NZ">
                <a:solidFill>
                  <a:schemeClr val="bg2"/>
                </a:solidFill>
              </a:rPr>
              <a:t>A: Because OCA has high fixed asset, which lead to higher depreciation and higher EBITDA compared with EBIT. </a:t>
            </a:r>
          </a:p>
        </p:txBody>
      </p:sp>
    </p:spTree>
    <p:extLst>
      <p:ext uri="{BB962C8B-B14F-4D97-AF65-F5344CB8AC3E}">
        <p14:creationId xmlns:p14="http://schemas.microsoft.com/office/powerpoint/2010/main" val="1320515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45075"/>
            <a:ext cx="10164082" cy="429875"/>
          </a:xfrm>
        </p:spPr>
        <p:txBody>
          <a:bodyPr>
            <a:normAutofit/>
          </a:bodyPr>
          <a:lstStyle/>
          <a:p>
            <a:r>
              <a:rPr lang="en-NZ" sz="2000" b="1">
                <a:latin typeface="Arial" panose="020B0604020202020204" pitchFamily="34" charset="0"/>
                <a:cs typeface="Arial" panose="020B0604020202020204" pitchFamily="34" charset="0"/>
              </a:rPr>
              <a:t>MONTE CARLO ANALYSIS</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4" name="Rectangle 3">
            <a:extLst>
              <a:ext uri="{FF2B5EF4-FFF2-40B4-BE49-F238E27FC236}">
                <a16:creationId xmlns:a16="http://schemas.microsoft.com/office/drawing/2014/main" id="{9C315D82-F44A-2DEE-5222-405B14F845D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2" name="TextBox 1">
            <a:extLst>
              <a:ext uri="{FF2B5EF4-FFF2-40B4-BE49-F238E27FC236}">
                <a16:creationId xmlns:a16="http://schemas.microsoft.com/office/drawing/2014/main" id="{5ED67078-80C4-AD71-8CD8-EA60E2F86285}"/>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3" name="TextBox 2">
            <a:hlinkClick r:id="rId5" action="ppaction://hlinksldjump"/>
            <a:extLst>
              <a:ext uri="{FF2B5EF4-FFF2-40B4-BE49-F238E27FC236}">
                <a16:creationId xmlns:a16="http://schemas.microsoft.com/office/drawing/2014/main" id="{324FDF5B-93BD-5CD4-94B6-63B2ED72B5FE}"/>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5" name="TextBox 4">
            <a:hlinkClick r:id="rId5" action="ppaction://hlinksldjump"/>
            <a:extLst>
              <a:ext uri="{FF2B5EF4-FFF2-40B4-BE49-F238E27FC236}">
                <a16:creationId xmlns:a16="http://schemas.microsoft.com/office/drawing/2014/main" id="{DACC1CA1-9666-A28E-8590-626D4D232519}"/>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6" name="TextBox 5">
            <a:hlinkClick r:id="rId5" action="ppaction://hlinksldjump"/>
            <a:extLst>
              <a:ext uri="{FF2B5EF4-FFF2-40B4-BE49-F238E27FC236}">
                <a16:creationId xmlns:a16="http://schemas.microsoft.com/office/drawing/2014/main" id="{ED87A9DE-9EE9-2C3C-788A-91AAA0CD704C}"/>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7" name="TextBox 6">
            <a:hlinkClick r:id="rId5" action="ppaction://hlinksldjump"/>
            <a:extLst>
              <a:ext uri="{FF2B5EF4-FFF2-40B4-BE49-F238E27FC236}">
                <a16:creationId xmlns:a16="http://schemas.microsoft.com/office/drawing/2014/main" id="{203ACDCC-4672-72FB-3FB9-73CA64AD789E}"/>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8" name="TextBox 7">
            <a:hlinkClick r:id="rId5" action="ppaction://hlinksldjump"/>
            <a:extLst>
              <a:ext uri="{FF2B5EF4-FFF2-40B4-BE49-F238E27FC236}">
                <a16:creationId xmlns:a16="http://schemas.microsoft.com/office/drawing/2014/main" id="{37EE0DD6-FF6C-ECC9-865B-241BBF906432}"/>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15" name="TextBox 14">
            <a:hlinkClick r:id="rId5" action="ppaction://hlinksldjump"/>
            <a:extLst>
              <a:ext uri="{FF2B5EF4-FFF2-40B4-BE49-F238E27FC236}">
                <a16:creationId xmlns:a16="http://schemas.microsoft.com/office/drawing/2014/main" id="{DF5124D3-BE2F-C111-6111-B7FE5B6FCE9E}"/>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sp>
        <p:nvSpPr>
          <p:cNvPr id="16" name="TextBox 15">
            <a:extLst>
              <a:ext uri="{FF2B5EF4-FFF2-40B4-BE49-F238E27FC236}">
                <a16:creationId xmlns:a16="http://schemas.microsoft.com/office/drawing/2014/main" id="{C7B6B328-7C7B-4906-BA64-46CFBFEBBD55}"/>
              </a:ext>
            </a:extLst>
          </p:cNvPr>
          <p:cNvSpPr txBox="1"/>
          <p:nvPr/>
        </p:nvSpPr>
        <p:spPr>
          <a:xfrm>
            <a:off x="451757" y="1075725"/>
            <a:ext cx="10344062" cy="1295868"/>
          </a:xfrm>
          <a:prstGeom prst="rect">
            <a:avLst/>
          </a:prstGeom>
          <a:noFill/>
        </p:spPr>
        <p:txBody>
          <a:bodyPr wrap="square">
            <a:spAutoFit/>
          </a:bodyPr>
          <a:lstStyle/>
          <a:p>
            <a:pPr>
              <a:lnSpc>
                <a:spcPct val="150000"/>
              </a:lnSpc>
            </a:pPr>
            <a:r>
              <a:rPr lang="en-NZ">
                <a:solidFill>
                  <a:schemeClr val="bg2"/>
                </a:solidFill>
              </a:rPr>
              <a:t>ROE is decreasing in the forecast, but the ROIC is increasing, why?</a:t>
            </a:r>
          </a:p>
          <a:p>
            <a:pPr>
              <a:lnSpc>
                <a:spcPct val="150000"/>
              </a:lnSpc>
            </a:pPr>
            <a:r>
              <a:rPr lang="en-NZ">
                <a:solidFill>
                  <a:schemeClr val="bg2"/>
                </a:solidFill>
              </a:rPr>
              <a:t>A: Because the OCA total debt level is increasing, leading the interest expenses going up, which will drag down the ROE. Also, the common equity stay constant in our forecast.</a:t>
            </a:r>
          </a:p>
        </p:txBody>
      </p:sp>
      <p:sp>
        <p:nvSpPr>
          <p:cNvPr id="9" name="TextBox 8">
            <a:extLst>
              <a:ext uri="{FF2B5EF4-FFF2-40B4-BE49-F238E27FC236}">
                <a16:creationId xmlns:a16="http://schemas.microsoft.com/office/drawing/2014/main" id="{12BFFD3B-2543-4946-CF3C-BE7D41B08B64}"/>
              </a:ext>
            </a:extLst>
          </p:cNvPr>
          <p:cNvSpPr txBox="1"/>
          <p:nvPr/>
        </p:nvSpPr>
        <p:spPr>
          <a:xfrm>
            <a:off x="449979" y="2781066"/>
            <a:ext cx="10344062" cy="1295868"/>
          </a:xfrm>
          <a:prstGeom prst="rect">
            <a:avLst/>
          </a:prstGeom>
          <a:noFill/>
        </p:spPr>
        <p:txBody>
          <a:bodyPr wrap="square">
            <a:spAutoFit/>
          </a:bodyPr>
          <a:lstStyle/>
          <a:p>
            <a:pPr>
              <a:lnSpc>
                <a:spcPct val="150000"/>
              </a:lnSpc>
            </a:pPr>
            <a:r>
              <a:rPr lang="en-NZ">
                <a:solidFill>
                  <a:schemeClr val="bg2"/>
                </a:solidFill>
              </a:rPr>
              <a:t>EV/EBITDA is lower than EV/EBIT, why?</a:t>
            </a:r>
          </a:p>
          <a:p>
            <a:pPr>
              <a:lnSpc>
                <a:spcPct val="150000"/>
              </a:lnSpc>
            </a:pPr>
            <a:r>
              <a:rPr lang="en-NZ">
                <a:solidFill>
                  <a:schemeClr val="bg2"/>
                </a:solidFill>
              </a:rPr>
              <a:t>A: Because OCA has high fixed asset, which lead to higher depreciation and higher EBITDA compared with EBIT. </a:t>
            </a:r>
          </a:p>
        </p:txBody>
      </p:sp>
      <p:sp>
        <p:nvSpPr>
          <p:cNvPr id="13" name="Rectangle 12">
            <a:extLst>
              <a:ext uri="{FF2B5EF4-FFF2-40B4-BE49-F238E27FC236}">
                <a16:creationId xmlns:a16="http://schemas.microsoft.com/office/drawing/2014/main" id="{35C86DB8-92CA-DA9E-C0E3-44AD104CBE45}"/>
              </a:ext>
            </a:extLst>
          </p:cNvPr>
          <p:cNvSpPr>
            <a:spLocks noGrp="1" noRot="1" noMove="1" noResize="1" noEditPoints="1" noAdjustHandles="1" noChangeArrowheads="1" noChangeShapeType="1"/>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0" name="Picture 19">
            <a:extLst>
              <a:ext uri="{FF2B5EF4-FFF2-40B4-BE49-F238E27FC236}">
                <a16:creationId xmlns:a16="http://schemas.microsoft.com/office/drawing/2014/main" id="{37E1AA93-B4D8-5317-DE44-71290F2DF697}"/>
              </a:ext>
            </a:extLst>
          </p:cNvPr>
          <p:cNvPicPr>
            <a:picLocks noChangeAspect="1"/>
          </p:cNvPicPr>
          <p:nvPr/>
        </p:nvPicPr>
        <p:blipFill>
          <a:blip r:embed="rId11"/>
          <a:stretch>
            <a:fillRect/>
          </a:stretch>
        </p:blipFill>
        <p:spPr>
          <a:xfrm>
            <a:off x="449979" y="859750"/>
            <a:ext cx="3910148" cy="3713822"/>
          </a:xfrm>
          <a:prstGeom prst="rect">
            <a:avLst/>
          </a:prstGeom>
        </p:spPr>
      </p:pic>
      <p:pic>
        <p:nvPicPr>
          <p:cNvPr id="22" name="Picture 21">
            <a:extLst>
              <a:ext uri="{FF2B5EF4-FFF2-40B4-BE49-F238E27FC236}">
                <a16:creationId xmlns:a16="http://schemas.microsoft.com/office/drawing/2014/main" id="{736977A1-B6E2-29C3-A4FC-5B4F193B0F56}"/>
              </a:ext>
            </a:extLst>
          </p:cNvPr>
          <p:cNvPicPr>
            <a:picLocks noChangeAspect="1"/>
          </p:cNvPicPr>
          <p:nvPr/>
        </p:nvPicPr>
        <p:blipFill>
          <a:blip r:embed="rId12"/>
          <a:stretch>
            <a:fillRect/>
          </a:stretch>
        </p:blipFill>
        <p:spPr>
          <a:xfrm>
            <a:off x="449979" y="4505582"/>
            <a:ext cx="3910148" cy="1675778"/>
          </a:xfrm>
          <a:prstGeom prst="rect">
            <a:avLst/>
          </a:prstGeom>
        </p:spPr>
      </p:pic>
      <p:sp>
        <p:nvSpPr>
          <p:cNvPr id="23" name="TextBox 22">
            <a:extLst>
              <a:ext uri="{FF2B5EF4-FFF2-40B4-BE49-F238E27FC236}">
                <a16:creationId xmlns:a16="http://schemas.microsoft.com/office/drawing/2014/main" id="{F12FCB91-B4EE-EC98-3ED7-24C4E474FDFA}"/>
              </a:ext>
            </a:extLst>
          </p:cNvPr>
          <p:cNvSpPr txBox="1"/>
          <p:nvPr/>
        </p:nvSpPr>
        <p:spPr>
          <a:xfrm>
            <a:off x="5185317" y="1075725"/>
            <a:ext cx="5921148" cy="3970318"/>
          </a:xfrm>
          <a:prstGeom prst="rect">
            <a:avLst/>
          </a:prstGeom>
          <a:noFill/>
        </p:spPr>
        <p:txBody>
          <a:bodyPr wrap="square" rtlCol="0">
            <a:spAutoFit/>
          </a:bodyPr>
          <a:lstStyle/>
          <a:p>
            <a:r>
              <a:rPr lang="en-NZ">
                <a:solidFill>
                  <a:schemeClr val="bg1"/>
                </a:solidFill>
              </a:rPr>
              <a:t>1) We calculate the mean and standard deviation based on 2017 to 2023 data for two factor influencing DCF model which is cost of equity and NPAT</a:t>
            </a:r>
          </a:p>
          <a:p>
            <a:endParaRPr lang="en-NZ">
              <a:solidFill>
                <a:schemeClr val="bg1"/>
              </a:solidFill>
            </a:endParaRPr>
          </a:p>
          <a:p>
            <a:r>
              <a:rPr lang="en-NZ">
                <a:solidFill>
                  <a:schemeClr val="bg1"/>
                </a:solidFill>
              </a:rPr>
              <a:t>2) Use random excel equation to generate many random sample for each input variable. </a:t>
            </a:r>
          </a:p>
          <a:p>
            <a:endParaRPr lang="en-NZ">
              <a:solidFill>
                <a:schemeClr val="bg1"/>
              </a:solidFill>
            </a:endParaRPr>
          </a:p>
          <a:p>
            <a:r>
              <a:rPr lang="en-NZ">
                <a:solidFill>
                  <a:schemeClr val="bg1"/>
                </a:solidFill>
              </a:rPr>
              <a:t>3) Incorporate the random samples into DCF model and connect the share price to the table for iterations</a:t>
            </a:r>
          </a:p>
          <a:p>
            <a:endParaRPr lang="en-NZ">
              <a:solidFill>
                <a:schemeClr val="bg1"/>
              </a:solidFill>
            </a:endParaRPr>
          </a:p>
          <a:p>
            <a:r>
              <a:rPr lang="en-NZ">
                <a:solidFill>
                  <a:schemeClr val="bg1"/>
                </a:solidFill>
              </a:rPr>
              <a:t>4) Repeat the model for a 10,000 iterations to create a distribution  of possible outcomes. </a:t>
            </a:r>
          </a:p>
          <a:p>
            <a:endParaRPr lang="en-NZ">
              <a:solidFill>
                <a:schemeClr val="bg1"/>
              </a:solidFill>
            </a:endParaRPr>
          </a:p>
          <a:p>
            <a:r>
              <a:rPr lang="en-NZ">
                <a:solidFill>
                  <a:schemeClr val="bg1"/>
                </a:solidFill>
              </a:rPr>
              <a:t>5) Collect and record the results of each iterations </a:t>
            </a:r>
          </a:p>
        </p:txBody>
      </p:sp>
    </p:spTree>
    <p:extLst>
      <p:ext uri="{BB962C8B-B14F-4D97-AF65-F5344CB8AC3E}">
        <p14:creationId xmlns:p14="http://schemas.microsoft.com/office/powerpoint/2010/main" val="2974021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45075"/>
            <a:ext cx="10164082" cy="429875"/>
          </a:xfrm>
        </p:spPr>
        <p:txBody>
          <a:bodyPr>
            <a:normAutofit/>
          </a:bodyPr>
          <a:lstStyle/>
          <a:p>
            <a:r>
              <a:rPr lang="en-NZ" sz="2000" b="1">
                <a:latin typeface="Arial" panose="020B0604020202020204" pitchFamily="34" charset="0"/>
                <a:cs typeface="Arial" panose="020B0604020202020204" pitchFamily="34" charset="0"/>
              </a:rPr>
              <a:t>SENSITIVITY ANALYSIS </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4" name="Rectangle 3">
            <a:extLst>
              <a:ext uri="{FF2B5EF4-FFF2-40B4-BE49-F238E27FC236}">
                <a16:creationId xmlns:a16="http://schemas.microsoft.com/office/drawing/2014/main" id="{9C315D82-F44A-2DEE-5222-405B14F845D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2" name="TextBox 1">
            <a:extLst>
              <a:ext uri="{FF2B5EF4-FFF2-40B4-BE49-F238E27FC236}">
                <a16:creationId xmlns:a16="http://schemas.microsoft.com/office/drawing/2014/main" id="{5ED67078-80C4-AD71-8CD8-EA60E2F86285}"/>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3" name="TextBox 2">
            <a:hlinkClick r:id="rId5" action="ppaction://hlinksldjump"/>
            <a:extLst>
              <a:ext uri="{FF2B5EF4-FFF2-40B4-BE49-F238E27FC236}">
                <a16:creationId xmlns:a16="http://schemas.microsoft.com/office/drawing/2014/main" id="{324FDF5B-93BD-5CD4-94B6-63B2ED72B5FE}"/>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5" name="TextBox 4">
            <a:hlinkClick r:id="rId5" action="ppaction://hlinksldjump"/>
            <a:extLst>
              <a:ext uri="{FF2B5EF4-FFF2-40B4-BE49-F238E27FC236}">
                <a16:creationId xmlns:a16="http://schemas.microsoft.com/office/drawing/2014/main" id="{DACC1CA1-9666-A28E-8590-626D4D232519}"/>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6" name="TextBox 5">
            <a:hlinkClick r:id="rId5" action="ppaction://hlinksldjump"/>
            <a:extLst>
              <a:ext uri="{FF2B5EF4-FFF2-40B4-BE49-F238E27FC236}">
                <a16:creationId xmlns:a16="http://schemas.microsoft.com/office/drawing/2014/main" id="{ED87A9DE-9EE9-2C3C-788A-91AAA0CD704C}"/>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7" name="TextBox 6">
            <a:hlinkClick r:id="rId5" action="ppaction://hlinksldjump"/>
            <a:extLst>
              <a:ext uri="{FF2B5EF4-FFF2-40B4-BE49-F238E27FC236}">
                <a16:creationId xmlns:a16="http://schemas.microsoft.com/office/drawing/2014/main" id="{203ACDCC-4672-72FB-3FB9-73CA64AD789E}"/>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8" name="TextBox 7">
            <a:hlinkClick r:id="rId5" action="ppaction://hlinksldjump"/>
            <a:extLst>
              <a:ext uri="{FF2B5EF4-FFF2-40B4-BE49-F238E27FC236}">
                <a16:creationId xmlns:a16="http://schemas.microsoft.com/office/drawing/2014/main" id="{37EE0DD6-FF6C-ECC9-865B-241BBF906432}"/>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15" name="TextBox 14">
            <a:hlinkClick r:id="rId5" action="ppaction://hlinksldjump"/>
            <a:extLst>
              <a:ext uri="{FF2B5EF4-FFF2-40B4-BE49-F238E27FC236}">
                <a16:creationId xmlns:a16="http://schemas.microsoft.com/office/drawing/2014/main" id="{DF5124D3-BE2F-C111-6111-B7FE5B6FCE9E}"/>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sp>
        <p:nvSpPr>
          <p:cNvPr id="16" name="TextBox 15">
            <a:extLst>
              <a:ext uri="{FF2B5EF4-FFF2-40B4-BE49-F238E27FC236}">
                <a16:creationId xmlns:a16="http://schemas.microsoft.com/office/drawing/2014/main" id="{C7B6B328-7C7B-4906-BA64-46CFBFEBBD55}"/>
              </a:ext>
            </a:extLst>
          </p:cNvPr>
          <p:cNvSpPr txBox="1"/>
          <p:nvPr/>
        </p:nvSpPr>
        <p:spPr>
          <a:xfrm>
            <a:off x="451757" y="1075725"/>
            <a:ext cx="10344062" cy="1295868"/>
          </a:xfrm>
          <a:prstGeom prst="rect">
            <a:avLst/>
          </a:prstGeom>
          <a:noFill/>
        </p:spPr>
        <p:txBody>
          <a:bodyPr wrap="square">
            <a:spAutoFit/>
          </a:bodyPr>
          <a:lstStyle/>
          <a:p>
            <a:pPr>
              <a:lnSpc>
                <a:spcPct val="150000"/>
              </a:lnSpc>
            </a:pPr>
            <a:r>
              <a:rPr lang="en-NZ">
                <a:solidFill>
                  <a:schemeClr val="bg2"/>
                </a:solidFill>
              </a:rPr>
              <a:t>ROE is decreasing in the forecast, but the ROIC is increasing, why?</a:t>
            </a:r>
          </a:p>
          <a:p>
            <a:pPr>
              <a:lnSpc>
                <a:spcPct val="150000"/>
              </a:lnSpc>
            </a:pPr>
            <a:r>
              <a:rPr lang="en-NZ">
                <a:solidFill>
                  <a:schemeClr val="bg2"/>
                </a:solidFill>
              </a:rPr>
              <a:t>A: Because the OCA total debt level is increasing, leading the interest expenses going up, which will drag down the ROE. Also, the common equity stay constant in our forecast.</a:t>
            </a:r>
          </a:p>
        </p:txBody>
      </p:sp>
      <p:sp>
        <p:nvSpPr>
          <p:cNvPr id="9" name="TextBox 8">
            <a:extLst>
              <a:ext uri="{FF2B5EF4-FFF2-40B4-BE49-F238E27FC236}">
                <a16:creationId xmlns:a16="http://schemas.microsoft.com/office/drawing/2014/main" id="{12BFFD3B-2543-4946-CF3C-BE7D41B08B64}"/>
              </a:ext>
            </a:extLst>
          </p:cNvPr>
          <p:cNvSpPr txBox="1"/>
          <p:nvPr/>
        </p:nvSpPr>
        <p:spPr>
          <a:xfrm>
            <a:off x="449979" y="2781066"/>
            <a:ext cx="10344062" cy="1295868"/>
          </a:xfrm>
          <a:prstGeom prst="rect">
            <a:avLst/>
          </a:prstGeom>
          <a:noFill/>
        </p:spPr>
        <p:txBody>
          <a:bodyPr wrap="square">
            <a:spAutoFit/>
          </a:bodyPr>
          <a:lstStyle/>
          <a:p>
            <a:pPr>
              <a:lnSpc>
                <a:spcPct val="150000"/>
              </a:lnSpc>
            </a:pPr>
            <a:r>
              <a:rPr lang="en-NZ">
                <a:solidFill>
                  <a:schemeClr val="bg2"/>
                </a:solidFill>
              </a:rPr>
              <a:t>EV/EBITDA is lower than EV/EBIT, why?</a:t>
            </a:r>
          </a:p>
          <a:p>
            <a:pPr>
              <a:lnSpc>
                <a:spcPct val="150000"/>
              </a:lnSpc>
            </a:pPr>
            <a:r>
              <a:rPr lang="en-NZ">
                <a:solidFill>
                  <a:schemeClr val="bg2"/>
                </a:solidFill>
              </a:rPr>
              <a:t>A: Because OCA has high fixed asset, which lead to higher depreciation and higher EBITDA compared with EBIT. </a:t>
            </a:r>
          </a:p>
        </p:txBody>
      </p:sp>
      <p:sp>
        <p:nvSpPr>
          <p:cNvPr id="13" name="Rectangle 12">
            <a:extLst>
              <a:ext uri="{FF2B5EF4-FFF2-40B4-BE49-F238E27FC236}">
                <a16:creationId xmlns:a16="http://schemas.microsoft.com/office/drawing/2014/main" id="{35C86DB8-92CA-DA9E-C0E3-44AD104CBE45}"/>
              </a:ext>
            </a:extLst>
          </p:cNvPr>
          <p:cNvSpPr>
            <a:spLocks noGrp="1" noRot="1" noMove="1" noResize="1" noEditPoints="1" noAdjustHandles="1" noChangeArrowheads="1" noChangeShapeType="1"/>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aphicFrame>
        <p:nvGraphicFramePr>
          <p:cNvPr id="17" name="Table 16">
            <a:extLst>
              <a:ext uri="{FF2B5EF4-FFF2-40B4-BE49-F238E27FC236}">
                <a16:creationId xmlns:a16="http://schemas.microsoft.com/office/drawing/2014/main" id="{92C6948D-F03F-21C3-9657-9B181D75873D}"/>
              </a:ext>
            </a:extLst>
          </p:cNvPr>
          <p:cNvGraphicFramePr>
            <a:graphicFrameLocks noGrp="1"/>
          </p:cNvGraphicFramePr>
          <p:nvPr>
            <p:extLst>
              <p:ext uri="{D42A27DB-BD31-4B8C-83A1-F6EECF244321}">
                <p14:modId xmlns:p14="http://schemas.microsoft.com/office/powerpoint/2010/main" val="234457924"/>
              </p:ext>
            </p:extLst>
          </p:nvPr>
        </p:nvGraphicFramePr>
        <p:xfrm>
          <a:off x="206637" y="859750"/>
          <a:ext cx="7226300" cy="2815590"/>
        </p:xfrm>
        <a:graphic>
          <a:graphicData uri="http://schemas.openxmlformats.org/drawingml/2006/table">
            <a:tbl>
              <a:tblPr/>
              <a:tblGrid>
                <a:gridCol w="1265552">
                  <a:extLst>
                    <a:ext uri="{9D8B030D-6E8A-4147-A177-3AD203B41FA5}">
                      <a16:colId xmlns:a16="http://schemas.microsoft.com/office/drawing/2014/main" val="2502312441"/>
                    </a:ext>
                  </a:extLst>
                </a:gridCol>
                <a:gridCol w="683398">
                  <a:extLst>
                    <a:ext uri="{9D8B030D-6E8A-4147-A177-3AD203B41FA5}">
                      <a16:colId xmlns:a16="http://schemas.microsoft.com/office/drawing/2014/main" val="3599701287"/>
                    </a:ext>
                  </a:extLst>
                </a:gridCol>
                <a:gridCol w="885886">
                  <a:extLst>
                    <a:ext uri="{9D8B030D-6E8A-4147-A177-3AD203B41FA5}">
                      <a16:colId xmlns:a16="http://schemas.microsoft.com/office/drawing/2014/main" val="2416950583"/>
                    </a:ext>
                  </a:extLst>
                </a:gridCol>
                <a:gridCol w="885886">
                  <a:extLst>
                    <a:ext uri="{9D8B030D-6E8A-4147-A177-3AD203B41FA5}">
                      <a16:colId xmlns:a16="http://schemas.microsoft.com/office/drawing/2014/main" val="2951395140"/>
                    </a:ext>
                  </a:extLst>
                </a:gridCol>
                <a:gridCol w="885886">
                  <a:extLst>
                    <a:ext uri="{9D8B030D-6E8A-4147-A177-3AD203B41FA5}">
                      <a16:colId xmlns:a16="http://schemas.microsoft.com/office/drawing/2014/main" val="2923678494"/>
                    </a:ext>
                  </a:extLst>
                </a:gridCol>
                <a:gridCol w="885886">
                  <a:extLst>
                    <a:ext uri="{9D8B030D-6E8A-4147-A177-3AD203B41FA5}">
                      <a16:colId xmlns:a16="http://schemas.microsoft.com/office/drawing/2014/main" val="2835927385"/>
                    </a:ext>
                  </a:extLst>
                </a:gridCol>
                <a:gridCol w="885886">
                  <a:extLst>
                    <a:ext uri="{9D8B030D-6E8A-4147-A177-3AD203B41FA5}">
                      <a16:colId xmlns:a16="http://schemas.microsoft.com/office/drawing/2014/main" val="1305553856"/>
                    </a:ext>
                  </a:extLst>
                </a:gridCol>
                <a:gridCol w="847920">
                  <a:extLst>
                    <a:ext uri="{9D8B030D-6E8A-4147-A177-3AD203B41FA5}">
                      <a16:colId xmlns:a16="http://schemas.microsoft.com/office/drawing/2014/main" val="1412368117"/>
                    </a:ext>
                  </a:extLst>
                </a:gridCol>
              </a:tblGrid>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r>
                        <a:rPr lang="en-NZ" sz="1400" b="0" i="0" u="none" strike="noStrike">
                          <a:solidFill>
                            <a:srgbClr val="000000"/>
                          </a:solidFill>
                          <a:effectLst/>
                          <a:latin typeface="Calibri" panose="020F0502020204030204" pitchFamily="34" charset="0"/>
                        </a:rPr>
                        <a:t>Terminal Growth rate </a:t>
                      </a:r>
                    </a:p>
                  </a:txBody>
                  <a:tcPr marL="6350" marR="6350" marT="6350" anchor="b">
                    <a:lnL>
                      <a:noFill/>
                    </a:lnL>
                    <a:lnR>
                      <a:noFill/>
                    </a:lnR>
                    <a:lnT>
                      <a:noFill/>
                    </a:lnT>
                    <a:lnB>
                      <a:noFill/>
                    </a:lnB>
                    <a:solidFill>
                      <a:srgbClr val="FFFFFF"/>
                    </a:solidFill>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1678707591"/>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r>
                        <a:rPr lang="en-NZ" sz="1400" b="0" i="0" u="none" strike="noStrike">
                          <a:solidFill>
                            <a:srgbClr val="FFFFFF"/>
                          </a:solidFill>
                          <a:effectLst/>
                          <a:latin typeface="Calibri" panose="020F0502020204030204" pitchFamily="34" charset="0"/>
                        </a:rPr>
                        <a:t>Worst</a:t>
                      </a:r>
                    </a:p>
                  </a:txBody>
                  <a:tcPr marL="6350" marR="6350" marT="6350" anchor="b">
                    <a:lnL>
                      <a:noFill/>
                    </a:lnL>
                    <a:lnR>
                      <a:noFill/>
                    </a:lnR>
                    <a:lnT>
                      <a:noFill/>
                    </a:lnT>
                    <a:lnB>
                      <a:noFill/>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Worst</a:t>
                      </a:r>
                    </a:p>
                  </a:txBody>
                  <a:tcPr marL="6350" marR="6350" marT="6350" anchor="b">
                    <a:lnL>
                      <a:noFill/>
                    </a:lnL>
                    <a:lnR>
                      <a:noFill/>
                    </a:lnR>
                    <a:lnT>
                      <a:noFill/>
                    </a:lnT>
                    <a:lnB>
                      <a:noFill/>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Base</a:t>
                      </a:r>
                    </a:p>
                  </a:txBody>
                  <a:tcPr marL="6350" marR="6350" marT="6350" anchor="b">
                    <a:lnL>
                      <a:noFill/>
                    </a:lnL>
                    <a:lnR>
                      <a:noFill/>
                    </a:lnR>
                    <a:lnT>
                      <a:noFill/>
                    </a:lnT>
                    <a:lnB>
                      <a:noFill/>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Best </a:t>
                      </a:r>
                    </a:p>
                  </a:txBody>
                  <a:tcPr marL="6350" marR="6350" marT="6350" anchor="b">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Best </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203764"/>
                    </a:solidFill>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965815887"/>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r>
                        <a:rPr lang="en-NZ" sz="1400" b="0" i="0" u="none" strike="noStrike">
                          <a:solidFill>
                            <a:srgbClr val="FFFFFF"/>
                          </a:solidFill>
                          <a:effectLst/>
                          <a:latin typeface="Calibri" panose="020F0502020204030204" pitchFamily="34" charset="0"/>
                        </a:rPr>
                        <a:t>3.2%</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3.6%</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4.0%</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4.4%</a:t>
                      </a:r>
                    </a:p>
                  </a:txBody>
                  <a:tcPr marL="6350" marR="6350" marT="635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4.8%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0355395"/>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ctr"/>
                      <a:r>
                        <a:rPr lang="en-NZ" sz="1400" b="0" i="0" u="none" strike="noStrike">
                          <a:solidFill>
                            <a:srgbClr val="FFFFFF"/>
                          </a:solidFill>
                          <a:effectLst/>
                          <a:latin typeface="Calibri" panose="020F0502020204030204" pitchFamily="34" charset="0"/>
                        </a:rPr>
                        <a:t>8.11%</a:t>
                      </a:r>
                    </a:p>
                  </a:txBody>
                  <a:tcPr marL="6350" marR="6350" marT="6350" anchor="ctr">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000000"/>
                          </a:solidFill>
                          <a:effectLst/>
                          <a:latin typeface="Calibri" panose="020F0502020204030204" pitchFamily="34" charset="0"/>
                        </a:rPr>
                        <a:t>0.99</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1.08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1.18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1.30</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1.45</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28573321"/>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ctr"/>
                      <a:r>
                        <a:rPr lang="en-NZ" sz="1400" b="0" i="0" u="none" strike="noStrike">
                          <a:solidFill>
                            <a:srgbClr val="FFFFFF"/>
                          </a:solidFill>
                          <a:effectLst/>
                          <a:latin typeface="Calibri" panose="020F0502020204030204" pitchFamily="34" charset="0"/>
                        </a:rPr>
                        <a:t>9.01%</a:t>
                      </a:r>
                    </a:p>
                  </a:txBody>
                  <a:tcPr marL="6350" marR="6350" marT="6350" anchor="ctr">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000000"/>
                          </a:solidFill>
                          <a:effectLst/>
                          <a:latin typeface="Calibri" panose="020F0502020204030204" pitchFamily="34" charset="0"/>
                        </a:rPr>
                        <a:t>0.82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0.88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0.94</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1.02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1.11</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223710145"/>
                  </a:ext>
                </a:extLst>
              </a:tr>
              <a:tr h="228600">
                <a:tc>
                  <a:txBody>
                    <a:bodyPr/>
                    <a:lstStyle/>
                    <a:p>
                      <a:pPr algn="l" fontAlgn="b"/>
                      <a:r>
                        <a:rPr lang="en-NZ" sz="1400" b="0" i="0" u="none" strike="noStrike">
                          <a:solidFill>
                            <a:srgbClr val="000000"/>
                          </a:solidFill>
                          <a:effectLst/>
                          <a:latin typeface="Calibri" panose="020F0502020204030204" pitchFamily="34" charset="0"/>
                        </a:rPr>
                        <a:t>Cost of Equity </a:t>
                      </a:r>
                    </a:p>
                  </a:txBody>
                  <a:tcPr marL="6350" marR="6350" marT="6350" anchor="b">
                    <a:lnL>
                      <a:noFill/>
                    </a:lnL>
                    <a:lnR>
                      <a:noFill/>
                    </a:lnR>
                    <a:lnT>
                      <a:noFill/>
                    </a:lnT>
                    <a:lnB>
                      <a:noFill/>
                    </a:lnB>
                    <a:solidFill>
                      <a:srgbClr val="FFFFFF"/>
                    </a:solidFill>
                  </a:tcPr>
                </a:tc>
                <a:tc>
                  <a:txBody>
                    <a:bodyPr/>
                    <a:lstStyle/>
                    <a:p>
                      <a:pPr algn="ctr" fontAlgn="ctr"/>
                      <a:r>
                        <a:rPr lang="en-NZ" sz="1400" b="0" i="0" u="none" strike="noStrike">
                          <a:solidFill>
                            <a:srgbClr val="FFFFFF"/>
                          </a:solidFill>
                          <a:effectLst/>
                          <a:latin typeface="Calibri" panose="020F0502020204030204" pitchFamily="34" charset="0"/>
                        </a:rPr>
                        <a:t>10.01%</a:t>
                      </a:r>
                    </a:p>
                  </a:txBody>
                  <a:tcPr marL="6350" marR="6350" marT="6350" anchor="ctr">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000000"/>
                          </a:solidFill>
                          <a:effectLst/>
                          <a:latin typeface="Calibri" panose="020F0502020204030204" pitchFamily="34" charset="0"/>
                        </a:rPr>
                        <a:t>0.68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0.72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0.77</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lumOff val="50000"/>
                      </a:schemeClr>
                    </a:solidFill>
                  </a:tcPr>
                </a:tc>
                <a:tc>
                  <a:txBody>
                    <a:bodyPr/>
                    <a:lstStyle/>
                    <a:p>
                      <a:pPr algn="ctr" fontAlgn="b"/>
                      <a:r>
                        <a:rPr lang="en-NZ" sz="1400" b="0" i="0" u="none" strike="noStrike">
                          <a:solidFill>
                            <a:srgbClr val="000000"/>
                          </a:solidFill>
                          <a:effectLst/>
                          <a:latin typeface="Calibri" panose="020F0502020204030204" pitchFamily="34" charset="0"/>
                        </a:rPr>
                        <a:t>0.82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0.88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2264237"/>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ctr"/>
                      <a:r>
                        <a:rPr lang="en-NZ" sz="1400" b="0" i="0" u="none" strike="noStrike">
                          <a:solidFill>
                            <a:srgbClr val="FFFFFF"/>
                          </a:solidFill>
                          <a:effectLst/>
                          <a:latin typeface="Calibri" panose="020F0502020204030204" pitchFamily="34" charset="0"/>
                        </a:rPr>
                        <a:t>11.0%</a:t>
                      </a:r>
                    </a:p>
                  </a:txBody>
                  <a:tcPr marL="6350" marR="6350" marT="6350" anchor="ctr">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000000"/>
                          </a:solidFill>
                          <a:effectLst/>
                          <a:latin typeface="Calibri" panose="020F0502020204030204" pitchFamily="34" charset="0"/>
                        </a:rPr>
                        <a:t>0.58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0.61</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0.64</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0.68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0.72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40944836"/>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ctr"/>
                      <a:r>
                        <a:rPr lang="en-NZ" sz="1400" b="0" i="0" u="none" strike="noStrike">
                          <a:solidFill>
                            <a:srgbClr val="FFFFFF"/>
                          </a:solidFill>
                          <a:effectLst/>
                          <a:latin typeface="Calibri" panose="020F0502020204030204" pitchFamily="34" charset="0"/>
                        </a:rPr>
                        <a:t>12.1%</a:t>
                      </a:r>
                    </a:p>
                  </a:txBody>
                  <a:tcPr marL="6350" marR="6350" marT="6350" anchor="ctr">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000000"/>
                          </a:solidFill>
                          <a:effectLst/>
                          <a:latin typeface="Calibri" panose="020F0502020204030204" pitchFamily="34" charset="0"/>
                        </a:rPr>
                        <a:t>0.50</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0.52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0.54</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0.57</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0.59</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270562980"/>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1860241153"/>
                  </a:ext>
                </a:extLst>
              </a:tr>
            </a:tbl>
          </a:graphicData>
        </a:graphic>
      </p:graphicFrame>
      <p:graphicFrame>
        <p:nvGraphicFramePr>
          <p:cNvPr id="18" name="Table 17">
            <a:extLst>
              <a:ext uri="{FF2B5EF4-FFF2-40B4-BE49-F238E27FC236}">
                <a16:creationId xmlns:a16="http://schemas.microsoft.com/office/drawing/2014/main" id="{E17089F8-A962-58A0-9FB7-CF1C74D07F38}"/>
              </a:ext>
            </a:extLst>
          </p:cNvPr>
          <p:cNvGraphicFramePr>
            <a:graphicFrameLocks noGrp="1"/>
          </p:cNvGraphicFramePr>
          <p:nvPr>
            <p:extLst>
              <p:ext uri="{D42A27DB-BD31-4B8C-83A1-F6EECF244321}">
                <p14:modId xmlns:p14="http://schemas.microsoft.com/office/powerpoint/2010/main" val="1779156355"/>
              </p:ext>
            </p:extLst>
          </p:nvPr>
        </p:nvGraphicFramePr>
        <p:xfrm>
          <a:off x="206637" y="3695407"/>
          <a:ext cx="7226300" cy="2388870"/>
        </p:xfrm>
        <a:graphic>
          <a:graphicData uri="http://schemas.openxmlformats.org/drawingml/2006/table">
            <a:tbl>
              <a:tblPr/>
              <a:tblGrid>
                <a:gridCol w="1265552">
                  <a:extLst>
                    <a:ext uri="{9D8B030D-6E8A-4147-A177-3AD203B41FA5}">
                      <a16:colId xmlns:a16="http://schemas.microsoft.com/office/drawing/2014/main" val="1712128560"/>
                    </a:ext>
                  </a:extLst>
                </a:gridCol>
                <a:gridCol w="683398">
                  <a:extLst>
                    <a:ext uri="{9D8B030D-6E8A-4147-A177-3AD203B41FA5}">
                      <a16:colId xmlns:a16="http://schemas.microsoft.com/office/drawing/2014/main" val="1204128241"/>
                    </a:ext>
                  </a:extLst>
                </a:gridCol>
                <a:gridCol w="885886">
                  <a:extLst>
                    <a:ext uri="{9D8B030D-6E8A-4147-A177-3AD203B41FA5}">
                      <a16:colId xmlns:a16="http://schemas.microsoft.com/office/drawing/2014/main" val="2752220876"/>
                    </a:ext>
                  </a:extLst>
                </a:gridCol>
                <a:gridCol w="885886">
                  <a:extLst>
                    <a:ext uri="{9D8B030D-6E8A-4147-A177-3AD203B41FA5}">
                      <a16:colId xmlns:a16="http://schemas.microsoft.com/office/drawing/2014/main" val="2590791062"/>
                    </a:ext>
                  </a:extLst>
                </a:gridCol>
                <a:gridCol w="885886">
                  <a:extLst>
                    <a:ext uri="{9D8B030D-6E8A-4147-A177-3AD203B41FA5}">
                      <a16:colId xmlns:a16="http://schemas.microsoft.com/office/drawing/2014/main" val="2441493360"/>
                    </a:ext>
                  </a:extLst>
                </a:gridCol>
                <a:gridCol w="885886">
                  <a:extLst>
                    <a:ext uri="{9D8B030D-6E8A-4147-A177-3AD203B41FA5}">
                      <a16:colId xmlns:a16="http://schemas.microsoft.com/office/drawing/2014/main" val="2423396212"/>
                    </a:ext>
                  </a:extLst>
                </a:gridCol>
                <a:gridCol w="885886">
                  <a:extLst>
                    <a:ext uri="{9D8B030D-6E8A-4147-A177-3AD203B41FA5}">
                      <a16:colId xmlns:a16="http://schemas.microsoft.com/office/drawing/2014/main" val="2526804549"/>
                    </a:ext>
                  </a:extLst>
                </a:gridCol>
                <a:gridCol w="847920">
                  <a:extLst>
                    <a:ext uri="{9D8B030D-6E8A-4147-A177-3AD203B41FA5}">
                      <a16:colId xmlns:a16="http://schemas.microsoft.com/office/drawing/2014/main" val="183239799"/>
                    </a:ext>
                  </a:extLst>
                </a:gridCol>
              </a:tblGrid>
              <a:tr h="228600">
                <a:tc>
                  <a:txBody>
                    <a:bodyPr/>
                    <a:lstStyle/>
                    <a:p>
                      <a:pPr algn="l" fontAlgn="b"/>
                      <a:endParaRPr lang="en-NZ"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NZ" sz="1400" b="0" i="0" u="none" strike="noStrike">
                          <a:solidFill>
                            <a:srgbClr val="000000"/>
                          </a:solidFill>
                          <a:effectLst/>
                          <a:latin typeface="Calibri" panose="020F0502020204030204" pitchFamily="34" charset="0"/>
                        </a:rPr>
                        <a:t>Capex</a:t>
                      </a:r>
                    </a:p>
                  </a:txBody>
                  <a:tcPr marL="6350" marR="6350" marT="6350" anchor="b">
                    <a:lnL>
                      <a:noFill/>
                    </a:lnL>
                    <a:lnR>
                      <a:noFill/>
                    </a:lnR>
                    <a:lnT>
                      <a:noFill/>
                    </a:lnT>
                    <a:lnB>
                      <a:noFill/>
                    </a:lnB>
                    <a:solidFill>
                      <a:srgbClr val="FFFFFF"/>
                    </a:solidFill>
                  </a:tcPr>
                </a:tc>
                <a:tc>
                  <a:txBody>
                    <a:bodyPr/>
                    <a:lstStyle/>
                    <a:p>
                      <a:pPr algn="l" fontAlgn="b"/>
                      <a:endParaRPr lang="en-NZ"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1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100" b="0" i="1" u="none" strike="noStrike">
                        <a:solidFill>
                          <a:srgbClr val="AEAAAA"/>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3707723872"/>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r>
                        <a:rPr lang="en-NZ" sz="1400" b="0" i="0" u="none" strike="noStrike">
                          <a:solidFill>
                            <a:srgbClr val="FFFFFF"/>
                          </a:solidFill>
                          <a:effectLst/>
                          <a:latin typeface="Calibri" panose="020F0502020204030204" pitchFamily="34" charset="0"/>
                        </a:rPr>
                        <a:t>Best </a:t>
                      </a:r>
                    </a:p>
                  </a:txBody>
                  <a:tcPr marL="6350" marR="6350" marT="6350" anchor="b">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Best </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Base</a:t>
                      </a:r>
                    </a:p>
                  </a:txBody>
                  <a:tcPr marL="6350" marR="6350" marT="6350" anchor="b">
                    <a:lnL w="6350" cap="flat" cmpd="sng" algn="ctr">
                      <a:solidFill>
                        <a:srgbClr val="000000"/>
                      </a:solidFill>
                      <a:prstDash val="solid"/>
                      <a:round/>
                      <a:headEnd type="none" w="med" len="med"/>
                      <a:tailEnd type="none" w="med" len="med"/>
                    </a:lnL>
                    <a:lnR>
                      <a:noFill/>
                    </a:lnR>
                    <a:lnT>
                      <a:noFill/>
                    </a:lnT>
                    <a:lnB>
                      <a:noFill/>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Worst</a:t>
                      </a:r>
                    </a:p>
                  </a:txBody>
                  <a:tcPr marL="6350" marR="6350" marT="6350" anchor="b">
                    <a:lnL>
                      <a:noFill/>
                    </a:lnL>
                    <a:lnR>
                      <a:noFill/>
                    </a:lnR>
                    <a:lnT>
                      <a:noFill/>
                    </a:lnT>
                    <a:lnB>
                      <a:noFill/>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Worst</a:t>
                      </a:r>
                    </a:p>
                  </a:txBody>
                  <a:tcPr marL="6350" marR="6350" marT="6350" anchor="b">
                    <a:lnL>
                      <a:noFill/>
                    </a:lnL>
                    <a:lnR>
                      <a:noFill/>
                    </a:lnR>
                    <a:lnT>
                      <a:noFill/>
                    </a:lnT>
                    <a:lnB>
                      <a:noFill/>
                    </a:lnB>
                    <a:solidFill>
                      <a:srgbClr val="203764"/>
                    </a:solidFill>
                  </a:tcPr>
                </a:tc>
                <a:tc>
                  <a:txBody>
                    <a:bodyPr/>
                    <a:lstStyle/>
                    <a:p>
                      <a:pPr algn="l" fontAlgn="b"/>
                      <a:endParaRPr lang="en-NZ" sz="1100" b="0" i="1" u="none" strike="noStrike">
                        <a:solidFill>
                          <a:srgbClr val="AEAAAA"/>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4172510961"/>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b"/>
                      <a:r>
                        <a:rPr lang="en-NZ" sz="1400" b="0" i="0" u="none" strike="noStrike">
                          <a:solidFill>
                            <a:srgbClr val="FFFFFF"/>
                          </a:solidFill>
                          <a:effectLst/>
                          <a:latin typeface="Calibri" panose="020F0502020204030204" pitchFamily="34" charset="0"/>
                        </a:rPr>
                        <a:t>-15%</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-10%</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0%</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10%</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n-NZ" sz="1400" b="0" i="0" u="none" strike="noStrike">
                          <a:solidFill>
                            <a:srgbClr val="FFFFFF"/>
                          </a:solidFill>
                          <a:effectLst/>
                          <a:latin typeface="Calibri" panose="020F0502020204030204" pitchFamily="34" charset="0"/>
                        </a:rPr>
                        <a:t>15%</a:t>
                      </a:r>
                    </a:p>
                  </a:txBody>
                  <a:tcPr marL="6350" marR="6350" marT="6350" anchor="b">
                    <a:lnL>
                      <a:noFill/>
                    </a:lnL>
                    <a:lnR>
                      <a:noFill/>
                    </a:lnR>
                    <a:lnT>
                      <a:noFill/>
                    </a:lnT>
                    <a:lnB w="6350" cap="flat" cmpd="sng" algn="ctr">
                      <a:solidFill>
                        <a:srgbClr val="000000"/>
                      </a:solidFill>
                      <a:prstDash val="solid"/>
                      <a:round/>
                      <a:headEnd type="none" w="med" len="med"/>
                      <a:tailEnd type="none" w="med" len="med"/>
                    </a:lnB>
                    <a:solidFill>
                      <a:srgbClr val="203764"/>
                    </a:solidFill>
                  </a:tcPr>
                </a:tc>
                <a:tc>
                  <a:txBody>
                    <a:bodyPr/>
                    <a:lstStyle/>
                    <a:p>
                      <a:pPr algn="l" fontAlgn="b"/>
                      <a:endParaRPr lang="en-NZ" sz="1100" b="0" i="1" u="none" strike="noStrike">
                        <a:solidFill>
                          <a:srgbClr val="AEAAAA"/>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1780066458"/>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ctr"/>
                      <a:r>
                        <a:rPr lang="en-NZ" sz="1400" b="0" i="0" u="none" strike="noStrike">
                          <a:solidFill>
                            <a:srgbClr val="FFFFFF"/>
                          </a:solidFill>
                          <a:effectLst/>
                          <a:latin typeface="Calibri" panose="020F0502020204030204" pitchFamily="34" charset="0"/>
                        </a:rPr>
                        <a:t>-15%</a:t>
                      </a:r>
                    </a:p>
                  </a:txBody>
                  <a:tcPr marL="6350" marR="6350" marT="6350" anchor="ctr">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000000"/>
                          </a:solidFill>
                          <a:effectLst/>
                          <a:latin typeface="Calibri" panose="020F0502020204030204" pitchFamily="34" charset="0"/>
                        </a:rPr>
                        <a:t>1.05</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0.88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0.54</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0.20</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0.03</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NZ" sz="1100" b="0" i="1" u="none" strike="noStrike">
                        <a:solidFill>
                          <a:srgbClr val="AEAAAA"/>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86814275"/>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ctr"/>
                      <a:r>
                        <a:rPr lang="en-NZ" sz="1400" b="0" i="0" u="none" strike="noStrike">
                          <a:solidFill>
                            <a:srgbClr val="FFFFFF"/>
                          </a:solidFill>
                          <a:effectLst/>
                          <a:latin typeface="Calibri" panose="020F0502020204030204" pitchFamily="34" charset="0"/>
                        </a:rPr>
                        <a:t>-10%</a:t>
                      </a:r>
                    </a:p>
                  </a:txBody>
                  <a:tcPr marL="6350" marR="6350" marT="6350" anchor="ctr">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000000"/>
                          </a:solidFill>
                          <a:effectLst/>
                          <a:latin typeface="Calibri" panose="020F0502020204030204" pitchFamily="34" charset="0"/>
                        </a:rPr>
                        <a:t>1.12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0.95</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0.62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0.28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0.11</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NZ" sz="1100" b="0" i="1" u="none" strike="noStrike">
                        <a:solidFill>
                          <a:srgbClr val="AEAAAA"/>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26249565"/>
                  </a:ext>
                </a:extLst>
              </a:tr>
              <a:tr h="228600">
                <a:tc>
                  <a:txBody>
                    <a:bodyPr/>
                    <a:lstStyle/>
                    <a:p>
                      <a:pPr algn="l" fontAlgn="b"/>
                      <a:r>
                        <a:rPr lang="en-NZ" sz="1400" b="0" i="0" u="none" strike="noStrike">
                          <a:solidFill>
                            <a:srgbClr val="000000"/>
                          </a:solidFill>
                          <a:effectLst/>
                          <a:latin typeface="Calibri" panose="020F0502020204030204" pitchFamily="34" charset="0"/>
                        </a:rPr>
                        <a:t>Net income</a:t>
                      </a:r>
                    </a:p>
                  </a:txBody>
                  <a:tcPr marL="6350" marR="6350" marT="6350" anchor="b">
                    <a:lnL>
                      <a:noFill/>
                    </a:lnL>
                    <a:lnR>
                      <a:noFill/>
                    </a:lnR>
                    <a:lnT>
                      <a:noFill/>
                    </a:lnT>
                    <a:lnB>
                      <a:noFill/>
                    </a:lnB>
                    <a:solidFill>
                      <a:srgbClr val="FFFFFF"/>
                    </a:solidFill>
                  </a:tcPr>
                </a:tc>
                <a:tc>
                  <a:txBody>
                    <a:bodyPr/>
                    <a:lstStyle/>
                    <a:p>
                      <a:pPr algn="ctr" fontAlgn="ctr"/>
                      <a:r>
                        <a:rPr lang="en-NZ" sz="1400" b="0" i="0" u="none" strike="noStrike">
                          <a:solidFill>
                            <a:srgbClr val="FFFFFF"/>
                          </a:solidFill>
                          <a:effectLst/>
                          <a:latin typeface="Calibri" panose="020F0502020204030204" pitchFamily="34" charset="0"/>
                        </a:rPr>
                        <a:t>0%</a:t>
                      </a:r>
                    </a:p>
                  </a:txBody>
                  <a:tcPr marL="6350" marR="6350" marT="6350" anchor="ctr">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000000"/>
                          </a:solidFill>
                          <a:effectLst/>
                          <a:latin typeface="Calibri" panose="020F0502020204030204" pitchFamily="34" charset="0"/>
                        </a:rPr>
                        <a:t>1.28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1.11</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0.77</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lumOff val="50000"/>
                      </a:schemeClr>
                    </a:solidFill>
                  </a:tcPr>
                </a:tc>
                <a:tc>
                  <a:txBody>
                    <a:bodyPr/>
                    <a:lstStyle/>
                    <a:p>
                      <a:pPr algn="ctr" fontAlgn="b"/>
                      <a:r>
                        <a:rPr lang="en-NZ" sz="1400" b="0" i="0" u="none" strike="noStrike">
                          <a:solidFill>
                            <a:srgbClr val="000000"/>
                          </a:solidFill>
                          <a:effectLst/>
                          <a:latin typeface="Calibri" panose="020F0502020204030204" pitchFamily="34" charset="0"/>
                        </a:rPr>
                        <a:t>0.43</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0.26</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NZ" sz="1100" b="0" i="1" u="none" strike="noStrike">
                        <a:solidFill>
                          <a:srgbClr val="AEAAAA"/>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58663958"/>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ctr"/>
                      <a:r>
                        <a:rPr lang="en-NZ" sz="1400" b="0" i="0" u="none" strike="noStrike">
                          <a:solidFill>
                            <a:srgbClr val="FFFFFF"/>
                          </a:solidFill>
                          <a:effectLst/>
                          <a:latin typeface="Calibri" panose="020F0502020204030204" pitchFamily="34" charset="0"/>
                        </a:rPr>
                        <a:t>10%</a:t>
                      </a:r>
                    </a:p>
                  </a:txBody>
                  <a:tcPr marL="6350" marR="6350" marT="6350" anchor="ctr">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000000"/>
                          </a:solidFill>
                          <a:effectLst/>
                          <a:latin typeface="Calibri" panose="020F0502020204030204" pitchFamily="34" charset="0"/>
                        </a:rPr>
                        <a:t>1.43</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1.26</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0.92</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0.58</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NZ" sz="1400" b="0" i="0" u="none" strike="noStrike">
                          <a:solidFill>
                            <a:srgbClr val="000000"/>
                          </a:solidFill>
                          <a:effectLst/>
                          <a:latin typeface="Calibri" panose="020F0502020204030204" pitchFamily="34" charset="0"/>
                        </a:rPr>
                        <a:t>0.41</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NZ" sz="1100" b="0" i="1" u="none" strike="noStrike">
                        <a:solidFill>
                          <a:srgbClr val="AEAAAA"/>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92294350"/>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ctr" fontAlgn="ctr"/>
                      <a:r>
                        <a:rPr lang="en-NZ" sz="1400" b="0" i="0" u="none" strike="noStrike">
                          <a:solidFill>
                            <a:srgbClr val="FFFFFF"/>
                          </a:solidFill>
                          <a:effectLst/>
                          <a:latin typeface="Calibri" panose="020F0502020204030204" pitchFamily="34" charset="0"/>
                        </a:rPr>
                        <a:t>15%</a:t>
                      </a:r>
                    </a:p>
                  </a:txBody>
                  <a:tcPr marL="6350" marR="6350" marT="6350" anchor="ctr">
                    <a:lnL>
                      <a:noFill/>
                    </a:lnL>
                    <a:lnR w="6350" cap="flat" cmpd="sng" algn="ctr">
                      <a:solidFill>
                        <a:srgbClr val="000000"/>
                      </a:solidFill>
                      <a:prstDash val="solid"/>
                      <a:round/>
                      <a:headEnd type="none" w="med" len="med"/>
                      <a:tailEnd type="none" w="med" len="med"/>
                    </a:lnR>
                    <a:lnT>
                      <a:noFill/>
                    </a:lnT>
                    <a:lnB>
                      <a:noFill/>
                    </a:lnB>
                    <a:solidFill>
                      <a:srgbClr val="203764"/>
                    </a:solidFill>
                  </a:tcPr>
                </a:tc>
                <a:tc>
                  <a:txBody>
                    <a:bodyPr/>
                    <a:lstStyle/>
                    <a:p>
                      <a:pPr algn="ctr" fontAlgn="b"/>
                      <a:r>
                        <a:rPr lang="en-NZ" sz="1400" b="0" i="0" u="none" strike="noStrike">
                          <a:solidFill>
                            <a:srgbClr val="000000"/>
                          </a:solidFill>
                          <a:effectLst/>
                          <a:latin typeface="Calibri" panose="020F0502020204030204" pitchFamily="34" charset="0"/>
                        </a:rPr>
                        <a:t>1.50</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1.34</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1.00</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0.66</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NZ" sz="1400" b="0" i="0" u="none" strike="noStrike">
                          <a:solidFill>
                            <a:srgbClr val="000000"/>
                          </a:solidFill>
                          <a:effectLst/>
                          <a:latin typeface="Calibri" panose="020F0502020204030204" pitchFamily="34" charset="0"/>
                        </a:rPr>
                        <a:t>0.49</a:t>
                      </a:r>
                    </a:p>
                  </a:txBody>
                  <a:tcPr marL="6350" marR="6350" marT="635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NZ" sz="1100" b="0" i="1" u="none" strike="noStrike">
                        <a:solidFill>
                          <a:srgbClr val="AEAAAA"/>
                        </a:solidFill>
                        <a:effectLst/>
                        <a:latin typeface="Calibri" panose="020F0502020204030204" pitchFamily="34" charset="0"/>
                      </a:endParaRPr>
                    </a:p>
                  </a:txBody>
                  <a:tcPr marL="6350" marR="6350" marT="635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905631155"/>
                  </a:ext>
                </a:extLst>
              </a:tr>
              <a:tr h="228600">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a:noFill/>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NZ" sz="1400" b="0" i="1" u="none" strike="noStrike">
                        <a:solidFill>
                          <a:srgbClr val="AEAAAA"/>
                        </a:solidFill>
                        <a:effectLst/>
                        <a:latin typeface="Calibri" panose="020F0502020204030204" pitchFamily="34" charset="0"/>
                      </a:endParaRPr>
                    </a:p>
                  </a:txBody>
                  <a:tcPr marL="6350" marR="6350" marT="635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NZ" sz="1400" b="0" i="1" u="none" strike="noStrike">
                        <a:solidFill>
                          <a:srgbClr val="AEAAAA"/>
                        </a:solidFill>
                        <a:effectLst/>
                        <a:latin typeface="Calibri" panose="020F0502020204030204" pitchFamily="34" charset="0"/>
                      </a:endParaRPr>
                    </a:p>
                  </a:txBody>
                  <a:tcPr marL="6350" marR="6350" marT="635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NZ" sz="1400" b="0" i="0" u="none" strike="noStrike">
                        <a:solidFill>
                          <a:srgbClr val="000000"/>
                        </a:solidFill>
                        <a:effectLst/>
                        <a:latin typeface="Calibri" panose="020F0502020204030204" pitchFamily="34" charset="0"/>
                      </a:endParaRPr>
                    </a:p>
                  </a:txBody>
                  <a:tcPr marL="6350" marR="6350" marT="635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NZ" sz="1100" b="0" i="1" u="none" strike="noStrike">
                        <a:solidFill>
                          <a:srgbClr val="AEAAAA"/>
                        </a:solidFill>
                        <a:effectLst/>
                        <a:latin typeface="Calibri" panose="020F0502020204030204" pitchFamily="34" charset="0"/>
                      </a:endParaRPr>
                    </a:p>
                  </a:txBody>
                  <a:tcPr marL="6350" marR="6350" marT="6350" anchor="b">
                    <a:lnL>
                      <a:noFill/>
                    </a:lnL>
                    <a:lnR>
                      <a:noFill/>
                    </a:lnR>
                    <a:lnT>
                      <a:noFill/>
                    </a:lnT>
                    <a:lnB>
                      <a:noFill/>
                    </a:lnB>
                  </a:tcPr>
                </a:tc>
                <a:extLst>
                  <a:ext uri="{0D108BD9-81ED-4DB2-BD59-A6C34878D82A}">
                    <a16:rowId xmlns:a16="http://schemas.microsoft.com/office/drawing/2014/main" val="1885657166"/>
                  </a:ext>
                </a:extLst>
              </a:tr>
            </a:tbl>
          </a:graphicData>
        </a:graphic>
      </p:graphicFrame>
      <p:sp>
        <p:nvSpPr>
          <p:cNvPr id="19" name="TextBox 18">
            <a:extLst>
              <a:ext uri="{FF2B5EF4-FFF2-40B4-BE49-F238E27FC236}">
                <a16:creationId xmlns:a16="http://schemas.microsoft.com/office/drawing/2014/main" id="{7E97312F-232A-63C7-9CA9-1B1536A5E40A}"/>
              </a:ext>
            </a:extLst>
          </p:cNvPr>
          <p:cNvSpPr txBox="1"/>
          <p:nvPr/>
        </p:nvSpPr>
        <p:spPr>
          <a:xfrm>
            <a:off x="7659197" y="1326995"/>
            <a:ext cx="4081046" cy="4185761"/>
          </a:xfrm>
          <a:prstGeom prst="rect">
            <a:avLst/>
          </a:prstGeom>
          <a:noFill/>
        </p:spPr>
        <p:txBody>
          <a:bodyPr wrap="square" rtlCol="0">
            <a:spAutoFit/>
          </a:bodyPr>
          <a:lstStyle/>
          <a:p>
            <a:r>
              <a:rPr lang="en-NZ" sz="1400">
                <a:solidFill>
                  <a:schemeClr val="bg1"/>
                </a:solidFill>
              </a:rPr>
              <a:t>1) The input variables are the key drivers in DCF model </a:t>
            </a:r>
          </a:p>
          <a:p>
            <a:r>
              <a:rPr lang="en-NZ" sz="1400">
                <a:solidFill>
                  <a:schemeClr val="bg1"/>
                </a:solidFill>
              </a:rPr>
              <a:t>- terminal growth rate, cost of equity, capex and net income</a:t>
            </a:r>
          </a:p>
          <a:p>
            <a:endParaRPr lang="en-NZ" sz="1400">
              <a:solidFill>
                <a:schemeClr val="bg1"/>
              </a:solidFill>
            </a:endParaRPr>
          </a:p>
          <a:p>
            <a:r>
              <a:rPr lang="en-NZ" sz="1400">
                <a:solidFill>
                  <a:schemeClr val="bg1"/>
                </a:solidFill>
              </a:rPr>
              <a:t>2) The base case is the is represent the current conditions. </a:t>
            </a:r>
          </a:p>
          <a:p>
            <a:endParaRPr lang="en-NZ" sz="1400">
              <a:solidFill>
                <a:schemeClr val="bg1"/>
              </a:solidFill>
            </a:endParaRPr>
          </a:p>
          <a:p>
            <a:r>
              <a:rPr lang="en-NZ" sz="1400">
                <a:solidFill>
                  <a:schemeClr val="bg1"/>
                </a:solidFill>
              </a:rPr>
              <a:t>3) The 10%  increase or decrease based on the previous number for every variables </a:t>
            </a:r>
          </a:p>
          <a:p>
            <a:endParaRPr lang="en-NZ" sz="1400">
              <a:solidFill>
                <a:schemeClr val="bg1"/>
              </a:solidFill>
            </a:endParaRPr>
          </a:p>
          <a:p>
            <a:r>
              <a:rPr lang="en-NZ" sz="1400">
                <a:solidFill>
                  <a:schemeClr val="bg1"/>
                </a:solidFill>
              </a:rPr>
              <a:t>4) Use the DCF model to calculate the outcomes for each scenarios, based in adjusted variables </a:t>
            </a:r>
          </a:p>
          <a:p>
            <a:endParaRPr lang="en-NZ" sz="1400">
              <a:solidFill>
                <a:schemeClr val="bg1"/>
              </a:solidFill>
            </a:endParaRPr>
          </a:p>
          <a:p>
            <a:r>
              <a:rPr lang="en-NZ" sz="1400">
                <a:solidFill>
                  <a:schemeClr val="bg1"/>
                </a:solidFill>
              </a:rPr>
              <a:t>5) Compare differences  and calculate the growth in outcomes between base case and the various scenarios </a:t>
            </a:r>
          </a:p>
          <a:p>
            <a:endParaRPr lang="en-NZ" sz="1400">
              <a:solidFill>
                <a:schemeClr val="bg1"/>
              </a:solidFill>
            </a:endParaRPr>
          </a:p>
          <a:p>
            <a:r>
              <a:rPr lang="en-NZ" sz="1400">
                <a:solidFill>
                  <a:schemeClr val="bg1"/>
                </a:solidFill>
              </a:rPr>
              <a:t>6) Present the result using tornado diagram </a:t>
            </a:r>
          </a:p>
        </p:txBody>
      </p:sp>
    </p:spTree>
    <p:extLst>
      <p:ext uri="{BB962C8B-B14F-4D97-AF65-F5344CB8AC3E}">
        <p14:creationId xmlns:p14="http://schemas.microsoft.com/office/powerpoint/2010/main" val="453442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15" name="Title 1">
            <a:extLst>
              <a:ext uri="{FF2B5EF4-FFF2-40B4-BE49-F238E27FC236}">
                <a16:creationId xmlns:a16="http://schemas.microsoft.com/office/drawing/2014/main" id="{22C4F03E-8BCE-FD15-76D8-E2FF6551A4D4}"/>
              </a:ext>
            </a:extLst>
          </p:cNvPr>
          <p:cNvSpPr txBox="1">
            <a:spLocks/>
          </p:cNvSpPr>
          <p:nvPr/>
        </p:nvSpPr>
        <p:spPr>
          <a:xfrm>
            <a:off x="291317" y="781567"/>
            <a:ext cx="3971071"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NZ" sz="2000">
              <a:solidFill>
                <a:schemeClr val="bg1"/>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74C253B0-624C-ECBE-4BF6-E89EFFEF89EA}"/>
              </a:ext>
            </a:extLst>
          </p:cNvPr>
          <p:cNvSpPr txBox="1">
            <a:spLocks/>
          </p:cNvSpPr>
          <p:nvPr/>
        </p:nvSpPr>
        <p:spPr>
          <a:xfrm>
            <a:off x="388706" y="894789"/>
            <a:ext cx="3971071" cy="429875"/>
          </a:xfrm>
          <a:prstGeom prst="rect">
            <a:avLst/>
          </a:prstGeom>
          <a:solidFill>
            <a:srgbClr val="A9BDA7"/>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2000" b="1">
                <a:solidFill>
                  <a:schemeClr val="bg1"/>
                </a:solidFill>
                <a:latin typeface="Arial" panose="020B0604020202020204" pitchFamily="34" charset="0"/>
                <a:cs typeface="Arial" panose="020B0604020202020204" pitchFamily="34" charset="0"/>
              </a:rPr>
              <a:t> 2024(F) up to 2028(F)</a:t>
            </a:r>
          </a:p>
        </p:txBody>
      </p:sp>
      <p:sp>
        <p:nvSpPr>
          <p:cNvPr id="4" name="Rectangle 3">
            <a:extLst>
              <a:ext uri="{FF2B5EF4-FFF2-40B4-BE49-F238E27FC236}">
                <a16:creationId xmlns:a16="http://schemas.microsoft.com/office/drawing/2014/main" id="{52D218EC-41F9-03D4-BB78-02D5281AACA3}"/>
              </a:ext>
            </a:extLst>
          </p:cNvPr>
          <p:cNvSpPr/>
          <p:nvPr/>
        </p:nvSpPr>
        <p:spPr>
          <a:xfrm>
            <a:off x="0" y="765879"/>
            <a:ext cx="12192000" cy="564973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aphicFrame>
        <p:nvGraphicFramePr>
          <p:cNvPr id="7" name="Chart 6">
            <a:extLst>
              <a:ext uri="{FF2B5EF4-FFF2-40B4-BE49-F238E27FC236}">
                <a16:creationId xmlns:a16="http://schemas.microsoft.com/office/drawing/2014/main" id="{56336AB2-2FFB-40DF-9219-BD69D3D0E5E2}"/>
              </a:ext>
            </a:extLst>
          </p:cNvPr>
          <p:cNvGraphicFramePr>
            <a:graphicFrameLocks/>
          </p:cNvGraphicFramePr>
          <p:nvPr>
            <p:extLst>
              <p:ext uri="{D42A27DB-BD31-4B8C-83A1-F6EECF244321}">
                <p14:modId xmlns:p14="http://schemas.microsoft.com/office/powerpoint/2010/main" val="3009125602"/>
              </p:ext>
            </p:extLst>
          </p:nvPr>
        </p:nvGraphicFramePr>
        <p:xfrm>
          <a:off x="1437909" y="968981"/>
          <a:ext cx="8374560" cy="2712811"/>
        </p:xfrm>
        <a:graphic>
          <a:graphicData uri="http://schemas.openxmlformats.org/drawingml/2006/chart">
            <c:chart xmlns:c="http://schemas.openxmlformats.org/drawingml/2006/chart" xmlns:r="http://schemas.openxmlformats.org/officeDocument/2006/relationships" r:id="rId4"/>
          </a:graphicData>
        </a:graphic>
      </p:graphicFrame>
      <p:sp>
        <p:nvSpPr>
          <p:cNvPr id="33" name="Rectangle 32">
            <a:extLst>
              <a:ext uri="{FF2B5EF4-FFF2-40B4-BE49-F238E27FC236}">
                <a16:creationId xmlns:a16="http://schemas.microsoft.com/office/drawing/2014/main" id="{0D6EB818-3876-102F-3DFA-0386893D2D80}"/>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34" name="Rectangle 33">
            <a:extLst>
              <a:ext uri="{FF2B5EF4-FFF2-40B4-BE49-F238E27FC236}">
                <a16:creationId xmlns:a16="http://schemas.microsoft.com/office/drawing/2014/main" id="{7D1AA7FF-BC59-6DE5-2ECC-301C083405DC}"/>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35" name="Rectangle 34">
            <a:extLst>
              <a:ext uri="{FF2B5EF4-FFF2-40B4-BE49-F238E27FC236}">
                <a16:creationId xmlns:a16="http://schemas.microsoft.com/office/drawing/2014/main" id="{9C5FD134-AF30-191D-9EDF-8CD046B82A49}"/>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36" name="TextBox 35">
            <a:extLst>
              <a:ext uri="{FF2B5EF4-FFF2-40B4-BE49-F238E27FC236}">
                <a16:creationId xmlns:a16="http://schemas.microsoft.com/office/drawing/2014/main" id="{2079E82B-236B-511A-1862-792F7555A3DA}"/>
              </a:ext>
            </a:extLst>
          </p:cNvPr>
          <p:cNvSpPr txBox="1"/>
          <p:nvPr/>
        </p:nvSpPr>
        <p:spPr>
          <a:xfrm>
            <a:off x="10396914" y="6429664"/>
            <a:ext cx="2084495" cy="338554"/>
          </a:xfrm>
          <a:prstGeom prst="rect">
            <a:avLst/>
          </a:prstGeom>
          <a:noFill/>
        </p:spPr>
        <p:txBody>
          <a:bodyPr wrap="square" rtlCol="0">
            <a:spAutoFit/>
          </a:bodyPr>
          <a:lstStyle/>
          <a:p>
            <a:r>
              <a:rPr lang="en-NZ" sz="1600">
                <a:hlinkClick r:id="rId5" action="ppaction://hlinksldjump"/>
              </a:rPr>
              <a:t>Appendix Table</a:t>
            </a:r>
            <a:endParaRPr lang="en-NZ" sz="1600"/>
          </a:p>
        </p:txBody>
      </p:sp>
      <p:sp>
        <p:nvSpPr>
          <p:cNvPr id="37" name="TextBox 36">
            <a:hlinkClick r:id="rId6" action="ppaction://hlinksldjump"/>
            <a:extLst>
              <a:ext uri="{FF2B5EF4-FFF2-40B4-BE49-F238E27FC236}">
                <a16:creationId xmlns:a16="http://schemas.microsoft.com/office/drawing/2014/main" id="{0B6A2A97-6B03-A4C7-97C3-2A874CD19136}"/>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6" action="ppaction://hlinksldjump"/>
              </a:rPr>
              <a:t>ESG</a:t>
            </a:r>
            <a:endParaRPr lang="en-NZ" sz="1600"/>
          </a:p>
        </p:txBody>
      </p:sp>
      <p:sp>
        <p:nvSpPr>
          <p:cNvPr id="38" name="TextBox 37">
            <a:hlinkClick r:id="rId6" action="ppaction://hlinksldjump"/>
            <a:extLst>
              <a:ext uri="{FF2B5EF4-FFF2-40B4-BE49-F238E27FC236}">
                <a16:creationId xmlns:a16="http://schemas.microsoft.com/office/drawing/2014/main" id="{DF36CA88-63B9-A4CE-DD71-9B8F91A2251C}"/>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7" action="ppaction://hlinksldjump"/>
              </a:rPr>
              <a:t>Sensitivity Analysis</a:t>
            </a:r>
            <a:endParaRPr lang="en-NZ" sz="1600"/>
          </a:p>
        </p:txBody>
      </p:sp>
      <p:sp>
        <p:nvSpPr>
          <p:cNvPr id="39" name="TextBox 38">
            <a:hlinkClick r:id="rId6" action="ppaction://hlinksldjump"/>
            <a:extLst>
              <a:ext uri="{FF2B5EF4-FFF2-40B4-BE49-F238E27FC236}">
                <a16:creationId xmlns:a16="http://schemas.microsoft.com/office/drawing/2014/main" id="{05818084-A9C0-C87D-E0A2-9FB211F19E8D}"/>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8" action="ppaction://hlinksldjump"/>
              </a:rPr>
              <a:t>Valuation-DCF</a:t>
            </a:r>
            <a:endParaRPr lang="en-NZ" sz="1600"/>
          </a:p>
        </p:txBody>
      </p:sp>
      <p:sp>
        <p:nvSpPr>
          <p:cNvPr id="40" name="TextBox 39">
            <a:hlinkClick r:id="rId6" action="ppaction://hlinksldjump"/>
            <a:extLst>
              <a:ext uri="{FF2B5EF4-FFF2-40B4-BE49-F238E27FC236}">
                <a16:creationId xmlns:a16="http://schemas.microsoft.com/office/drawing/2014/main" id="{E05D9CD0-AA06-8048-36AF-A881F0010244}"/>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9" action="ppaction://hlinksldjump"/>
              </a:rPr>
              <a:t>Financial Analysis</a:t>
            </a:r>
            <a:endParaRPr lang="en-NZ" sz="1600"/>
          </a:p>
        </p:txBody>
      </p:sp>
      <p:sp>
        <p:nvSpPr>
          <p:cNvPr id="41" name="TextBox 40">
            <a:hlinkClick r:id="rId6" action="ppaction://hlinksldjump"/>
            <a:extLst>
              <a:ext uri="{FF2B5EF4-FFF2-40B4-BE49-F238E27FC236}">
                <a16:creationId xmlns:a16="http://schemas.microsoft.com/office/drawing/2014/main" id="{4700DD5B-9CF6-26A2-06BC-7B67191E3A74}"/>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0" action="ppaction://hlinksldjump"/>
              </a:rPr>
              <a:t>Industry Positioning</a:t>
            </a:r>
            <a:endParaRPr lang="en-NZ" sz="1600"/>
          </a:p>
        </p:txBody>
      </p:sp>
      <p:sp>
        <p:nvSpPr>
          <p:cNvPr id="42" name="TextBox 41">
            <a:hlinkClick r:id="rId6" action="ppaction://hlinksldjump"/>
            <a:extLst>
              <a:ext uri="{FF2B5EF4-FFF2-40B4-BE49-F238E27FC236}">
                <a16:creationId xmlns:a16="http://schemas.microsoft.com/office/drawing/2014/main" id="{AE100BEE-C426-0ACA-7E6D-3DD19AF7B36C}"/>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1" action="ppaction://hlinksldjump"/>
              </a:rPr>
              <a:t>Business Model</a:t>
            </a:r>
            <a:endParaRPr lang="en-NZ" sz="1600"/>
          </a:p>
        </p:txBody>
      </p:sp>
      <p:sp>
        <p:nvSpPr>
          <p:cNvPr id="45" name="Title 1">
            <a:extLst>
              <a:ext uri="{FF2B5EF4-FFF2-40B4-BE49-F238E27FC236}">
                <a16:creationId xmlns:a16="http://schemas.microsoft.com/office/drawing/2014/main" id="{10C1F7C1-F9BF-5F28-1FA3-18735DA537BF}"/>
              </a:ext>
            </a:extLst>
          </p:cNvPr>
          <p:cNvSpPr txBox="1">
            <a:spLocks/>
          </p:cNvSpPr>
          <p:nvPr/>
        </p:nvSpPr>
        <p:spPr>
          <a:xfrm>
            <a:off x="387483" y="328160"/>
            <a:ext cx="5102548" cy="44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panose="020B0604020202020204" pitchFamily="34" charset="0"/>
                <a:cs typeface="Arial" panose="020B0604020202020204" pitchFamily="34" charset="0"/>
              </a:rPr>
              <a:t>OCA NUMBER OF UNIT &amp; PORTFOLIO WEIGHT</a:t>
            </a:r>
          </a:p>
        </p:txBody>
      </p:sp>
      <p:sp>
        <p:nvSpPr>
          <p:cNvPr id="46" name="TextBox 45">
            <a:extLst>
              <a:ext uri="{FF2B5EF4-FFF2-40B4-BE49-F238E27FC236}">
                <a16:creationId xmlns:a16="http://schemas.microsoft.com/office/drawing/2014/main" id="{90F88CC3-4A8B-C752-A50B-F2C430CF38FC}"/>
              </a:ext>
            </a:extLst>
          </p:cNvPr>
          <p:cNvSpPr txBox="1"/>
          <p:nvPr/>
        </p:nvSpPr>
        <p:spPr>
          <a:xfrm>
            <a:off x="885611" y="3519346"/>
            <a:ext cx="7544955" cy="2031325"/>
          </a:xfrm>
          <a:prstGeom prst="rect">
            <a:avLst/>
          </a:prstGeom>
          <a:noFill/>
        </p:spPr>
        <p:txBody>
          <a:bodyPr wrap="square" rtlCol="0">
            <a:spAutoFit/>
          </a:bodyPr>
          <a:lstStyle/>
          <a:p>
            <a:endParaRPr lang="en-NZ">
              <a:solidFill>
                <a:schemeClr val="bg1"/>
              </a:solidFill>
            </a:endParaRPr>
          </a:p>
          <a:p>
            <a:pPr marL="285750" indent="-285750">
              <a:buFont typeface="Arial" panose="020B0604020202020204" pitchFamily="34" charset="0"/>
              <a:buChar char="•"/>
            </a:pPr>
            <a:r>
              <a:rPr lang="en-NZ">
                <a:solidFill>
                  <a:schemeClr val="bg1"/>
                </a:solidFill>
              </a:rPr>
              <a:t>OCA’s number of </a:t>
            </a:r>
            <a:r>
              <a:rPr lang="en-NZ" b="1">
                <a:solidFill>
                  <a:schemeClr val="bg1"/>
                </a:solidFill>
              </a:rPr>
              <a:t>care suite </a:t>
            </a:r>
            <a:r>
              <a:rPr lang="en-NZ">
                <a:solidFill>
                  <a:schemeClr val="bg1"/>
                </a:solidFill>
              </a:rPr>
              <a:t>has increased 308% since 2017 </a:t>
            </a:r>
          </a:p>
          <a:p>
            <a:pPr marL="285750" indent="-285750">
              <a:buFont typeface="Arial" panose="020B0604020202020204" pitchFamily="34" charset="0"/>
              <a:buChar char="•"/>
            </a:pPr>
            <a:r>
              <a:rPr lang="en-NZ">
                <a:solidFill>
                  <a:schemeClr val="bg1"/>
                </a:solidFill>
              </a:rPr>
              <a:t>The number of </a:t>
            </a:r>
            <a:r>
              <a:rPr lang="en-NZ" b="1">
                <a:solidFill>
                  <a:schemeClr val="bg1"/>
                </a:solidFill>
              </a:rPr>
              <a:t>care bed </a:t>
            </a:r>
            <a:r>
              <a:rPr lang="en-NZ">
                <a:solidFill>
                  <a:schemeClr val="bg1"/>
                </a:solidFill>
              </a:rPr>
              <a:t>has decreased 41% since 2017.</a:t>
            </a:r>
          </a:p>
          <a:p>
            <a:pPr marL="285750" indent="-285750">
              <a:buFont typeface="Arial" panose="020B0604020202020204" pitchFamily="34" charset="0"/>
              <a:buChar char="•"/>
            </a:pPr>
            <a:r>
              <a:rPr lang="en-NZ">
                <a:solidFill>
                  <a:schemeClr val="bg1"/>
                </a:solidFill>
              </a:rPr>
              <a:t>The number of </a:t>
            </a:r>
            <a:r>
              <a:rPr lang="en-NZ" b="1">
                <a:solidFill>
                  <a:schemeClr val="bg1"/>
                </a:solidFill>
              </a:rPr>
              <a:t>village </a:t>
            </a:r>
            <a:r>
              <a:rPr lang="en-NZ">
                <a:solidFill>
                  <a:schemeClr val="bg1"/>
                </a:solidFill>
              </a:rPr>
              <a:t>has increased 72% since 2017.</a:t>
            </a:r>
          </a:p>
          <a:p>
            <a:pPr marL="285750" indent="-285750">
              <a:buFont typeface="Arial" panose="020B0604020202020204" pitchFamily="34" charset="0"/>
              <a:buChar char="•"/>
            </a:pPr>
            <a:endParaRPr lang="en-NZ">
              <a:solidFill>
                <a:schemeClr val="bg1"/>
              </a:solidFill>
            </a:endParaRPr>
          </a:p>
          <a:p>
            <a:pPr marL="285750" indent="-285750">
              <a:buFont typeface="Arial" panose="020B0604020202020204" pitchFamily="34" charset="0"/>
              <a:buChar char="•"/>
            </a:pPr>
            <a:r>
              <a:rPr lang="en-NZ">
                <a:solidFill>
                  <a:schemeClr val="bg1"/>
                </a:solidFill>
              </a:rPr>
              <a:t>OCA has been increasing their care suite and villages, decreasing their care bed. We see a trend that OCA is increasing their premium units.</a:t>
            </a:r>
          </a:p>
        </p:txBody>
      </p:sp>
    </p:spTree>
    <p:extLst>
      <p:ext uri="{BB962C8B-B14F-4D97-AF65-F5344CB8AC3E}">
        <p14:creationId xmlns:p14="http://schemas.microsoft.com/office/powerpoint/2010/main" val="3481580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353264" y="40510"/>
            <a:ext cx="954782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NZ" sz="2400" b="1">
                <a:solidFill>
                  <a:schemeClr val="tx2"/>
                </a:solidFill>
                <a:latin typeface="Calibri"/>
                <a:cs typeface="Calibri"/>
              </a:rPr>
              <a:t>Past Numbers Analysis of how two key drivers in business, Aged Care and Op Revenue have performed</a:t>
            </a:r>
            <a:r>
              <a:rPr lang="en-NZ">
                <a:noFill/>
                <a:latin typeface="Calibri"/>
                <a:cs typeface="Calibri"/>
              </a:rPr>
              <a:t>.</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4564" y="42333"/>
            <a:ext cx="687696" cy="687696"/>
          </a:xfrm>
          <a:prstGeom prst="rect">
            <a:avLst/>
          </a:prstGeom>
        </p:spPr>
      </p:pic>
      <p:sp>
        <p:nvSpPr>
          <p:cNvPr id="3" name="Rectangle 2">
            <a:extLst>
              <a:ext uri="{FF2B5EF4-FFF2-40B4-BE49-F238E27FC236}">
                <a16:creationId xmlns:a16="http://schemas.microsoft.com/office/drawing/2014/main" id="{E907009C-D7D9-6580-69B7-4700B23F2E1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47" name="TextBox 46">
            <a:extLst>
              <a:ext uri="{FF2B5EF4-FFF2-40B4-BE49-F238E27FC236}">
                <a16:creationId xmlns:a16="http://schemas.microsoft.com/office/drawing/2014/main" id="{C28E704B-5A6D-708B-D57F-DB08C779A26E}"/>
              </a:ext>
            </a:extLst>
          </p:cNvPr>
          <p:cNvSpPr txBox="1"/>
          <p:nvPr/>
        </p:nvSpPr>
        <p:spPr>
          <a:xfrm>
            <a:off x="10678695" y="6083556"/>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
        <p:nvSpPr>
          <p:cNvPr id="2" name="Rectangle 1">
            <a:extLst>
              <a:ext uri="{FF2B5EF4-FFF2-40B4-BE49-F238E27FC236}">
                <a16:creationId xmlns:a16="http://schemas.microsoft.com/office/drawing/2014/main" id="{BB3CB264-E9C9-1629-F302-8E59E0A57B81}"/>
              </a:ext>
            </a:extLst>
          </p:cNvPr>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00E56944-DC93-E2D0-948E-52D6B0C85B2A}"/>
              </a:ext>
            </a:extLst>
          </p:cNvPr>
          <p:cNvSpPr txBox="1"/>
          <p:nvPr/>
        </p:nvSpPr>
        <p:spPr>
          <a:xfrm>
            <a:off x="733566" y="3693884"/>
            <a:ext cx="1090114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cs typeface="Calibri"/>
            </a:endParaRPr>
          </a:p>
          <a:p>
            <a:pPr marL="285750" indent="-285750">
              <a:buFont typeface="Arial"/>
              <a:buChar char="•"/>
            </a:pPr>
            <a:r>
              <a:rPr lang="en-US">
                <a:solidFill>
                  <a:schemeClr val="bg1"/>
                </a:solidFill>
                <a:cs typeface="Calibri"/>
              </a:rPr>
              <a:t>The </a:t>
            </a:r>
            <a:r>
              <a:rPr lang="en-US" b="1">
                <a:solidFill>
                  <a:schemeClr val="bg1"/>
                </a:solidFill>
                <a:cs typeface="Calibri"/>
              </a:rPr>
              <a:t>absolute increase in %age in aged care revenue</a:t>
            </a:r>
            <a:r>
              <a:rPr lang="en-US">
                <a:solidFill>
                  <a:schemeClr val="bg1"/>
                </a:solidFill>
                <a:cs typeface="Calibri"/>
              </a:rPr>
              <a:t> in the past 7 years(2017 – 2023) is </a:t>
            </a:r>
            <a:r>
              <a:rPr lang="en-US" b="1">
                <a:solidFill>
                  <a:schemeClr val="bg1"/>
                </a:solidFill>
                <a:cs typeface="Calibri"/>
              </a:rPr>
              <a:t>28%</a:t>
            </a:r>
            <a:r>
              <a:rPr lang="en-US">
                <a:solidFill>
                  <a:schemeClr val="bg1"/>
                </a:solidFill>
                <a:cs typeface="Calibri"/>
              </a:rPr>
              <a:t>. The number 28% is without inflation adjustment.</a:t>
            </a:r>
          </a:p>
          <a:p>
            <a:pPr marL="285750" indent="-285750">
              <a:buFont typeface="Arial"/>
              <a:buChar char="•"/>
            </a:pPr>
            <a:r>
              <a:rPr lang="en-US">
                <a:solidFill>
                  <a:schemeClr val="bg1"/>
                </a:solidFill>
                <a:cs typeface="Calibri"/>
              </a:rPr>
              <a:t>The </a:t>
            </a:r>
            <a:r>
              <a:rPr lang="en-US" b="1">
                <a:solidFill>
                  <a:schemeClr val="bg1"/>
                </a:solidFill>
                <a:cs typeface="Calibri"/>
              </a:rPr>
              <a:t>absolute increase in %age in Village Op Revenue </a:t>
            </a:r>
            <a:r>
              <a:rPr lang="en-US">
                <a:solidFill>
                  <a:schemeClr val="bg1"/>
                </a:solidFill>
                <a:cs typeface="Calibri"/>
              </a:rPr>
              <a:t>in the past 7 years(2017 – 2023) is </a:t>
            </a:r>
            <a:r>
              <a:rPr lang="en-US" b="1">
                <a:solidFill>
                  <a:schemeClr val="bg1"/>
                </a:solidFill>
                <a:cs typeface="Calibri"/>
              </a:rPr>
              <a:t>153%</a:t>
            </a:r>
            <a:r>
              <a:rPr lang="en-US">
                <a:solidFill>
                  <a:schemeClr val="bg1"/>
                </a:solidFill>
                <a:cs typeface="Calibri"/>
              </a:rPr>
              <a:t>. The number 28% is without inflation adjustment.</a:t>
            </a:r>
          </a:p>
          <a:p>
            <a:pPr marL="285750" indent="-285750">
              <a:buFont typeface="Arial"/>
              <a:buChar char="•"/>
            </a:pPr>
            <a:r>
              <a:rPr lang="en-US" b="1">
                <a:solidFill>
                  <a:schemeClr val="bg1"/>
                </a:solidFill>
                <a:cs typeface="Calibri"/>
              </a:rPr>
              <a:t>The growth rate (YoY) we forecast is 8% for aged acre and 6-8% for retirement village.</a:t>
            </a:r>
            <a:endParaRPr lang="en-US" b="1">
              <a:solidFill>
                <a:schemeClr val="bg1"/>
              </a:solidFill>
              <a:ea typeface="Calibri"/>
              <a:cs typeface="Calibri"/>
            </a:endParaRPr>
          </a:p>
          <a:p>
            <a:pPr marL="285750" indent="-285750">
              <a:buFont typeface="Arial"/>
              <a:buChar char="•"/>
            </a:pPr>
            <a:r>
              <a:rPr lang="en-US">
                <a:solidFill>
                  <a:schemeClr val="bg1"/>
                </a:solidFill>
                <a:ea typeface="Calibri"/>
                <a:cs typeface="Calibri"/>
              </a:rPr>
              <a:t>The Methodology  for village operating revenue in the model is as follows.</a:t>
            </a:r>
          </a:p>
          <a:p>
            <a:pPr marL="342900" indent="-342900">
              <a:buAutoNum type="arabicParenR"/>
            </a:pPr>
            <a:endParaRPr lang="en-US">
              <a:solidFill>
                <a:schemeClr val="bg1"/>
              </a:solidFill>
              <a:ea typeface="Calibri"/>
              <a:cs typeface="Calibri"/>
            </a:endParaRPr>
          </a:p>
        </p:txBody>
      </p:sp>
      <p:sp>
        <p:nvSpPr>
          <p:cNvPr id="4" name="Rectangle 3">
            <a:extLst>
              <a:ext uri="{FF2B5EF4-FFF2-40B4-BE49-F238E27FC236}">
                <a16:creationId xmlns:a16="http://schemas.microsoft.com/office/drawing/2014/main" id="{EBA9BED9-096E-75D9-BE38-842AAE83AC67}"/>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47B7A378-2BCA-AB69-1DE8-4D222FAE3F63}"/>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6" name="TextBox 5">
            <a:extLst>
              <a:ext uri="{FF2B5EF4-FFF2-40B4-BE49-F238E27FC236}">
                <a16:creationId xmlns:a16="http://schemas.microsoft.com/office/drawing/2014/main" id="{1B28819A-7235-B2DF-C357-E9A786FAEA66}"/>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7" name="TextBox 6">
            <a:hlinkClick r:id="rId5" action="ppaction://hlinksldjump"/>
            <a:extLst>
              <a:ext uri="{FF2B5EF4-FFF2-40B4-BE49-F238E27FC236}">
                <a16:creationId xmlns:a16="http://schemas.microsoft.com/office/drawing/2014/main" id="{F1DB9667-AFD8-58A4-52D1-902E9A8F1A8B}"/>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11" name="TextBox 10">
            <a:hlinkClick r:id="rId5" action="ppaction://hlinksldjump"/>
            <a:extLst>
              <a:ext uri="{FF2B5EF4-FFF2-40B4-BE49-F238E27FC236}">
                <a16:creationId xmlns:a16="http://schemas.microsoft.com/office/drawing/2014/main" id="{06A65D93-5E3D-8A7D-5DB0-A234F0EC5E57}"/>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13" name="TextBox 12">
            <a:hlinkClick r:id="rId5" action="ppaction://hlinksldjump"/>
            <a:extLst>
              <a:ext uri="{FF2B5EF4-FFF2-40B4-BE49-F238E27FC236}">
                <a16:creationId xmlns:a16="http://schemas.microsoft.com/office/drawing/2014/main" id="{61356CD6-49D2-3925-89A8-00CF8D333D31}"/>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14" name="TextBox 13">
            <a:hlinkClick r:id="rId5" action="ppaction://hlinksldjump"/>
            <a:extLst>
              <a:ext uri="{FF2B5EF4-FFF2-40B4-BE49-F238E27FC236}">
                <a16:creationId xmlns:a16="http://schemas.microsoft.com/office/drawing/2014/main" id="{FE6F13EF-C381-D45A-C11A-10B6EA241BC2}"/>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15" name="TextBox 14">
            <a:hlinkClick r:id="rId5" action="ppaction://hlinksldjump"/>
            <a:extLst>
              <a:ext uri="{FF2B5EF4-FFF2-40B4-BE49-F238E27FC236}">
                <a16:creationId xmlns:a16="http://schemas.microsoft.com/office/drawing/2014/main" id="{AA84F224-4FE8-7676-84F2-39D8066F6AB4}"/>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16" name="TextBox 15">
            <a:hlinkClick r:id="rId5" action="ppaction://hlinksldjump"/>
            <a:extLst>
              <a:ext uri="{FF2B5EF4-FFF2-40B4-BE49-F238E27FC236}">
                <a16:creationId xmlns:a16="http://schemas.microsoft.com/office/drawing/2014/main" id="{57FD9D5F-4723-4603-5418-DDC84773710A}"/>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graphicFrame>
        <p:nvGraphicFramePr>
          <p:cNvPr id="17" name="Table 16">
            <a:extLst>
              <a:ext uri="{FF2B5EF4-FFF2-40B4-BE49-F238E27FC236}">
                <a16:creationId xmlns:a16="http://schemas.microsoft.com/office/drawing/2014/main" id="{643A2414-CC31-7145-5628-9019A6077B3D}"/>
              </a:ext>
            </a:extLst>
          </p:cNvPr>
          <p:cNvGraphicFramePr>
            <a:graphicFrameLocks noGrp="1"/>
          </p:cNvGraphicFramePr>
          <p:nvPr>
            <p:extLst>
              <p:ext uri="{D42A27DB-BD31-4B8C-83A1-F6EECF244321}">
                <p14:modId xmlns:p14="http://schemas.microsoft.com/office/powerpoint/2010/main" val="1770557831"/>
              </p:ext>
            </p:extLst>
          </p:nvPr>
        </p:nvGraphicFramePr>
        <p:xfrm>
          <a:off x="733566" y="1178137"/>
          <a:ext cx="10710998" cy="2273625"/>
        </p:xfrm>
        <a:graphic>
          <a:graphicData uri="http://schemas.openxmlformats.org/drawingml/2006/table">
            <a:tbl>
              <a:tblPr>
                <a:tableStyleId>{5C22544A-7EE6-4342-B048-85BDC9FD1C3A}</a:tableStyleId>
              </a:tblPr>
              <a:tblGrid>
                <a:gridCol w="2483709">
                  <a:extLst>
                    <a:ext uri="{9D8B030D-6E8A-4147-A177-3AD203B41FA5}">
                      <a16:colId xmlns:a16="http://schemas.microsoft.com/office/drawing/2014/main" val="815717468"/>
                    </a:ext>
                  </a:extLst>
                </a:gridCol>
                <a:gridCol w="1086623">
                  <a:extLst>
                    <a:ext uri="{9D8B030D-6E8A-4147-A177-3AD203B41FA5}">
                      <a16:colId xmlns:a16="http://schemas.microsoft.com/office/drawing/2014/main" val="3029249630"/>
                    </a:ext>
                  </a:extLst>
                </a:gridCol>
                <a:gridCol w="585105">
                  <a:extLst>
                    <a:ext uri="{9D8B030D-6E8A-4147-A177-3AD203B41FA5}">
                      <a16:colId xmlns:a16="http://schemas.microsoft.com/office/drawing/2014/main" val="3063296547"/>
                    </a:ext>
                  </a:extLst>
                </a:gridCol>
                <a:gridCol w="585105">
                  <a:extLst>
                    <a:ext uri="{9D8B030D-6E8A-4147-A177-3AD203B41FA5}">
                      <a16:colId xmlns:a16="http://schemas.microsoft.com/office/drawing/2014/main" val="4220940265"/>
                    </a:ext>
                  </a:extLst>
                </a:gridCol>
                <a:gridCol w="585105">
                  <a:extLst>
                    <a:ext uri="{9D8B030D-6E8A-4147-A177-3AD203B41FA5}">
                      <a16:colId xmlns:a16="http://schemas.microsoft.com/office/drawing/2014/main" val="458414029"/>
                    </a:ext>
                  </a:extLst>
                </a:gridCol>
                <a:gridCol w="608986">
                  <a:extLst>
                    <a:ext uri="{9D8B030D-6E8A-4147-A177-3AD203B41FA5}">
                      <a16:colId xmlns:a16="http://schemas.microsoft.com/office/drawing/2014/main" val="1744730223"/>
                    </a:ext>
                  </a:extLst>
                </a:gridCol>
                <a:gridCol w="585105">
                  <a:extLst>
                    <a:ext uri="{9D8B030D-6E8A-4147-A177-3AD203B41FA5}">
                      <a16:colId xmlns:a16="http://schemas.microsoft.com/office/drawing/2014/main" val="3846868892"/>
                    </a:ext>
                  </a:extLst>
                </a:gridCol>
                <a:gridCol w="585105">
                  <a:extLst>
                    <a:ext uri="{9D8B030D-6E8A-4147-A177-3AD203B41FA5}">
                      <a16:colId xmlns:a16="http://schemas.microsoft.com/office/drawing/2014/main" val="1663868912"/>
                    </a:ext>
                  </a:extLst>
                </a:gridCol>
                <a:gridCol w="608986">
                  <a:extLst>
                    <a:ext uri="{9D8B030D-6E8A-4147-A177-3AD203B41FA5}">
                      <a16:colId xmlns:a16="http://schemas.microsoft.com/office/drawing/2014/main" val="1184829668"/>
                    </a:ext>
                  </a:extLst>
                </a:gridCol>
                <a:gridCol w="585105">
                  <a:extLst>
                    <a:ext uri="{9D8B030D-6E8A-4147-A177-3AD203B41FA5}">
                      <a16:colId xmlns:a16="http://schemas.microsoft.com/office/drawing/2014/main" val="3022895525"/>
                    </a:ext>
                  </a:extLst>
                </a:gridCol>
                <a:gridCol w="549282">
                  <a:extLst>
                    <a:ext uri="{9D8B030D-6E8A-4147-A177-3AD203B41FA5}">
                      <a16:colId xmlns:a16="http://schemas.microsoft.com/office/drawing/2014/main" val="2291786834"/>
                    </a:ext>
                  </a:extLst>
                </a:gridCol>
                <a:gridCol w="644809">
                  <a:extLst>
                    <a:ext uri="{9D8B030D-6E8A-4147-A177-3AD203B41FA5}">
                      <a16:colId xmlns:a16="http://schemas.microsoft.com/office/drawing/2014/main" val="3072273583"/>
                    </a:ext>
                  </a:extLst>
                </a:gridCol>
                <a:gridCol w="668691">
                  <a:extLst>
                    <a:ext uri="{9D8B030D-6E8A-4147-A177-3AD203B41FA5}">
                      <a16:colId xmlns:a16="http://schemas.microsoft.com/office/drawing/2014/main" val="2399619038"/>
                    </a:ext>
                  </a:extLst>
                </a:gridCol>
                <a:gridCol w="549282">
                  <a:extLst>
                    <a:ext uri="{9D8B030D-6E8A-4147-A177-3AD203B41FA5}">
                      <a16:colId xmlns:a16="http://schemas.microsoft.com/office/drawing/2014/main" val="2238684185"/>
                    </a:ext>
                  </a:extLst>
                </a:gridCol>
              </a:tblGrid>
              <a:tr h="318257">
                <a:tc>
                  <a:txBody>
                    <a:bodyPr/>
                    <a:lstStyle/>
                    <a:p>
                      <a:pPr algn="ctr" fontAlgn="ctr"/>
                      <a:r>
                        <a:rPr lang="en-NZ" sz="1100" b="1" u="none" strike="noStrike">
                          <a:solidFill>
                            <a:schemeClr val="tx1"/>
                          </a:solidFill>
                          <a:effectLst/>
                        </a:rPr>
                        <a:t>financial year</a:t>
                      </a:r>
                      <a:endParaRPr lang="en-NZ" sz="1100" b="1" i="0" u="none" strike="noStrike">
                        <a:solidFill>
                          <a:schemeClr val="tx1"/>
                        </a:solidFill>
                        <a:effectLst/>
                        <a:latin typeface="Times New Roman" panose="02020603050405020304" pitchFamily="18" charset="0"/>
                      </a:endParaRPr>
                    </a:p>
                  </a:txBody>
                  <a:tcPr marL="0" marR="0" marT="0" marB="0" anchor="ctr">
                    <a:solidFill>
                      <a:schemeClr val="bg2"/>
                    </a:solidFill>
                  </a:tcPr>
                </a:tc>
                <a:tc>
                  <a:txBody>
                    <a:bodyPr/>
                    <a:lstStyle/>
                    <a:p>
                      <a:pPr algn="ctr" fontAlgn="ctr"/>
                      <a:r>
                        <a:rPr lang="en-NZ" sz="1100" b="1" u="none" strike="noStrike">
                          <a:solidFill>
                            <a:schemeClr val="tx1"/>
                          </a:solidFill>
                          <a:effectLst/>
                        </a:rPr>
                        <a:t>Growth%</a:t>
                      </a:r>
                      <a:endParaRPr lang="en-NZ" sz="1100" b="1" i="0" u="none" strike="noStrike">
                        <a:solidFill>
                          <a:schemeClr val="tx1"/>
                        </a:solidFill>
                        <a:effectLst/>
                        <a:latin typeface="Times New Roman" panose="02020603050405020304" pitchFamily="18" charset="0"/>
                      </a:endParaRPr>
                    </a:p>
                  </a:txBody>
                  <a:tcPr marL="0" marR="0" marT="0" marB="0" anchor="ctr">
                    <a:solidFill>
                      <a:schemeClr val="bg2"/>
                    </a:solidFill>
                  </a:tcPr>
                </a:tc>
                <a:tc>
                  <a:txBody>
                    <a:bodyPr/>
                    <a:lstStyle/>
                    <a:p>
                      <a:pPr algn="ctr" fontAlgn="b"/>
                      <a:r>
                        <a:rPr lang="en-NZ" sz="1100" b="1" u="none" strike="noStrike">
                          <a:solidFill>
                            <a:schemeClr val="tx1"/>
                          </a:solidFill>
                          <a:effectLst/>
                        </a:rPr>
                        <a:t>2017A</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2018A</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2019A</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2020A</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2021A</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2022A</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2023A</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2024E</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2025E</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2026E</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2027E</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tc>
                  <a:txBody>
                    <a:bodyPr/>
                    <a:lstStyle/>
                    <a:p>
                      <a:pPr algn="ctr" fontAlgn="b"/>
                      <a:r>
                        <a:rPr lang="en-NZ" sz="1100" b="1" u="none" strike="noStrike">
                          <a:solidFill>
                            <a:schemeClr val="tx1"/>
                          </a:solidFill>
                          <a:effectLst/>
                        </a:rPr>
                        <a:t>2028E</a:t>
                      </a:r>
                      <a:endParaRPr lang="en-NZ" sz="1100" b="1" i="0" u="none" strike="noStrike">
                        <a:solidFill>
                          <a:schemeClr val="tx1"/>
                        </a:solidFill>
                        <a:effectLst/>
                        <a:latin typeface="Times New Roman" panose="02020603050405020304" pitchFamily="18" charset="0"/>
                      </a:endParaRPr>
                    </a:p>
                  </a:txBody>
                  <a:tcPr marL="0" marR="0" marT="0" marB="0" anchor="b">
                    <a:solidFill>
                      <a:schemeClr val="bg2"/>
                    </a:solidFill>
                  </a:tcPr>
                </a:tc>
                <a:extLst>
                  <a:ext uri="{0D108BD9-81ED-4DB2-BD59-A6C34878D82A}">
                    <a16:rowId xmlns:a16="http://schemas.microsoft.com/office/drawing/2014/main" val="1544605433"/>
                  </a:ext>
                </a:extLst>
              </a:tr>
              <a:tr h="244421">
                <a:tc>
                  <a:txBody>
                    <a:bodyPr/>
                    <a:lstStyle/>
                    <a:p>
                      <a:pPr lvl="1" algn="l" fontAlgn="ctr"/>
                      <a:r>
                        <a:rPr lang="en-NZ" sz="1100" b="1" u="none" strike="noStrike">
                          <a:effectLst/>
                          <a:latin typeface="+mn-lt"/>
                        </a:rPr>
                        <a:t>Revenue</a:t>
                      </a:r>
                      <a:endParaRPr lang="en-NZ" sz="1100" b="1" i="0" u="none" strike="noStrike">
                        <a:solidFill>
                          <a:srgbClr val="000000"/>
                        </a:solidFill>
                        <a:effectLst/>
                        <a:latin typeface="+mn-lt"/>
                      </a:endParaRPr>
                    </a:p>
                  </a:txBody>
                  <a:tcPr marL="0" marR="0" marT="0" marB="0" anchor="ctr"/>
                </a:tc>
                <a:tc>
                  <a:txBody>
                    <a:bodyPr/>
                    <a:lstStyle/>
                    <a:p>
                      <a:pPr algn="l" fontAlgn="b"/>
                      <a:endParaRPr lang="en-NZ" sz="100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NZ" sz="1050" u="none" strike="noStrike">
                          <a:effectLst/>
                          <a:latin typeface="+mn-lt"/>
                        </a:rPr>
                        <a:t>174</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183</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187</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195</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215</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232</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247</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266</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286</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309</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333</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359</a:t>
                      </a:r>
                      <a:endParaRPr lang="en-NZ"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739152026"/>
                  </a:ext>
                </a:extLst>
              </a:tr>
              <a:tr h="244421">
                <a:tc>
                  <a:txBody>
                    <a:bodyPr/>
                    <a:lstStyle/>
                    <a:p>
                      <a:pPr lvl="1" algn="l" fontAlgn="ctr"/>
                      <a:endParaRPr lang="en-NZ" sz="1100" b="1" i="0" u="none" strike="noStrike">
                        <a:solidFill>
                          <a:srgbClr val="000000"/>
                        </a:solidFill>
                        <a:effectLst/>
                        <a:latin typeface="+mn-lt"/>
                      </a:endParaRPr>
                    </a:p>
                  </a:txBody>
                  <a:tcPr marL="0" marR="0" marT="0" marB="0" anchor="ctr"/>
                </a:tc>
                <a:tc>
                  <a:txBody>
                    <a:bodyPr/>
                    <a:lstStyle/>
                    <a:p>
                      <a:pPr algn="l" fontAlgn="b"/>
                      <a:r>
                        <a:rPr lang="en-NZ" sz="1000" u="none" strike="noStrike">
                          <a:effectLst/>
                        </a:rPr>
                        <a:t>% Growth (YoY)</a:t>
                      </a:r>
                      <a:endParaRPr lang="en-NZ" sz="1000" b="0" i="0" u="none" strike="noStrike">
                        <a:solidFill>
                          <a:srgbClr val="BFBFBF"/>
                        </a:solidFill>
                        <a:effectLst/>
                        <a:latin typeface="Times New Roman" panose="02020603050405020304" pitchFamily="18" charset="0"/>
                      </a:endParaRPr>
                    </a:p>
                  </a:txBody>
                  <a:tcPr marL="0" marR="0" marT="0" marB="0" anchor="b"/>
                </a:tc>
                <a:tc>
                  <a:txBody>
                    <a:bodyPr/>
                    <a:lstStyle/>
                    <a:p>
                      <a:pPr algn="l" fontAlgn="b"/>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5%</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3%</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4%</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10%</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7%</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7%</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extLst>
                  <a:ext uri="{0D108BD9-81ED-4DB2-BD59-A6C34878D82A}">
                    <a16:rowId xmlns:a16="http://schemas.microsoft.com/office/drawing/2014/main" val="3734874292"/>
                  </a:ext>
                </a:extLst>
              </a:tr>
              <a:tr h="244421">
                <a:tc>
                  <a:txBody>
                    <a:bodyPr/>
                    <a:lstStyle/>
                    <a:p>
                      <a:pPr lvl="1" algn="l" fontAlgn="b"/>
                      <a:r>
                        <a:rPr lang="en-NZ" sz="1100" b="1" u="none" strike="noStrike">
                          <a:effectLst/>
                          <a:latin typeface="+mn-lt"/>
                        </a:rPr>
                        <a:t>Village operating revenue</a:t>
                      </a:r>
                      <a:endParaRPr lang="en-NZ" sz="1100" b="1" i="0" u="none" strike="noStrike">
                        <a:solidFill>
                          <a:srgbClr val="000000"/>
                        </a:solidFill>
                        <a:effectLst/>
                        <a:latin typeface="+mn-lt"/>
                      </a:endParaRPr>
                    </a:p>
                  </a:txBody>
                  <a:tcPr marL="84406" marR="0" marT="0" marB="0" anchor="b"/>
                </a:tc>
                <a:tc>
                  <a:txBody>
                    <a:bodyPr/>
                    <a:lstStyle/>
                    <a:p>
                      <a:pPr algn="l" fontAlgn="b"/>
                      <a:endParaRPr lang="en-NZ" sz="1000" b="0" i="0" u="none" strike="noStrike">
                        <a:solidFill>
                          <a:srgbClr val="BFBFBF"/>
                        </a:solidFill>
                        <a:effectLst/>
                        <a:latin typeface="Times New Roman" panose="02020603050405020304" pitchFamily="18" charset="0"/>
                      </a:endParaRPr>
                    </a:p>
                  </a:txBody>
                  <a:tcPr marL="0" marR="0" marT="0" marB="0" anchor="b"/>
                </a:tc>
                <a:tc>
                  <a:txBody>
                    <a:bodyPr/>
                    <a:lstStyle/>
                    <a:p>
                      <a:pPr algn="r" fontAlgn="b"/>
                      <a:r>
                        <a:rPr lang="en-NZ" sz="1050" u="none" strike="noStrike">
                          <a:effectLst/>
                          <a:latin typeface="+mn-lt"/>
                        </a:rPr>
                        <a:t>21</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23</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26</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31</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37</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44</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52</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55</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59</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63</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68</a:t>
                      </a:r>
                      <a:endParaRPr lang="en-NZ" sz="1050" b="0" i="0" u="none" strike="noStrike">
                        <a:solidFill>
                          <a:srgbClr val="000000"/>
                        </a:solidFill>
                        <a:effectLst/>
                        <a:latin typeface="+mn-lt"/>
                      </a:endParaRPr>
                    </a:p>
                  </a:txBody>
                  <a:tcPr marL="0" marR="0" marT="0" marB="0" anchor="b"/>
                </a:tc>
                <a:tc>
                  <a:txBody>
                    <a:bodyPr/>
                    <a:lstStyle/>
                    <a:p>
                      <a:pPr algn="r" fontAlgn="b"/>
                      <a:r>
                        <a:rPr lang="en-NZ" sz="1050" u="none" strike="noStrike">
                          <a:effectLst/>
                          <a:latin typeface="+mn-lt"/>
                        </a:rPr>
                        <a:t>73</a:t>
                      </a:r>
                      <a:endParaRPr lang="en-NZ"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2354837703"/>
                  </a:ext>
                </a:extLst>
              </a:tr>
              <a:tr h="244421">
                <a:tc>
                  <a:txBody>
                    <a:bodyPr/>
                    <a:lstStyle/>
                    <a:p>
                      <a:pPr lvl="1" algn="l" fontAlgn="b"/>
                      <a:r>
                        <a:rPr lang="en-NZ" sz="1100" b="1" u="none" strike="noStrike">
                          <a:effectLst/>
                          <a:latin typeface="+mn-lt"/>
                        </a:rPr>
                        <a:t>153%</a:t>
                      </a:r>
                      <a:endParaRPr lang="en-NZ" sz="1100" b="1" i="0" u="none" strike="noStrike">
                        <a:solidFill>
                          <a:srgbClr val="000000"/>
                        </a:solidFill>
                        <a:effectLst/>
                        <a:latin typeface="+mn-lt"/>
                      </a:endParaRPr>
                    </a:p>
                  </a:txBody>
                  <a:tcPr marL="84406" marR="0" marT="0" marB="0" anchor="b">
                    <a:solidFill>
                      <a:schemeClr val="accent1"/>
                    </a:solidFill>
                  </a:tcPr>
                </a:tc>
                <a:tc>
                  <a:txBody>
                    <a:bodyPr/>
                    <a:lstStyle/>
                    <a:p>
                      <a:pPr algn="l" fontAlgn="b"/>
                      <a:r>
                        <a:rPr lang="en-NZ" sz="1000" u="none" strike="noStrike">
                          <a:effectLst/>
                        </a:rPr>
                        <a:t>% of Revenue</a:t>
                      </a:r>
                      <a:endParaRPr lang="en-NZ" sz="1000" b="0" i="0" u="none" strike="noStrike">
                        <a:solidFill>
                          <a:srgbClr val="BFBFBF"/>
                        </a:solidFill>
                        <a:effectLst/>
                        <a:latin typeface="Times New Roman" panose="02020603050405020304" pitchFamily="18" charset="0"/>
                      </a:endParaRPr>
                    </a:p>
                  </a:txBody>
                  <a:tcPr marL="0" marR="0" marT="0" marB="0" anchor="b"/>
                </a:tc>
                <a:tc>
                  <a:txBody>
                    <a:bodyPr/>
                    <a:lstStyle/>
                    <a:p>
                      <a:pPr algn="r" fontAlgn="b"/>
                      <a:r>
                        <a:rPr lang="en-NZ" sz="1050" u="none" strike="noStrike">
                          <a:effectLst/>
                          <a:latin typeface="+mn-lt"/>
                        </a:rPr>
                        <a:t>12%</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13%</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14%</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16%</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17%</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19%</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21%</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21%</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21%</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21%</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20%</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20%</a:t>
                      </a:r>
                      <a:endParaRPr lang="en-NZ" sz="1050" b="0" i="0" u="none" strike="noStrike">
                        <a:solidFill>
                          <a:srgbClr val="BFBFBF"/>
                        </a:solidFill>
                        <a:effectLst/>
                        <a:latin typeface="+mn-lt"/>
                      </a:endParaRPr>
                    </a:p>
                  </a:txBody>
                  <a:tcPr marL="0" marR="0" marT="0" marB="0" anchor="b"/>
                </a:tc>
                <a:extLst>
                  <a:ext uri="{0D108BD9-81ED-4DB2-BD59-A6C34878D82A}">
                    <a16:rowId xmlns:a16="http://schemas.microsoft.com/office/drawing/2014/main" val="1587863011"/>
                  </a:ext>
                </a:extLst>
              </a:tr>
              <a:tr h="244421">
                <a:tc>
                  <a:txBody>
                    <a:bodyPr/>
                    <a:lstStyle/>
                    <a:p>
                      <a:pPr lvl="1" algn="l" fontAlgn="b"/>
                      <a:endParaRPr lang="en-NZ" sz="1100" b="1" i="0" u="none" strike="noStrike">
                        <a:solidFill>
                          <a:srgbClr val="000000"/>
                        </a:solidFill>
                        <a:effectLst/>
                        <a:latin typeface="+mn-lt"/>
                      </a:endParaRPr>
                    </a:p>
                  </a:txBody>
                  <a:tcPr marL="84406" marR="0" marT="0" marB="0" anchor="b"/>
                </a:tc>
                <a:tc>
                  <a:txBody>
                    <a:bodyPr/>
                    <a:lstStyle/>
                    <a:p>
                      <a:pPr algn="l" fontAlgn="b"/>
                      <a:r>
                        <a:rPr lang="en-NZ" sz="1000" u="none" strike="noStrike">
                          <a:effectLst/>
                        </a:rPr>
                        <a:t>% Growth (YoY)</a:t>
                      </a:r>
                      <a:endParaRPr lang="en-NZ" sz="1000" b="0" i="0" u="none" strike="noStrike">
                        <a:solidFill>
                          <a:srgbClr val="BFBFBF"/>
                        </a:solidFill>
                        <a:effectLst/>
                        <a:latin typeface="Times New Roman" panose="02020603050405020304" pitchFamily="18" charset="0"/>
                      </a:endParaRPr>
                    </a:p>
                  </a:txBody>
                  <a:tcPr marL="0" marR="0" marT="0" marB="0" anchor="b"/>
                </a:tc>
                <a:tc>
                  <a:txBody>
                    <a:bodyPr/>
                    <a:lstStyle/>
                    <a:p>
                      <a:pPr algn="l" fontAlgn="b"/>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11%</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12%</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20%</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19%</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19%</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20%</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6%</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6%</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extLst>
                  <a:ext uri="{0D108BD9-81ED-4DB2-BD59-A6C34878D82A}">
                    <a16:rowId xmlns:a16="http://schemas.microsoft.com/office/drawing/2014/main" val="1665248695"/>
                  </a:ext>
                </a:extLst>
              </a:tr>
              <a:tr h="244421">
                <a:tc>
                  <a:txBody>
                    <a:bodyPr/>
                    <a:lstStyle/>
                    <a:p>
                      <a:pPr lvl="1" algn="l" fontAlgn="b"/>
                      <a:r>
                        <a:rPr lang="en-NZ" sz="1100" b="1" u="none" strike="noStrike">
                          <a:effectLst/>
                          <a:latin typeface="+mn-lt"/>
                        </a:rPr>
                        <a:t>Care operating revenue</a:t>
                      </a:r>
                      <a:endParaRPr lang="en-NZ" sz="1100" b="1" i="0" u="none" strike="noStrike">
                        <a:solidFill>
                          <a:srgbClr val="000000"/>
                        </a:solidFill>
                        <a:effectLst/>
                        <a:latin typeface="+mn-lt"/>
                      </a:endParaRPr>
                    </a:p>
                  </a:txBody>
                  <a:tcPr marL="84406" marR="0" marT="0" marB="0" anchor="b"/>
                </a:tc>
                <a:tc>
                  <a:txBody>
                    <a:bodyPr/>
                    <a:lstStyle/>
                    <a:p>
                      <a:pPr algn="r" fontAlgn="b"/>
                      <a:endParaRPr lang="en-NZ" sz="1000" b="0" i="0" u="none" strike="noStrike">
                        <a:solidFill>
                          <a:srgbClr val="BFBFBF"/>
                        </a:solidFill>
                        <a:effectLst/>
                        <a:latin typeface="Times New Roman" panose="02020603050405020304" pitchFamily="18" charset="0"/>
                      </a:endParaRP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153</a:t>
                      </a: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160</a:t>
                      </a: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162</a:t>
                      </a: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164</a:t>
                      </a: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179</a:t>
                      </a: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189</a:t>
                      </a: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195</a:t>
                      </a: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211</a:t>
                      </a: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227</a:t>
                      </a: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245</a:t>
                      </a: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265</a:t>
                      </a:r>
                    </a:p>
                  </a:txBody>
                  <a:tcPr marL="0" marR="0" marT="0" marB="0" anchor="b"/>
                </a:tc>
                <a:tc>
                  <a:txBody>
                    <a:bodyPr/>
                    <a:lstStyle/>
                    <a:p>
                      <a:pPr algn="r" fontAlgn="b"/>
                      <a:r>
                        <a:rPr lang="en-NZ" sz="1100" b="0" i="0" u="none" strike="noStrike">
                          <a:solidFill>
                            <a:srgbClr val="000000"/>
                          </a:solidFill>
                          <a:effectLst/>
                          <a:latin typeface="Calibri" panose="020F0502020204030204" pitchFamily="34" charset="0"/>
                        </a:rPr>
                        <a:t>285</a:t>
                      </a:r>
                    </a:p>
                  </a:txBody>
                  <a:tcPr marL="0" marR="0" marT="0" marB="0" anchor="b"/>
                </a:tc>
                <a:extLst>
                  <a:ext uri="{0D108BD9-81ED-4DB2-BD59-A6C34878D82A}">
                    <a16:rowId xmlns:a16="http://schemas.microsoft.com/office/drawing/2014/main" val="1532629216"/>
                  </a:ext>
                </a:extLst>
              </a:tr>
              <a:tr h="244421">
                <a:tc>
                  <a:txBody>
                    <a:bodyPr/>
                    <a:lstStyle/>
                    <a:p>
                      <a:pPr lvl="1" algn="l" fontAlgn="b"/>
                      <a:r>
                        <a:rPr lang="en-NZ" sz="1100" b="1" u="none" strike="noStrike">
                          <a:effectLst/>
                          <a:latin typeface="+mn-lt"/>
                        </a:rPr>
                        <a:t>28%</a:t>
                      </a:r>
                      <a:endParaRPr lang="en-NZ" sz="1100" b="1" i="0" u="none" strike="noStrike">
                        <a:solidFill>
                          <a:srgbClr val="000000"/>
                        </a:solidFill>
                        <a:effectLst/>
                        <a:latin typeface="+mn-lt"/>
                      </a:endParaRPr>
                    </a:p>
                  </a:txBody>
                  <a:tcPr marL="84406" marR="0" marT="0" marB="0" anchor="b">
                    <a:solidFill>
                      <a:schemeClr val="accent1"/>
                    </a:solidFill>
                  </a:tcPr>
                </a:tc>
                <a:tc>
                  <a:txBody>
                    <a:bodyPr/>
                    <a:lstStyle/>
                    <a:p>
                      <a:pPr algn="l" fontAlgn="b"/>
                      <a:r>
                        <a:rPr lang="en-NZ" sz="1000" u="none" strike="noStrike">
                          <a:effectLst/>
                        </a:rPr>
                        <a:t>% of Revenue</a:t>
                      </a:r>
                      <a:endParaRPr lang="en-NZ" sz="1000" b="0" i="0" u="none" strike="noStrike">
                        <a:solidFill>
                          <a:srgbClr val="BFBFBF"/>
                        </a:solidFill>
                        <a:effectLst/>
                        <a:latin typeface="Times New Roman" panose="02020603050405020304" pitchFamily="18" charset="0"/>
                      </a:endParaRPr>
                    </a:p>
                  </a:txBody>
                  <a:tcPr marL="0" marR="0" marT="0" marB="0" anchor="b"/>
                </a:tc>
                <a:tc>
                  <a:txBody>
                    <a:bodyPr/>
                    <a:lstStyle/>
                    <a:p>
                      <a:pPr algn="r" fontAlgn="b"/>
                      <a:r>
                        <a:rPr lang="en-NZ" sz="1050" u="none" strike="noStrike">
                          <a:effectLst/>
                          <a:latin typeface="+mn-lt"/>
                        </a:rPr>
                        <a:t>88%</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87%</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86%</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84%</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83%</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81%</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79%</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79%</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79%</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79%</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80%</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80%</a:t>
                      </a:r>
                      <a:endParaRPr lang="en-NZ" sz="1050" b="0" i="0" u="none" strike="noStrike">
                        <a:solidFill>
                          <a:srgbClr val="BFBFBF"/>
                        </a:solidFill>
                        <a:effectLst/>
                        <a:latin typeface="+mn-lt"/>
                      </a:endParaRPr>
                    </a:p>
                  </a:txBody>
                  <a:tcPr marL="0" marR="0" marT="0" marB="0" anchor="b"/>
                </a:tc>
                <a:extLst>
                  <a:ext uri="{0D108BD9-81ED-4DB2-BD59-A6C34878D82A}">
                    <a16:rowId xmlns:a16="http://schemas.microsoft.com/office/drawing/2014/main" val="1116556770"/>
                  </a:ext>
                </a:extLst>
              </a:tr>
              <a:tr h="244421">
                <a:tc>
                  <a:txBody>
                    <a:bodyPr/>
                    <a:lstStyle/>
                    <a:p>
                      <a:pPr lvl="1" algn="l" fontAlgn="b"/>
                      <a:endParaRPr lang="en-NZ" sz="1100" b="1" i="0" u="none" strike="noStrike">
                        <a:solidFill>
                          <a:srgbClr val="000000"/>
                        </a:solidFill>
                        <a:effectLst/>
                        <a:latin typeface="+mn-lt"/>
                      </a:endParaRPr>
                    </a:p>
                  </a:txBody>
                  <a:tcPr marL="84406" marR="0" marT="0" marB="0" anchor="b"/>
                </a:tc>
                <a:tc>
                  <a:txBody>
                    <a:bodyPr/>
                    <a:lstStyle/>
                    <a:p>
                      <a:pPr algn="l" fontAlgn="b"/>
                      <a:r>
                        <a:rPr lang="en-NZ" sz="1000" u="none" strike="noStrike">
                          <a:effectLst/>
                        </a:rPr>
                        <a:t>% Growth (YoY)</a:t>
                      </a:r>
                      <a:endParaRPr lang="en-NZ" sz="1000" b="0" i="0" u="none" strike="noStrike">
                        <a:solidFill>
                          <a:srgbClr val="BFBFBF"/>
                        </a:solidFill>
                        <a:effectLst/>
                        <a:latin typeface="Times New Roman" panose="02020603050405020304" pitchFamily="18" charset="0"/>
                      </a:endParaRPr>
                    </a:p>
                  </a:txBody>
                  <a:tcPr marL="0" marR="0" marT="0" marB="0" anchor="b"/>
                </a:tc>
                <a:tc>
                  <a:txBody>
                    <a:bodyPr/>
                    <a:lstStyle/>
                    <a:p>
                      <a:pPr algn="l" fontAlgn="b"/>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4%</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1%</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2%</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9%</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6%</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3%</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tc>
                  <a:txBody>
                    <a:bodyPr/>
                    <a:lstStyle/>
                    <a:p>
                      <a:pPr algn="r" fontAlgn="b"/>
                      <a:r>
                        <a:rPr lang="en-NZ" sz="1050" u="none" strike="noStrike">
                          <a:effectLst/>
                          <a:latin typeface="+mn-lt"/>
                        </a:rPr>
                        <a:t>8%</a:t>
                      </a:r>
                      <a:endParaRPr lang="en-NZ" sz="1050" b="0" i="0" u="none" strike="noStrike">
                        <a:solidFill>
                          <a:srgbClr val="BFBFBF"/>
                        </a:solidFill>
                        <a:effectLst/>
                        <a:latin typeface="+mn-lt"/>
                      </a:endParaRPr>
                    </a:p>
                  </a:txBody>
                  <a:tcPr marL="0" marR="0" marT="0" marB="0" anchor="b"/>
                </a:tc>
                <a:extLst>
                  <a:ext uri="{0D108BD9-81ED-4DB2-BD59-A6C34878D82A}">
                    <a16:rowId xmlns:a16="http://schemas.microsoft.com/office/drawing/2014/main" val="2306291968"/>
                  </a:ext>
                </a:extLst>
              </a:tr>
            </a:tbl>
          </a:graphicData>
        </a:graphic>
      </p:graphicFrame>
    </p:spTree>
    <p:extLst>
      <p:ext uri="{BB962C8B-B14F-4D97-AF65-F5344CB8AC3E}">
        <p14:creationId xmlns:p14="http://schemas.microsoft.com/office/powerpoint/2010/main" val="61815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8002039" cy="429875"/>
          </a:xfrm>
        </p:spPr>
        <p:txBody>
          <a:bodyPr>
            <a:normAutofit/>
          </a:bodyPr>
          <a:lstStyle/>
          <a:p>
            <a:r>
              <a:rPr lang="en-NZ" sz="2000" b="1">
                <a:latin typeface="Arial" panose="020B0604020202020204" pitchFamily="34" charset="0"/>
                <a:cs typeface="Arial" panose="020B0604020202020204" pitchFamily="34" charset="0"/>
              </a:rPr>
              <a:t>BUSINESS MODEL – ORA EXPLANATION</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16" name="Rectangle 15">
            <a:extLst>
              <a:ext uri="{FF2B5EF4-FFF2-40B4-BE49-F238E27FC236}">
                <a16:creationId xmlns:a16="http://schemas.microsoft.com/office/drawing/2014/main" id="{4FE61548-3179-3F89-618E-A294E6285EB9}"/>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16" name="Picture 115" descr="A diagram of a house&#10;&#10;Description automatically generated">
            <a:extLst>
              <a:ext uri="{FF2B5EF4-FFF2-40B4-BE49-F238E27FC236}">
                <a16:creationId xmlns:a16="http://schemas.microsoft.com/office/drawing/2014/main" id="{00A6795B-3F4D-3803-7175-987D2FE89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2402" y="1261170"/>
            <a:ext cx="6490925" cy="3553866"/>
          </a:xfrm>
          <a:prstGeom prst="rect">
            <a:avLst/>
          </a:prstGeom>
        </p:spPr>
      </p:pic>
      <p:sp>
        <p:nvSpPr>
          <p:cNvPr id="2" name="TextBox 1">
            <a:extLst>
              <a:ext uri="{FF2B5EF4-FFF2-40B4-BE49-F238E27FC236}">
                <a16:creationId xmlns:a16="http://schemas.microsoft.com/office/drawing/2014/main" id="{06D5086A-33AB-1714-D456-F23B57F7907C}"/>
              </a:ext>
            </a:extLst>
          </p:cNvPr>
          <p:cNvSpPr txBox="1"/>
          <p:nvPr/>
        </p:nvSpPr>
        <p:spPr>
          <a:xfrm>
            <a:off x="2105065" y="939203"/>
            <a:ext cx="6482146" cy="461665"/>
          </a:xfrm>
          <a:prstGeom prst="rect">
            <a:avLst/>
          </a:prstGeom>
          <a:noFill/>
        </p:spPr>
        <p:txBody>
          <a:bodyPr wrap="square">
            <a:spAutoFit/>
          </a:bodyPr>
          <a:lstStyle/>
          <a:p>
            <a:pPr marL="0" indent="0" algn="ctr">
              <a:buNone/>
            </a:pPr>
            <a:r>
              <a:rPr lang="en-NZ" sz="2400" b="1">
                <a:solidFill>
                  <a:schemeClr val="bg2"/>
                </a:solidFill>
              </a:rPr>
              <a:t>Occupancy Right Agreement (ORA) Explanation</a:t>
            </a:r>
          </a:p>
        </p:txBody>
      </p:sp>
      <p:grpSp>
        <p:nvGrpSpPr>
          <p:cNvPr id="15" name="Group 14">
            <a:extLst>
              <a:ext uri="{FF2B5EF4-FFF2-40B4-BE49-F238E27FC236}">
                <a16:creationId xmlns:a16="http://schemas.microsoft.com/office/drawing/2014/main" id="{8477FEE2-10E3-0CE2-0872-4B45CFFDE3AE}"/>
              </a:ext>
            </a:extLst>
          </p:cNvPr>
          <p:cNvGrpSpPr/>
          <p:nvPr/>
        </p:nvGrpSpPr>
        <p:grpSpPr>
          <a:xfrm>
            <a:off x="6846718" y="1391307"/>
            <a:ext cx="3838680" cy="2233609"/>
            <a:chOff x="7725324" y="1400867"/>
            <a:chExt cx="3838680" cy="2233609"/>
          </a:xfrm>
        </p:grpSpPr>
        <p:sp>
          <p:nvSpPr>
            <p:cNvPr id="8" name="TextBox 7">
              <a:extLst>
                <a:ext uri="{FF2B5EF4-FFF2-40B4-BE49-F238E27FC236}">
                  <a16:creationId xmlns:a16="http://schemas.microsoft.com/office/drawing/2014/main" id="{798BCB63-F11D-0AE1-54FF-F4DE118CBDA5}"/>
                </a:ext>
              </a:extLst>
            </p:cNvPr>
            <p:cNvSpPr txBox="1"/>
            <p:nvPr/>
          </p:nvSpPr>
          <p:spPr>
            <a:xfrm>
              <a:off x="9237921" y="2988145"/>
              <a:ext cx="2326083" cy="646331"/>
            </a:xfrm>
            <a:prstGeom prst="rect">
              <a:avLst/>
            </a:prstGeom>
            <a:solidFill>
              <a:srgbClr val="FFFFFF"/>
            </a:solidFill>
          </p:spPr>
          <p:txBody>
            <a:bodyPr wrap="square">
              <a:spAutoFit/>
            </a:bodyPr>
            <a:lstStyle/>
            <a:p>
              <a:pPr marL="0" indent="0" algn="ctr">
                <a:buNone/>
              </a:pPr>
              <a:r>
                <a:rPr lang="en-NZ" b="1">
                  <a:solidFill>
                    <a:schemeClr val="bg2"/>
                  </a:solidFill>
                  <a:highlight>
                    <a:srgbClr val="FFFFFF"/>
                  </a:highlight>
                </a:rPr>
                <a:t>Received total </a:t>
              </a:r>
              <a:r>
                <a:rPr lang="en-NZ" b="1">
                  <a:solidFill>
                    <a:srgbClr val="C00000"/>
                  </a:solidFill>
                  <a:highlight>
                    <a:srgbClr val="FFFFFF"/>
                  </a:highlight>
                </a:rPr>
                <a:t>$300,000 </a:t>
              </a:r>
              <a:r>
                <a:rPr lang="en-NZ" b="1">
                  <a:solidFill>
                    <a:schemeClr val="bg2"/>
                  </a:solidFill>
                  <a:highlight>
                    <a:srgbClr val="FFFFFF"/>
                  </a:highlight>
                </a:rPr>
                <a:t>as DMF </a:t>
              </a:r>
            </a:p>
          </p:txBody>
        </p:sp>
        <p:sp>
          <p:nvSpPr>
            <p:cNvPr id="14" name="Rectangle: Rounded Corners 13">
              <a:extLst>
                <a:ext uri="{FF2B5EF4-FFF2-40B4-BE49-F238E27FC236}">
                  <a16:creationId xmlns:a16="http://schemas.microsoft.com/office/drawing/2014/main" id="{49DFF1EA-A32B-DAD5-F4F7-87FA1581F78C}"/>
                </a:ext>
              </a:extLst>
            </p:cNvPr>
            <p:cNvSpPr/>
            <p:nvPr/>
          </p:nvSpPr>
          <p:spPr>
            <a:xfrm>
              <a:off x="7725324" y="1400867"/>
              <a:ext cx="2451077" cy="1564650"/>
            </a:xfrm>
            <a:prstGeom prst="roundRect">
              <a:avLst/>
            </a:prstGeom>
            <a:solidFill>
              <a:srgbClr val="C0000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20" name="TextBox 19">
            <a:extLst>
              <a:ext uri="{FF2B5EF4-FFF2-40B4-BE49-F238E27FC236}">
                <a16:creationId xmlns:a16="http://schemas.microsoft.com/office/drawing/2014/main" id="{2EB7DD01-0B97-C9E0-B1DB-2606315F5384}"/>
              </a:ext>
            </a:extLst>
          </p:cNvPr>
          <p:cNvSpPr txBox="1"/>
          <p:nvPr/>
        </p:nvSpPr>
        <p:spPr>
          <a:xfrm>
            <a:off x="848397" y="4905748"/>
            <a:ext cx="10767124" cy="461665"/>
          </a:xfrm>
          <a:prstGeom prst="rect">
            <a:avLst/>
          </a:prstGeom>
          <a:solidFill>
            <a:srgbClr val="FFFFFF"/>
          </a:solidFill>
        </p:spPr>
        <p:txBody>
          <a:bodyPr wrap="square">
            <a:spAutoFit/>
          </a:bodyPr>
          <a:lstStyle/>
          <a:p>
            <a:pPr marL="0" indent="0" algn="ctr">
              <a:buNone/>
            </a:pPr>
            <a:r>
              <a:rPr lang="en-NZ" sz="2400" b="1">
                <a:solidFill>
                  <a:schemeClr val="bg2"/>
                </a:solidFill>
                <a:highlight>
                  <a:srgbClr val="FFFFFF"/>
                </a:highlight>
              </a:rPr>
              <a:t>DMF (30% ORA) + Weekly fee + Other service fee = Retirement Village Revenue</a:t>
            </a:r>
          </a:p>
        </p:txBody>
      </p:sp>
      <p:sp>
        <p:nvSpPr>
          <p:cNvPr id="3" name="Rectangle 2">
            <a:extLst>
              <a:ext uri="{FF2B5EF4-FFF2-40B4-BE49-F238E27FC236}">
                <a16:creationId xmlns:a16="http://schemas.microsoft.com/office/drawing/2014/main" id="{CABA29EE-1DCA-BC94-614F-06DCE136F12F}"/>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4" name="TextBox 3">
            <a:extLst>
              <a:ext uri="{FF2B5EF4-FFF2-40B4-BE49-F238E27FC236}">
                <a16:creationId xmlns:a16="http://schemas.microsoft.com/office/drawing/2014/main" id="{18E8E2ED-26E9-1B4C-6228-12FA8C665CC1}"/>
              </a:ext>
            </a:extLst>
          </p:cNvPr>
          <p:cNvSpPr txBox="1"/>
          <p:nvPr/>
        </p:nvSpPr>
        <p:spPr>
          <a:xfrm>
            <a:off x="10396914" y="6429664"/>
            <a:ext cx="2084495" cy="338554"/>
          </a:xfrm>
          <a:prstGeom prst="rect">
            <a:avLst/>
          </a:prstGeom>
          <a:noFill/>
        </p:spPr>
        <p:txBody>
          <a:bodyPr wrap="square" rtlCol="0">
            <a:spAutoFit/>
          </a:bodyPr>
          <a:lstStyle/>
          <a:p>
            <a:r>
              <a:rPr lang="en-NZ" sz="1600">
                <a:hlinkClick r:id="rId5" action="ppaction://hlinksldjump"/>
              </a:rPr>
              <a:t>Appendix Table</a:t>
            </a:r>
            <a:endParaRPr lang="en-NZ" sz="1600"/>
          </a:p>
        </p:txBody>
      </p:sp>
      <p:sp>
        <p:nvSpPr>
          <p:cNvPr id="5" name="TextBox 4">
            <a:hlinkClick r:id="rId6" action="ppaction://hlinksldjump"/>
            <a:extLst>
              <a:ext uri="{FF2B5EF4-FFF2-40B4-BE49-F238E27FC236}">
                <a16:creationId xmlns:a16="http://schemas.microsoft.com/office/drawing/2014/main" id="{606FF925-52E7-8EBA-F4E0-CA140D2AF533}"/>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6" action="ppaction://hlinksldjump"/>
              </a:rPr>
              <a:t>ESG</a:t>
            </a:r>
            <a:endParaRPr lang="en-NZ" sz="1600"/>
          </a:p>
        </p:txBody>
      </p:sp>
      <p:sp>
        <p:nvSpPr>
          <p:cNvPr id="6" name="TextBox 5">
            <a:hlinkClick r:id="rId6" action="ppaction://hlinksldjump"/>
            <a:extLst>
              <a:ext uri="{FF2B5EF4-FFF2-40B4-BE49-F238E27FC236}">
                <a16:creationId xmlns:a16="http://schemas.microsoft.com/office/drawing/2014/main" id="{168F0706-3B07-6822-3E02-3E9027BCF031}"/>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7" action="ppaction://hlinksldjump"/>
              </a:rPr>
              <a:t>Sensitivity Analysis</a:t>
            </a:r>
            <a:endParaRPr lang="en-NZ" sz="1600"/>
          </a:p>
        </p:txBody>
      </p:sp>
      <p:sp>
        <p:nvSpPr>
          <p:cNvPr id="7" name="TextBox 6">
            <a:hlinkClick r:id="rId6" action="ppaction://hlinksldjump"/>
            <a:extLst>
              <a:ext uri="{FF2B5EF4-FFF2-40B4-BE49-F238E27FC236}">
                <a16:creationId xmlns:a16="http://schemas.microsoft.com/office/drawing/2014/main" id="{C81A5DE1-98B1-9B9C-BBD1-437F94C4D523}"/>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8" action="ppaction://hlinksldjump"/>
              </a:rPr>
              <a:t>Valuation-DCF</a:t>
            </a:r>
            <a:endParaRPr lang="en-NZ" sz="1600"/>
          </a:p>
        </p:txBody>
      </p:sp>
      <p:sp>
        <p:nvSpPr>
          <p:cNvPr id="9" name="TextBox 8">
            <a:hlinkClick r:id="rId6" action="ppaction://hlinksldjump"/>
            <a:extLst>
              <a:ext uri="{FF2B5EF4-FFF2-40B4-BE49-F238E27FC236}">
                <a16:creationId xmlns:a16="http://schemas.microsoft.com/office/drawing/2014/main" id="{95DD409B-88F5-67F2-BCD6-FE3412BA38AC}"/>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9" action="ppaction://hlinksldjump"/>
              </a:rPr>
              <a:t>Financial Analysis</a:t>
            </a:r>
            <a:endParaRPr lang="en-NZ" sz="1600"/>
          </a:p>
        </p:txBody>
      </p:sp>
      <p:sp>
        <p:nvSpPr>
          <p:cNvPr id="13" name="TextBox 12">
            <a:hlinkClick r:id="rId6" action="ppaction://hlinksldjump"/>
            <a:extLst>
              <a:ext uri="{FF2B5EF4-FFF2-40B4-BE49-F238E27FC236}">
                <a16:creationId xmlns:a16="http://schemas.microsoft.com/office/drawing/2014/main" id="{A5B88AED-BCC1-F735-C1EB-20F51D72FD11}"/>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0" action="ppaction://hlinksldjump"/>
              </a:rPr>
              <a:t>Industry Positioning</a:t>
            </a:r>
            <a:endParaRPr lang="en-NZ" sz="1600"/>
          </a:p>
        </p:txBody>
      </p:sp>
      <p:sp>
        <p:nvSpPr>
          <p:cNvPr id="18" name="TextBox 17">
            <a:hlinkClick r:id="rId6" action="ppaction://hlinksldjump"/>
            <a:extLst>
              <a:ext uri="{FF2B5EF4-FFF2-40B4-BE49-F238E27FC236}">
                <a16:creationId xmlns:a16="http://schemas.microsoft.com/office/drawing/2014/main" id="{8A0E5623-B8A0-EAB5-4569-CEDD086D1FF7}"/>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1" action="ppaction://hlinksldjump"/>
              </a:rPr>
              <a:t>Business Model</a:t>
            </a:r>
            <a:endParaRPr lang="en-NZ" sz="1600"/>
          </a:p>
        </p:txBody>
      </p:sp>
      <p:sp>
        <p:nvSpPr>
          <p:cNvPr id="19" name="TextBox 18">
            <a:extLst>
              <a:ext uri="{FF2B5EF4-FFF2-40B4-BE49-F238E27FC236}">
                <a16:creationId xmlns:a16="http://schemas.microsoft.com/office/drawing/2014/main" id="{1A32D456-608A-E682-EC2A-E05EEDAEC08D}"/>
              </a:ext>
            </a:extLst>
          </p:cNvPr>
          <p:cNvSpPr txBox="1"/>
          <p:nvPr/>
        </p:nvSpPr>
        <p:spPr>
          <a:xfrm>
            <a:off x="846666" y="5461000"/>
            <a:ext cx="108426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chemeClr val="bg1"/>
                </a:solidFill>
                <a:cs typeface="Calibri"/>
              </a:rPr>
              <a:t>Also, in addition to all above revenue streams, OCA earns Development Margin in each unit sale, which is 35% currently. The development margin contributes to EBITDA of OCA under village revenue segment.</a:t>
            </a:r>
          </a:p>
        </p:txBody>
      </p:sp>
      <p:sp>
        <p:nvSpPr>
          <p:cNvPr id="21" name="TextBox 20">
            <a:extLst>
              <a:ext uri="{FF2B5EF4-FFF2-40B4-BE49-F238E27FC236}">
                <a16:creationId xmlns:a16="http://schemas.microsoft.com/office/drawing/2014/main" id="{98F2F067-58BE-B644-7D6A-BDBEEED87E35}"/>
              </a:ext>
            </a:extLst>
          </p:cNvPr>
          <p:cNvSpPr txBox="1"/>
          <p:nvPr/>
        </p:nvSpPr>
        <p:spPr>
          <a:xfrm>
            <a:off x="364459" y="6121378"/>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Tree>
    <p:extLst>
      <p:ext uri="{BB962C8B-B14F-4D97-AF65-F5344CB8AC3E}">
        <p14:creationId xmlns:p14="http://schemas.microsoft.com/office/powerpoint/2010/main" val="313568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29496"/>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E907009C-D7D9-6580-69B7-4700B23F2E1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47" name="TextBox 46">
            <a:extLst>
              <a:ext uri="{FF2B5EF4-FFF2-40B4-BE49-F238E27FC236}">
                <a16:creationId xmlns:a16="http://schemas.microsoft.com/office/drawing/2014/main" id="{C28E704B-5A6D-708B-D57F-DB08C779A26E}"/>
              </a:ext>
            </a:extLst>
          </p:cNvPr>
          <p:cNvSpPr txBox="1"/>
          <p:nvPr/>
        </p:nvSpPr>
        <p:spPr>
          <a:xfrm>
            <a:off x="10678695" y="6083556"/>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
        <p:nvSpPr>
          <p:cNvPr id="2" name="Rectangle 1">
            <a:extLst>
              <a:ext uri="{FF2B5EF4-FFF2-40B4-BE49-F238E27FC236}">
                <a16:creationId xmlns:a16="http://schemas.microsoft.com/office/drawing/2014/main" id="{BB3CB264-E9C9-1629-F302-8E59E0A57B81}"/>
              </a:ext>
            </a:extLst>
          </p:cNvPr>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3">
            <a:extLst>
              <a:ext uri="{FF2B5EF4-FFF2-40B4-BE49-F238E27FC236}">
                <a16:creationId xmlns:a16="http://schemas.microsoft.com/office/drawing/2014/main" id="{656D339A-FD9B-B11A-5181-DC22CFB9F4CD}"/>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ED68ADD0-5D29-D0B9-D293-1C10FA58E735}"/>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419EA2E6-2114-C6A1-BBC7-A1DF65A8ED07}"/>
              </a:ext>
            </a:extLst>
          </p:cNvPr>
          <p:cNvSpPr txBox="1"/>
          <p:nvPr/>
        </p:nvSpPr>
        <p:spPr>
          <a:xfrm>
            <a:off x="10396914" y="6429664"/>
            <a:ext cx="2084495" cy="338554"/>
          </a:xfrm>
          <a:prstGeom prst="rect">
            <a:avLst/>
          </a:prstGeom>
          <a:noFill/>
        </p:spPr>
        <p:txBody>
          <a:bodyPr wrap="square" rtlCol="0">
            <a:spAutoFit/>
          </a:bodyPr>
          <a:lstStyle/>
          <a:p>
            <a:r>
              <a:rPr lang="en-NZ" sz="1600">
                <a:hlinkClick r:id="rId4" action="ppaction://hlinksldjump"/>
              </a:rPr>
              <a:t>Appendix Table</a:t>
            </a:r>
            <a:endParaRPr lang="en-NZ" sz="1600"/>
          </a:p>
        </p:txBody>
      </p:sp>
      <p:sp>
        <p:nvSpPr>
          <p:cNvPr id="9" name="TextBox 8">
            <a:hlinkClick r:id="rId5" action="ppaction://hlinksldjump"/>
            <a:extLst>
              <a:ext uri="{FF2B5EF4-FFF2-40B4-BE49-F238E27FC236}">
                <a16:creationId xmlns:a16="http://schemas.microsoft.com/office/drawing/2014/main" id="{BFA08865-64DD-8738-91C9-7AC40F4D877A}"/>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5" action="ppaction://hlinksldjump"/>
              </a:rPr>
              <a:t>ESG</a:t>
            </a:r>
            <a:endParaRPr lang="en-NZ" sz="1600"/>
          </a:p>
        </p:txBody>
      </p:sp>
      <p:sp>
        <p:nvSpPr>
          <p:cNvPr id="11" name="TextBox 10">
            <a:hlinkClick r:id="rId5" action="ppaction://hlinksldjump"/>
            <a:extLst>
              <a:ext uri="{FF2B5EF4-FFF2-40B4-BE49-F238E27FC236}">
                <a16:creationId xmlns:a16="http://schemas.microsoft.com/office/drawing/2014/main" id="{88FCAC2D-00D1-2978-9B46-0E65A2340210}"/>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6" action="ppaction://hlinksldjump"/>
              </a:rPr>
              <a:t>Sensitivity Analysis</a:t>
            </a:r>
            <a:endParaRPr lang="en-NZ" sz="1600"/>
          </a:p>
        </p:txBody>
      </p:sp>
      <p:sp>
        <p:nvSpPr>
          <p:cNvPr id="14" name="TextBox 13">
            <a:hlinkClick r:id="rId5" action="ppaction://hlinksldjump"/>
            <a:extLst>
              <a:ext uri="{FF2B5EF4-FFF2-40B4-BE49-F238E27FC236}">
                <a16:creationId xmlns:a16="http://schemas.microsoft.com/office/drawing/2014/main" id="{0C22B73E-4304-8B79-D9C2-A89A4C20FF87}"/>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7" action="ppaction://hlinksldjump"/>
              </a:rPr>
              <a:t>Valuation-DCF</a:t>
            </a:r>
            <a:endParaRPr lang="en-NZ" sz="1600"/>
          </a:p>
        </p:txBody>
      </p:sp>
      <p:sp>
        <p:nvSpPr>
          <p:cNvPr id="15" name="TextBox 14">
            <a:hlinkClick r:id="rId5" action="ppaction://hlinksldjump"/>
            <a:extLst>
              <a:ext uri="{FF2B5EF4-FFF2-40B4-BE49-F238E27FC236}">
                <a16:creationId xmlns:a16="http://schemas.microsoft.com/office/drawing/2014/main" id="{8EE80034-FF22-5772-C500-28C12E9AFD1A}"/>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8" action="ppaction://hlinksldjump"/>
              </a:rPr>
              <a:t>Financial Analysis</a:t>
            </a:r>
            <a:endParaRPr lang="en-NZ" sz="1600"/>
          </a:p>
        </p:txBody>
      </p:sp>
      <p:sp>
        <p:nvSpPr>
          <p:cNvPr id="16" name="TextBox 15">
            <a:hlinkClick r:id="rId5" action="ppaction://hlinksldjump"/>
            <a:extLst>
              <a:ext uri="{FF2B5EF4-FFF2-40B4-BE49-F238E27FC236}">
                <a16:creationId xmlns:a16="http://schemas.microsoft.com/office/drawing/2014/main" id="{214B700C-E206-93FB-8CA7-BEB5BE424B9A}"/>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9" action="ppaction://hlinksldjump"/>
              </a:rPr>
              <a:t>Industry Positioning</a:t>
            </a:r>
            <a:endParaRPr lang="en-NZ" sz="1600"/>
          </a:p>
        </p:txBody>
      </p:sp>
      <p:sp>
        <p:nvSpPr>
          <p:cNvPr id="17" name="TextBox 16">
            <a:hlinkClick r:id="rId5" action="ppaction://hlinksldjump"/>
            <a:extLst>
              <a:ext uri="{FF2B5EF4-FFF2-40B4-BE49-F238E27FC236}">
                <a16:creationId xmlns:a16="http://schemas.microsoft.com/office/drawing/2014/main" id="{302B42A6-EA9D-27CC-5223-AA8DC85C274D}"/>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0" action="ppaction://hlinksldjump"/>
              </a:rPr>
              <a:t>Business Model</a:t>
            </a:r>
            <a:endParaRPr lang="en-NZ" sz="1600"/>
          </a:p>
        </p:txBody>
      </p:sp>
      <p:graphicFrame>
        <p:nvGraphicFramePr>
          <p:cNvPr id="18" name="Table 17">
            <a:extLst>
              <a:ext uri="{FF2B5EF4-FFF2-40B4-BE49-F238E27FC236}">
                <a16:creationId xmlns:a16="http://schemas.microsoft.com/office/drawing/2014/main" id="{ECE323A2-C57E-C10C-7C3C-45C8580CA072}"/>
              </a:ext>
            </a:extLst>
          </p:cNvPr>
          <p:cNvGraphicFramePr>
            <a:graphicFrameLocks noGrp="1"/>
          </p:cNvGraphicFramePr>
          <p:nvPr>
            <p:extLst>
              <p:ext uri="{D42A27DB-BD31-4B8C-83A1-F6EECF244321}">
                <p14:modId xmlns:p14="http://schemas.microsoft.com/office/powerpoint/2010/main" val="3689853366"/>
              </p:ext>
            </p:extLst>
          </p:nvPr>
        </p:nvGraphicFramePr>
        <p:xfrm>
          <a:off x="1534077" y="1276140"/>
          <a:ext cx="9114258" cy="1279896"/>
        </p:xfrm>
        <a:graphic>
          <a:graphicData uri="http://schemas.openxmlformats.org/drawingml/2006/table">
            <a:tbl>
              <a:tblPr>
                <a:tableStyleId>{5C22544A-7EE6-4342-B048-85BDC9FD1C3A}</a:tableStyleId>
              </a:tblPr>
              <a:tblGrid>
                <a:gridCol w="3528147">
                  <a:extLst>
                    <a:ext uri="{9D8B030D-6E8A-4147-A177-3AD203B41FA5}">
                      <a16:colId xmlns:a16="http://schemas.microsoft.com/office/drawing/2014/main" val="1561048734"/>
                    </a:ext>
                  </a:extLst>
                </a:gridCol>
                <a:gridCol w="890420">
                  <a:extLst>
                    <a:ext uri="{9D8B030D-6E8A-4147-A177-3AD203B41FA5}">
                      <a16:colId xmlns:a16="http://schemas.microsoft.com/office/drawing/2014/main" val="972427689"/>
                    </a:ext>
                  </a:extLst>
                </a:gridCol>
                <a:gridCol w="800577">
                  <a:extLst>
                    <a:ext uri="{9D8B030D-6E8A-4147-A177-3AD203B41FA5}">
                      <a16:colId xmlns:a16="http://schemas.microsoft.com/office/drawing/2014/main" val="912817542"/>
                    </a:ext>
                  </a:extLst>
                </a:gridCol>
                <a:gridCol w="800577">
                  <a:extLst>
                    <a:ext uri="{9D8B030D-6E8A-4147-A177-3AD203B41FA5}">
                      <a16:colId xmlns:a16="http://schemas.microsoft.com/office/drawing/2014/main" val="95972250"/>
                    </a:ext>
                  </a:extLst>
                </a:gridCol>
                <a:gridCol w="800577">
                  <a:extLst>
                    <a:ext uri="{9D8B030D-6E8A-4147-A177-3AD203B41FA5}">
                      <a16:colId xmlns:a16="http://schemas.microsoft.com/office/drawing/2014/main" val="837589983"/>
                    </a:ext>
                  </a:extLst>
                </a:gridCol>
                <a:gridCol w="800577">
                  <a:extLst>
                    <a:ext uri="{9D8B030D-6E8A-4147-A177-3AD203B41FA5}">
                      <a16:colId xmlns:a16="http://schemas.microsoft.com/office/drawing/2014/main" val="2723150440"/>
                    </a:ext>
                  </a:extLst>
                </a:gridCol>
                <a:gridCol w="877555">
                  <a:extLst>
                    <a:ext uri="{9D8B030D-6E8A-4147-A177-3AD203B41FA5}">
                      <a16:colId xmlns:a16="http://schemas.microsoft.com/office/drawing/2014/main" val="1523536905"/>
                    </a:ext>
                  </a:extLst>
                </a:gridCol>
                <a:gridCol w="615828">
                  <a:extLst>
                    <a:ext uri="{9D8B030D-6E8A-4147-A177-3AD203B41FA5}">
                      <a16:colId xmlns:a16="http://schemas.microsoft.com/office/drawing/2014/main" val="3037758937"/>
                    </a:ext>
                  </a:extLst>
                </a:gridCol>
              </a:tblGrid>
              <a:tr h="319974">
                <a:tc>
                  <a:txBody>
                    <a:bodyPr/>
                    <a:lstStyle/>
                    <a:p>
                      <a:pPr lvl="1" algn="l" fontAlgn="b"/>
                      <a:r>
                        <a:rPr lang="en-NZ" sz="1600" u="none" strike="noStrike">
                          <a:solidFill>
                            <a:schemeClr val="tx1"/>
                          </a:solidFill>
                          <a:effectLst/>
                        </a:rPr>
                        <a:t>Sales Performance  ($</a:t>
                      </a:r>
                      <a:r>
                        <a:rPr lang="en-NZ" sz="1600" u="none" strike="noStrike" err="1">
                          <a:solidFill>
                            <a:schemeClr val="tx1"/>
                          </a:solidFill>
                          <a:effectLst/>
                        </a:rPr>
                        <a:t>NZDk</a:t>
                      </a:r>
                      <a:r>
                        <a:rPr lang="en-NZ" sz="1600" u="none" strike="noStrike">
                          <a:solidFill>
                            <a:schemeClr val="tx1"/>
                          </a:solidFill>
                          <a:effectLst/>
                        </a:rPr>
                        <a:t>)</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2017</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2018</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2019</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2020</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2021</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2022</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2023</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extLst>
                  <a:ext uri="{0D108BD9-81ED-4DB2-BD59-A6C34878D82A}">
                    <a16:rowId xmlns:a16="http://schemas.microsoft.com/office/drawing/2014/main" val="3200296143"/>
                  </a:ext>
                </a:extLst>
              </a:tr>
              <a:tr h="319974">
                <a:tc>
                  <a:txBody>
                    <a:bodyPr/>
                    <a:lstStyle/>
                    <a:p>
                      <a:pPr lvl="1" algn="l" fontAlgn="b"/>
                      <a:r>
                        <a:rPr lang="en-NZ" sz="1600" u="none" strike="noStrike">
                          <a:effectLst/>
                        </a:rPr>
                        <a:t>Average Apartment price per unit</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379</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509</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592</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684</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883</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868</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b="1" u="none" strike="noStrike">
                          <a:effectLst/>
                        </a:rPr>
                        <a:t>1012</a:t>
                      </a:r>
                      <a:endParaRPr lang="en-NZ" sz="1600" b="1" i="0" u="none" strike="noStrike">
                        <a:solidFill>
                          <a:srgbClr val="000000"/>
                        </a:solidFill>
                        <a:effectLst/>
                        <a:latin typeface="Calibri" panose="020F0502020204030204" pitchFamily="34" charset="0"/>
                      </a:endParaRPr>
                    </a:p>
                  </a:txBody>
                  <a:tcPr marL="0" marR="0" marT="0" marB="0" anchor="b">
                    <a:solidFill>
                      <a:schemeClr val="accent1">
                        <a:lumMod val="20000"/>
                        <a:lumOff val="80000"/>
                      </a:schemeClr>
                    </a:solidFill>
                  </a:tcPr>
                </a:tc>
                <a:extLst>
                  <a:ext uri="{0D108BD9-81ED-4DB2-BD59-A6C34878D82A}">
                    <a16:rowId xmlns:a16="http://schemas.microsoft.com/office/drawing/2014/main" val="3907889355"/>
                  </a:ext>
                </a:extLst>
              </a:tr>
              <a:tr h="319974">
                <a:tc>
                  <a:txBody>
                    <a:bodyPr/>
                    <a:lstStyle/>
                    <a:p>
                      <a:pPr lvl="1" algn="l" fontAlgn="b"/>
                      <a:r>
                        <a:rPr lang="en-NZ" sz="1600" u="none" strike="noStrike">
                          <a:effectLst/>
                        </a:rPr>
                        <a:t>Average Villa price </a:t>
                      </a:r>
                      <a:r>
                        <a:rPr lang="en-NZ" sz="1600" b="0" i="0" u="none" strike="noStrike" noProof="0">
                          <a:solidFill>
                            <a:srgbClr val="000000"/>
                          </a:solidFill>
                          <a:effectLst/>
                          <a:latin typeface="Calibri"/>
                        </a:rPr>
                        <a:t>per unit</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378</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381</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406</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433</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459</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524</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b="1" u="none" strike="noStrike">
                          <a:effectLst/>
                        </a:rPr>
                        <a:t>537</a:t>
                      </a:r>
                      <a:endParaRPr lang="en-NZ" sz="1600" b="1" i="0" u="none" strike="noStrike">
                        <a:solidFill>
                          <a:srgbClr val="000000"/>
                        </a:solidFill>
                        <a:effectLst/>
                        <a:latin typeface="Calibri" panose="020F0502020204030204" pitchFamily="34" charset="0"/>
                      </a:endParaRPr>
                    </a:p>
                  </a:txBody>
                  <a:tcPr marL="0" marR="0" marT="0" marB="0" anchor="b">
                    <a:solidFill>
                      <a:schemeClr val="accent1">
                        <a:lumMod val="20000"/>
                        <a:lumOff val="80000"/>
                      </a:schemeClr>
                    </a:solidFill>
                  </a:tcPr>
                </a:tc>
                <a:extLst>
                  <a:ext uri="{0D108BD9-81ED-4DB2-BD59-A6C34878D82A}">
                    <a16:rowId xmlns:a16="http://schemas.microsoft.com/office/drawing/2014/main" val="3590357752"/>
                  </a:ext>
                </a:extLst>
              </a:tr>
              <a:tr h="319974">
                <a:tc>
                  <a:txBody>
                    <a:bodyPr/>
                    <a:lstStyle/>
                    <a:p>
                      <a:pPr lvl="1" algn="l" fontAlgn="b"/>
                      <a:r>
                        <a:rPr lang="en-NZ" sz="1600" u="none" strike="noStrike">
                          <a:effectLst/>
                        </a:rPr>
                        <a:t>Average Care Suit price </a:t>
                      </a:r>
                      <a:r>
                        <a:rPr lang="en-NZ" sz="1600" b="0" i="0" u="none" strike="noStrike" noProof="0">
                          <a:solidFill>
                            <a:srgbClr val="000000"/>
                          </a:solidFill>
                          <a:effectLst/>
                          <a:latin typeface="Calibri"/>
                        </a:rPr>
                        <a:t>per unit</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202</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239</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241</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256</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272</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306</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b="1" u="none" strike="noStrike">
                          <a:effectLst/>
                        </a:rPr>
                        <a:t>324</a:t>
                      </a:r>
                      <a:endParaRPr lang="en-NZ" sz="1600" b="1" i="0" u="none" strike="noStrike">
                        <a:solidFill>
                          <a:srgbClr val="000000"/>
                        </a:solidFill>
                        <a:effectLst/>
                        <a:latin typeface="Calibri" panose="020F0502020204030204" pitchFamily="34" charset="0"/>
                      </a:endParaRPr>
                    </a:p>
                  </a:txBody>
                  <a:tcPr marL="0" marR="0" marT="0" marB="0" anchor="b">
                    <a:solidFill>
                      <a:schemeClr val="accent1">
                        <a:lumMod val="20000"/>
                        <a:lumOff val="80000"/>
                      </a:schemeClr>
                    </a:solidFill>
                  </a:tcPr>
                </a:tc>
                <a:extLst>
                  <a:ext uri="{0D108BD9-81ED-4DB2-BD59-A6C34878D82A}">
                    <a16:rowId xmlns:a16="http://schemas.microsoft.com/office/drawing/2014/main" val="2923276022"/>
                  </a:ext>
                </a:extLst>
              </a:tr>
            </a:tbl>
          </a:graphicData>
        </a:graphic>
      </p:graphicFrame>
      <p:graphicFrame>
        <p:nvGraphicFramePr>
          <p:cNvPr id="19" name="Table 18">
            <a:extLst>
              <a:ext uri="{FF2B5EF4-FFF2-40B4-BE49-F238E27FC236}">
                <a16:creationId xmlns:a16="http://schemas.microsoft.com/office/drawing/2014/main" id="{2DDEA6FC-B144-BDB2-A629-C03318D78350}"/>
              </a:ext>
            </a:extLst>
          </p:cNvPr>
          <p:cNvGraphicFramePr>
            <a:graphicFrameLocks noGrp="1"/>
          </p:cNvGraphicFramePr>
          <p:nvPr>
            <p:extLst>
              <p:ext uri="{D42A27DB-BD31-4B8C-83A1-F6EECF244321}">
                <p14:modId xmlns:p14="http://schemas.microsoft.com/office/powerpoint/2010/main" val="1725491170"/>
              </p:ext>
            </p:extLst>
          </p:nvPr>
        </p:nvGraphicFramePr>
        <p:xfrm>
          <a:off x="1525688" y="2688038"/>
          <a:ext cx="9122647" cy="2514245"/>
        </p:xfrm>
        <a:graphic>
          <a:graphicData uri="http://schemas.openxmlformats.org/drawingml/2006/table">
            <a:tbl>
              <a:tblPr>
                <a:tableStyleId>{5C22544A-7EE6-4342-B048-85BDC9FD1C3A}</a:tableStyleId>
              </a:tblPr>
              <a:tblGrid>
                <a:gridCol w="3539682">
                  <a:extLst>
                    <a:ext uri="{9D8B030D-6E8A-4147-A177-3AD203B41FA5}">
                      <a16:colId xmlns:a16="http://schemas.microsoft.com/office/drawing/2014/main" val="285064067"/>
                    </a:ext>
                  </a:extLst>
                </a:gridCol>
                <a:gridCol w="863523">
                  <a:extLst>
                    <a:ext uri="{9D8B030D-6E8A-4147-A177-3AD203B41FA5}">
                      <a16:colId xmlns:a16="http://schemas.microsoft.com/office/drawing/2014/main" val="4058848938"/>
                    </a:ext>
                  </a:extLst>
                </a:gridCol>
                <a:gridCol w="794568">
                  <a:extLst>
                    <a:ext uri="{9D8B030D-6E8A-4147-A177-3AD203B41FA5}">
                      <a16:colId xmlns:a16="http://schemas.microsoft.com/office/drawing/2014/main" val="3352672733"/>
                    </a:ext>
                  </a:extLst>
                </a:gridCol>
                <a:gridCol w="794568">
                  <a:extLst>
                    <a:ext uri="{9D8B030D-6E8A-4147-A177-3AD203B41FA5}">
                      <a16:colId xmlns:a16="http://schemas.microsoft.com/office/drawing/2014/main" val="4228196127"/>
                    </a:ext>
                  </a:extLst>
                </a:gridCol>
                <a:gridCol w="794568">
                  <a:extLst>
                    <a:ext uri="{9D8B030D-6E8A-4147-A177-3AD203B41FA5}">
                      <a16:colId xmlns:a16="http://schemas.microsoft.com/office/drawing/2014/main" val="2144301536"/>
                    </a:ext>
                  </a:extLst>
                </a:gridCol>
                <a:gridCol w="794568">
                  <a:extLst>
                    <a:ext uri="{9D8B030D-6E8A-4147-A177-3AD203B41FA5}">
                      <a16:colId xmlns:a16="http://schemas.microsoft.com/office/drawing/2014/main" val="3299628080"/>
                    </a:ext>
                  </a:extLst>
                </a:gridCol>
                <a:gridCol w="870968">
                  <a:extLst>
                    <a:ext uri="{9D8B030D-6E8A-4147-A177-3AD203B41FA5}">
                      <a16:colId xmlns:a16="http://schemas.microsoft.com/office/drawing/2014/main" val="2103019536"/>
                    </a:ext>
                  </a:extLst>
                </a:gridCol>
                <a:gridCol w="670202">
                  <a:extLst>
                    <a:ext uri="{9D8B030D-6E8A-4147-A177-3AD203B41FA5}">
                      <a16:colId xmlns:a16="http://schemas.microsoft.com/office/drawing/2014/main" val="3810890154"/>
                    </a:ext>
                  </a:extLst>
                </a:gridCol>
              </a:tblGrid>
              <a:tr h="319685">
                <a:tc>
                  <a:txBody>
                    <a:bodyPr/>
                    <a:lstStyle/>
                    <a:p>
                      <a:pPr lvl="1" algn="l" fontAlgn="b"/>
                      <a:r>
                        <a:rPr lang="en-NZ" sz="1600" u="none" strike="noStrike">
                          <a:solidFill>
                            <a:schemeClr val="tx1"/>
                          </a:solidFill>
                          <a:effectLst/>
                        </a:rPr>
                        <a:t>Sales Performance  ($</a:t>
                      </a:r>
                      <a:r>
                        <a:rPr lang="en-NZ" sz="1600" u="none" strike="noStrike" err="1">
                          <a:solidFill>
                            <a:schemeClr val="tx1"/>
                          </a:solidFill>
                          <a:effectLst/>
                        </a:rPr>
                        <a:t>NZDk</a:t>
                      </a:r>
                      <a:r>
                        <a:rPr lang="en-NZ" sz="1600" u="none" strike="noStrike">
                          <a:solidFill>
                            <a:schemeClr val="tx1"/>
                          </a:solidFill>
                          <a:effectLst/>
                        </a:rPr>
                        <a:t>)</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2017</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2018</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2019</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2020</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2021</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u="none" strike="noStrike">
                          <a:solidFill>
                            <a:schemeClr val="tx1"/>
                          </a:solidFill>
                          <a:effectLst/>
                        </a:rPr>
                        <a:t>2022</a:t>
                      </a:r>
                      <a:endParaRPr lang="en-NZ" sz="16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600" b="1" u="none" strike="noStrike">
                          <a:solidFill>
                            <a:schemeClr val="tx1"/>
                          </a:solidFill>
                          <a:effectLst/>
                        </a:rPr>
                        <a:t>2023</a:t>
                      </a:r>
                      <a:endParaRPr lang="en-NZ" sz="1600" b="1" i="0" u="none" strike="noStrike">
                        <a:solidFill>
                          <a:schemeClr val="tx1"/>
                        </a:solidFill>
                        <a:effectLst/>
                        <a:latin typeface="Calibri" panose="020F0502020204030204" pitchFamily="34" charset="0"/>
                      </a:endParaRPr>
                    </a:p>
                  </a:txBody>
                  <a:tcPr marL="0" marR="0" marT="0" marB="0" anchor="b">
                    <a:solidFill>
                      <a:schemeClr val="bg2"/>
                    </a:solidFill>
                  </a:tcPr>
                </a:tc>
                <a:extLst>
                  <a:ext uri="{0D108BD9-81ED-4DB2-BD59-A6C34878D82A}">
                    <a16:rowId xmlns:a16="http://schemas.microsoft.com/office/drawing/2014/main" val="4004856457"/>
                  </a:ext>
                </a:extLst>
              </a:tr>
              <a:tr h="207376">
                <a:tc>
                  <a:txBody>
                    <a:bodyPr/>
                    <a:lstStyle/>
                    <a:p>
                      <a:pPr lvl="1" algn="l" fontAlgn="b"/>
                      <a:r>
                        <a:rPr lang="en-NZ" sz="1600" u="none" strike="noStrike">
                          <a:effectLst/>
                        </a:rPr>
                        <a:t>Total sale units</a:t>
                      </a:r>
                      <a:endParaRPr lang="en-NZ" sz="1600" b="1"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203</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280</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310</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408</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434</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450</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b="1" u="none" strike="noStrike">
                          <a:effectLst/>
                        </a:rPr>
                        <a:t>408</a:t>
                      </a:r>
                      <a:endParaRPr lang="en-NZ" sz="1600" b="1" i="0" u="none" strike="noStrike">
                        <a:solidFill>
                          <a:srgbClr val="000000"/>
                        </a:solidFill>
                        <a:effectLst/>
                        <a:latin typeface="Calibri" panose="020F0502020204030204" pitchFamily="34" charset="0"/>
                      </a:endParaRPr>
                    </a:p>
                  </a:txBody>
                  <a:tcPr marL="0" marR="0" marT="0" marB="0" anchor="b">
                    <a:solidFill>
                      <a:schemeClr val="accent1"/>
                    </a:solidFill>
                  </a:tcPr>
                </a:tc>
                <a:extLst>
                  <a:ext uri="{0D108BD9-81ED-4DB2-BD59-A6C34878D82A}">
                    <a16:rowId xmlns:a16="http://schemas.microsoft.com/office/drawing/2014/main" val="541983823"/>
                  </a:ext>
                </a:extLst>
              </a:tr>
              <a:tr h="207376">
                <a:tc>
                  <a:txBody>
                    <a:bodyPr/>
                    <a:lstStyle/>
                    <a:p>
                      <a:pPr lvl="1" algn="l" fontAlgn="b"/>
                      <a:r>
                        <a:rPr lang="en-NZ" sz="1600" u="none" strike="noStrike">
                          <a:effectLst/>
                        </a:rPr>
                        <a:t>Resale units (#)</a:t>
                      </a:r>
                      <a:endParaRPr lang="en-NZ" sz="1600" b="1"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151</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180</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177</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202</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212</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266</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b="1" u="none" strike="noStrike">
                          <a:effectLst/>
                        </a:rPr>
                        <a:t>280</a:t>
                      </a:r>
                      <a:endParaRPr lang="en-NZ" sz="1600" b="1" i="0" u="none" strike="noStrike">
                        <a:solidFill>
                          <a:srgbClr val="000000"/>
                        </a:solidFill>
                        <a:effectLst/>
                        <a:latin typeface="Calibri" panose="020F0502020204030204" pitchFamily="34" charset="0"/>
                      </a:endParaRPr>
                    </a:p>
                  </a:txBody>
                  <a:tcPr marL="0" marR="0" marT="0" marB="0" anchor="b">
                    <a:solidFill>
                      <a:schemeClr val="accent1"/>
                    </a:solidFill>
                  </a:tcPr>
                </a:tc>
                <a:extLst>
                  <a:ext uri="{0D108BD9-81ED-4DB2-BD59-A6C34878D82A}">
                    <a16:rowId xmlns:a16="http://schemas.microsoft.com/office/drawing/2014/main" val="2704739122"/>
                  </a:ext>
                </a:extLst>
              </a:tr>
              <a:tr h="207376">
                <a:tc>
                  <a:txBody>
                    <a:bodyPr/>
                    <a:lstStyle/>
                    <a:p>
                      <a:pPr lvl="1" algn="l" fontAlgn="b"/>
                      <a:r>
                        <a:rPr lang="en-NZ" sz="1600" u="none" strike="noStrike">
                          <a:effectLst/>
                        </a:rPr>
                        <a:t>Resale units (#)- Apartment</a:t>
                      </a:r>
                      <a:endParaRPr lang="en-NZ" sz="1600" b="0" i="0" u="none" strike="noStrike">
                        <a:solidFill>
                          <a:srgbClr val="000000"/>
                        </a:solidFill>
                        <a:effectLst/>
                        <a:latin typeface="Calibri" panose="020F0502020204030204" pitchFamily="34" charset="0"/>
                      </a:endParaRPr>
                    </a:p>
                  </a:txBody>
                  <a:tcPr marL="207376" marR="0" marT="0" marB="0" anchor="b"/>
                </a:tc>
                <a:tc>
                  <a:txBody>
                    <a:bodyPr/>
                    <a:lstStyle/>
                    <a:p>
                      <a:pPr algn="ctr" fontAlgn="b"/>
                      <a:r>
                        <a:rPr lang="en-NZ" sz="1600" u="none" strike="noStrike">
                          <a:effectLst/>
                        </a:rPr>
                        <a:t>32</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26</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28</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35</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34</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37</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b="1" u="none" strike="noStrike">
                          <a:effectLst/>
                        </a:rPr>
                        <a:t>45</a:t>
                      </a:r>
                      <a:endParaRPr lang="en-NZ" sz="16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51545865"/>
                  </a:ext>
                </a:extLst>
              </a:tr>
              <a:tr h="207376">
                <a:tc>
                  <a:txBody>
                    <a:bodyPr/>
                    <a:lstStyle/>
                    <a:p>
                      <a:pPr lvl="1" algn="l" fontAlgn="b"/>
                      <a:r>
                        <a:rPr lang="en-NZ" sz="1600" u="none" strike="noStrike">
                          <a:effectLst/>
                        </a:rPr>
                        <a:t>Resale units (#)- Villa</a:t>
                      </a:r>
                      <a:endParaRPr lang="en-NZ" sz="1600" b="0" i="0" u="none" strike="noStrike">
                        <a:solidFill>
                          <a:srgbClr val="000000"/>
                        </a:solidFill>
                        <a:effectLst/>
                        <a:latin typeface="Calibri" panose="020F0502020204030204" pitchFamily="34" charset="0"/>
                      </a:endParaRPr>
                    </a:p>
                  </a:txBody>
                  <a:tcPr marL="207376" marR="0" marT="0" marB="0" anchor="b"/>
                </a:tc>
                <a:tc>
                  <a:txBody>
                    <a:bodyPr/>
                    <a:lstStyle/>
                    <a:p>
                      <a:pPr algn="ctr" fontAlgn="b"/>
                      <a:r>
                        <a:rPr lang="en-NZ" sz="1600" u="none" strike="noStrike">
                          <a:effectLst/>
                        </a:rPr>
                        <a:t>57</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75</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55</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45</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54</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55</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b="1" u="none" strike="noStrike">
                          <a:effectLst/>
                        </a:rPr>
                        <a:t>53</a:t>
                      </a:r>
                      <a:endParaRPr lang="en-NZ" sz="16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5821819"/>
                  </a:ext>
                </a:extLst>
              </a:tr>
              <a:tr h="207376">
                <a:tc>
                  <a:txBody>
                    <a:bodyPr/>
                    <a:lstStyle/>
                    <a:p>
                      <a:pPr lvl="1" algn="l" fontAlgn="b"/>
                      <a:r>
                        <a:rPr lang="en-NZ" sz="1600" u="none" strike="noStrike">
                          <a:effectLst/>
                        </a:rPr>
                        <a:t>Resale units (#)- Care Suit</a:t>
                      </a:r>
                      <a:endParaRPr lang="en-NZ" sz="1600" b="0" i="0" u="none" strike="noStrike">
                        <a:solidFill>
                          <a:srgbClr val="000000"/>
                        </a:solidFill>
                        <a:effectLst/>
                        <a:latin typeface="Calibri" panose="020F0502020204030204" pitchFamily="34" charset="0"/>
                      </a:endParaRPr>
                    </a:p>
                  </a:txBody>
                  <a:tcPr marL="207376" marR="0" marT="0" marB="0" anchor="b"/>
                </a:tc>
                <a:tc>
                  <a:txBody>
                    <a:bodyPr/>
                    <a:lstStyle/>
                    <a:p>
                      <a:pPr algn="ctr" fontAlgn="b"/>
                      <a:r>
                        <a:rPr lang="en-NZ" sz="1600" u="none" strike="noStrike">
                          <a:effectLst/>
                        </a:rPr>
                        <a:t>62</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79</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94</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122</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124</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174</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b="1" u="none" strike="noStrike">
                          <a:effectLst/>
                        </a:rPr>
                        <a:t>182</a:t>
                      </a:r>
                      <a:endParaRPr lang="en-NZ" sz="16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60184396"/>
                  </a:ext>
                </a:extLst>
              </a:tr>
              <a:tr h="207376">
                <a:tc>
                  <a:txBody>
                    <a:bodyPr/>
                    <a:lstStyle/>
                    <a:p>
                      <a:pPr lvl="1" algn="l" fontAlgn="b"/>
                      <a:r>
                        <a:rPr lang="en-NZ" sz="1600" u="none" strike="noStrike">
                          <a:effectLst/>
                        </a:rPr>
                        <a:t>New Sale units (#)</a:t>
                      </a:r>
                      <a:endParaRPr lang="en-NZ" sz="1600" b="1"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52</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100</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133</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206</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222</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u="none" strike="noStrike">
                          <a:effectLst/>
                        </a:rPr>
                        <a:t>184</a:t>
                      </a:r>
                      <a:endParaRPr lang="en-NZ" sz="1600" b="0" i="0" u="none" strike="noStrike">
                        <a:solidFill>
                          <a:srgbClr val="000000"/>
                        </a:solidFill>
                        <a:effectLst/>
                        <a:latin typeface="Calibri" panose="020F0502020204030204" pitchFamily="34" charset="0"/>
                      </a:endParaRPr>
                    </a:p>
                  </a:txBody>
                  <a:tcPr marL="0" marR="0" marT="0" marB="0" anchor="b">
                    <a:solidFill>
                      <a:schemeClr val="accent1"/>
                    </a:solidFill>
                  </a:tcPr>
                </a:tc>
                <a:tc>
                  <a:txBody>
                    <a:bodyPr/>
                    <a:lstStyle/>
                    <a:p>
                      <a:pPr algn="ctr" fontAlgn="b"/>
                      <a:r>
                        <a:rPr lang="en-NZ" sz="1600" b="1" u="none" strike="noStrike">
                          <a:effectLst/>
                        </a:rPr>
                        <a:t>128</a:t>
                      </a:r>
                      <a:endParaRPr lang="en-NZ" sz="1600" b="1" i="0" u="none" strike="noStrike">
                        <a:solidFill>
                          <a:srgbClr val="000000"/>
                        </a:solidFill>
                        <a:effectLst/>
                        <a:latin typeface="Calibri" panose="020F0502020204030204" pitchFamily="34" charset="0"/>
                      </a:endParaRPr>
                    </a:p>
                  </a:txBody>
                  <a:tcPr marL="0" marR="0" marT="0" marB="0" anchor="b">
                    <a:solidFill>
                      <a:schemeClr val="accent1"/>
                    </a:solidFill>
                  </a:tcPr>
                </a:tc>
                <a:extLst>
                  <a:ext uri="{0D108BD9-81ED-4DB2-BD59-A6C34878D82A}">
                    <a16:rowId xmlns:a16="http://schemas.microsoft.com/office/drawing/2014/main" val="1878908881"/>
                  </a:ext>
                </a:extLst>
              </a:tr>
              <a:tr h="207376">
                <a:tc>
                  <a:txBody>
                    <a:bodyPr/>
                    <a:lstStyle/>
                    <a:p>
                      <a:pPr lvl="1" algn="l" fontAlgn="b"/>
                      <a:r>
                        <a:rPr lang="en-NZ" sz="1600" u="none" strike="noStrike">
                          <a:effectLst/>
                        </a:rPr>
                        <a:t>New Sale units (#)- Apartment</a:t>
                      </a:r>
                      <a:endParaRPr lang="en-NZ" sz="1600" b="0" i="0" u="none" strike="noStrike">
                        <a:solidFill>
                          <a:srgbClr val="000000"/>
                        </a:solidFill>
                        <a:effectLst/>
                        <a:latin typeface="Calibri" panose="020F0502020204030204" pitchFamily="34" charset="0"/>
                      </a:endParaRPr>
                    </a:p>
                  </a:txBody>
                  <a:tcPr marL="207376" marR="0" marT="0" marB="0" anchor="b"/>
                </a:tc>
                <a:tc>
                  <a:txBody>
                    <a:bodyPr/>
                    <a:lstStyle/>
                    <a:p>
                      <a:pPr algn="ctr" fontAlgn="b"/>
                      <a:r>
                        <a:rPr lang="en-NZ" sz="1600" u="none" strike="noStrike">
                          <a:effectLst/>
                        </a:rPr>
                        <a:t>20</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47</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53</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59</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67</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92</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b="1" u="none" strike="noStrike">
                          <a:effectLst/>
                        </a:rPr>
                        <a:t>54</a:t>
                      </a:r>
                      <a:endParaRPr lang="en-NZ" sz="16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4660152"/>
                  </a:ext>
                </a:extLst>
              </a:tr>
              <a:tr h="207376">
                <a:tc>
                  <a:txBody>
                    <a:bodyPr/>
                    <a:lstStyle/>
                    <a:p>
                      <a:pPr lvl="1" algn="l" fontAlgn="b"/>
                      <a:r>
                        <a:rPr lang="en-NZ" sz="1600" u="none" strike="noStrike">
                          <a:effectLst/>
                        </a:rPr>
                        <a:t>New Sale units (#)- Villa</a:t>
                      </a:r>
                      <a:endParaRPr lang="en-NZ" sz="1600" b="0" i="0" u="none" strike="noStrike">
                        <a:solidFill>
                          <a:srgbClr val="000000"/>
                        </a:solidFill>
                        <a:effectLst/>
                        <a:latin typeface="Calibri" panose="020F0502020204030204" pitchFamily="34" charset="0"/>
                      </a:endParaRPr>
                    </a:p>
                  </a:txBody>
                  <a:tcPr marL="207376" marR="0" marT="0" marB="0" anchor="b"/>
                </a:tc>
                <a:tc>
                  <a:txBody>
                    <a:bodyPr/>
                    <a:lstStyle/>
                    <a:p>
                      <a:pPr algn="ctr" fontAlgn="b"/>
                      <a:r>
                        <a:rPr lang="en-NZ" sz="1600" u="none" strike="noStrike">
                          <a:effectLst/>
                        </a:rPr>
                        <a:t>17</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26</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23</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19</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40</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26</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b="1" u="none" strike="noStrike">
                          <a:effectLst/>
                        </a:rPr>
                        <a:t>0</a:t>
                      </a:r>
                      <a:endParaRPr lang="en-NZ" sz="16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55251311"/>
                  </a:ext>
                </a:extLst>
              </a:tr>
              <a:tr h="207376">
                <a:tc>
                  <a:txBody>
                    <a:bodyPr/>
                    <a:lstStyle/>
                    <a:p>
                      <a:pPr lvl="1" algn="l" fontAlgn="b"/>
                      <a:r>
                        <a:rPr lang="en-NZ" sz="1600" u="none" strike="noStrike">
                          <a:effectLst/>
                        </a:rPr>
                        <a:t>New Sale units (#)- Care Suit</a:t>
                      </a:r>
                      <a:endParaRPr lang="en-NZ" sz="1600" b="0" i="0" u="none" strike="noStrike">
                        <a:solidFill>
                          <a:srgbClr val="000000"/>
                        </a:solidFill>
                        <a:effectLst/>
                        <a:latin typeface="Calibri" panose="020F0502020204030204" pitchFamily="34" charset="0"/>
                      </a:endParaRPr>
                    </a:p>
                  </a:txBody>
                  <a:tcPr marL="207376" marR="0" marT="0" marB="0" anchor="b"/>
                </a:tc>
                <a:tc>
                  <a:txBody>
                    <a:bodyPr/>
                    <a:lstStyle/>
                    <a:p>
                      <a:pPr algn="ctr" fontAlgn="b"/>
                      <a:r>
                        <a:rPr lang="en-NZ" sz="1600" u="none" strike="noStrike">
                          <a:effectLst/>
                        </a:rPr>
                        <a:t>15</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27</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57</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128</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115</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u="none" strike="noStrike">
                          <a:effectLst/>
                        </a:rPr>
                        <a:t>66</a:t>
                      </a:r>
                      <a:endParaRPr lang="en-NZ" sz="16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NZ" sz="1600" b="1" u="none" strike="noStrike">
                          <a:effectLst/>
                        </a:rPr>
                        <a:t>74</a:t>
                      </a:r>
                      <a:endParaRPr lang="en-NZ" sz="16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84781419"/>
                  </a:ext>
                </a:extLst>
              </a:tr>
            </a:tbl>
          </a:graphicData>
        </a:graphic>
      </p:graphicFrame>
      <p:sp>
        <p:nvSpPr>
          <p:cNvPr id="20" name="Title 1">
            <a:extLst>
              <a:ext uri="{FF2B5EF4-FFF2-40B4-BE49-F238E27FC236}">
                <a16:creationId xmlns:a16="http://schemas.microsoft.com/office/drawing/2014/main" id="{1C60DC83-B0FD-6A5F-E99A-7B5824265C6A}"/>
              </a:ext>
            </a:extLst>
          </p:cNvPr>
          <p:cNvSpPr>
            <a:spLocks noGrp="1"/>
          </p:cNvSpPr>
          <p:nvPr>
            <p:ph type="title"/>
          </p:nvPr>
        </p:nvSpPr>
        <p:spPr>
          <a:xfrm>
            <a:off x="539969" y="336004"/>
            <a:ext cx="3338459" cy="429875"/>
          </a:xfrm>
        </p:spPr>
        <p:txBody>
          <a:bodyPr>
            <a:normAutofit/>
          </a:bodyPr>
          <a:lstStyle/>
          <a:p>
            <a:r>
              <a:rPr lang="en-NZ" sz="2000" b="1">
                <a:latin typeface="Arial" panose="020B0604020202020204" pitchFamily="34" charset="0"/>
                <a:cs typeface="Arial" panose="020B0604020202020204" pitchFamily="34" charset="0"/>
              </a:rPr>
              <a:t>SALES PERFORMANCE</a:t>
            </a:r>
          </a:p>
        </p:txBody>
      </p:sp>
    </p:spTree>
    <p:extLst>
      <p:ext uri="{BB962C8B-B14F-4D97-AF65-F5344CB8AC3E}">
        <p14:creationId xmlns:p14="http://schemas.microsoft.com/office/powerpoint/2010/main" val="1958563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E907009C-D7D9-6580-69B7-4700B23F2E1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47" name="TextBox 46">
            <a:extLst>
              <a:ext uri="{FF2B5EF4-FFF2-40B4-BE49-F238E27FC236}">
                <a16:creationId xmlns:a16="http://schemas.microsoft.com/office/drawing/2014/main" id="{C28E704B-5A6D-708B-D57F-DB08C779A26E}"/>
              </a:ext>
            </a:extLst>
          </p:cNvPr>
          <p:cNvSpPr txBox="1"/>
          <p:nvPr/>
        </p:nvSpPr>
        <p:spPr>
          <a:xfrm>
            <a:off x="10678695" y="6083556"/>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
        <p:nvSpPr>
          <p:cNvPr id="2" name="Rectangle 1">
            <a:extLst>
              <a:ext uri="{FF2B5EF4-FFF2-40B4-BE49-F238E27FC236}">
                <a16:creationId xmlns:a16="http://schemas.microsoft.com/office/drawing/2014/main" id="{BB3CB264-E9C9-1629-F302-8E59E0A57B81}"/>
              </a:ext>
            </a:extLst>
          </p:cNvPr>
          <p:cNvSpPr>
            <a:spLocks noGrp="1" noRot="1" noMove="1" noResize="1" noEditPoints="1" noAdjustHandles="1" noChangeArrowheads="1" noChangeShapeType="1"/>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5" name="Picture 4">
            <a:extLst>
              <a:ext uri="{FF2B5EF4-FFF2-40B4-BE49-F238E27FC236}">
                <a16:creationId xmlns:a16="http://schemas.microsoft.com/office/drawing/2014/main" id="{D5C29AA1-410C-498A-FBF6-08B206C17D8D}"/>
              </a:ext>
            </a:extLst>
          </p:cNvPr>
          <p:cNvPicPr>
            <a:picLocks noChangeAspect="1"/>
          </p:cNvPicPr>
          <p:nvPr/>
        </p:nvPicPr>
        <p:blipFill>
          <a:blip r:embed="rId4"/>
          <a:stretch>
            <a:fillRect/>
          </a:stretch>
        </p:blipFill>
        <p:spPr>
          <a:xfrm>
            <a:off x="585342" y="859750"/>
            <a:ext cx="5256208" cy="3329801"/>
          </a:xfrm>
          <a:prstGeom prst="rect">
            <a:avLst/>
          </a:prstGeom>
        </p:spPr>
      </p:pic>
      <p:pic>
        <p:nvPicPr>
          <p:cNvPr id="9" name="Picture 8">
            <a:extLst>
              <a:ext uri="{FF2B5EF4-FFF2-40B4-BE49-F238E27FC236}">
                <a16:creationId xmlns:a16="http://schemas.microsoft.com/office/drawing/2014/main" id="{DC65E8FE-194F-2BD0-7E16-ACB8ACB5EDAE}"/>
              </a:ext>
            </a:extLst>
          </p:cNvPr>
          <p:cNvPicPr>
            <a:picLocks noChangeAspect="1"/>
          </p:cNvPicPr>
          <p:nvPr/>
        </p:nvPicPr>
        <p:blipFill>
          <a:blip r:embed="rId5"/>
          <a:stretch>
            <a:fillRect/>
          </a:stretch>
        </p:blipFill>
        <p:spPr>
          <a:xfrm>
            <a:off x="585543" y="4226422"/>
            <a:ext cx="5328276" cy="1855105"/>
          </a:xfrm>
          <a:prstGeom prst="rect">
            <a:avLst/>
          </a:prstGeom>
        </p:spPr>
      </p:pic>
      <p:sp>
        <p:nvSpPr>
          <p:cNvPr id="11" name="TextBox 10">
            <a:extLst>
              <a:ext uri="{FF2B5EF4-FFF2-40B4-BE49-F238E27FC236}">
                <a16:creationId xmlns:a16="http://schemas.microsoft.com/office/drawing/2014/main" id="{E672B544-E51C-7CD0-17E4-881DE4AE286D}"/>
              </a:ext>
            </a:extLst>
          </p:cNvPr>
          <p:cNvSpPr txBox="1"/>
          <p:nvPr/>
        </p:nvSpPr>
        <p:spPr>
          <a:xfrm>
            <a:off x="6110886" y="1035590"/>
            <a:ext cx="532827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OCA’S total asset is $2500m in 2023,which is the lowest within the peers.</a:t>
            </a:r>
          </a:p>
          <a:p>
            <a:endParaRPr lang="en-US">
              <a:solidFill>
                <a:schemeClr val="bg1"/>
              </a:solidFill>
              <a:cs typeface="Calibri"/>
            </a:endParaRPr>
          </a:p>
          <a:p>
            <a:endParaRPr lang="en-US">
              <a:solidFill>
                <a:schemeClr val="bg1"/>
              </a:solidFill>
              <a:cs typeface="Calibri"/>
            </a:endParaRPr>
          </a:p>
          <a:p>
            <a:endParaRPr lang="en-US">
              <a:solidFill>
                <a:schemeClr val="bg1"/>
              </a:solidFill>
              <a:cs typeface="Calibri"/>
            </a:endParaRPr>
          </a:p>
          <a:p>
            <a:endParaRPr lang="en-US">
              <a:solidFill>
                <a:schemeClr val="bg1"/>
              </a:solidFill>
              <a:cs typeface="Calibri"/>
            </a:endParaRPr>
          </a:p>
          <a:p>
            <a:r>
              <a:rPr lang="en-US">
                <a:solidFill>
                  <a:schemeClr val="bg1"/>
                </a:solidFill>
                <a:cs typeface="Calibri"/>
              </a:rPr>
              <a:t>OCA’s total liability is $1600m in 2023, which is the lowest within the peers.</a:t>
            </a:r>
          </a:p>
          <a:p>
            <a:endParaRPr lang="en-US">
              <a:solidFill>
                <a:schemeClr val="bg1"/>
              </a:solidFill>
              <a:cs typeface="Calibri"/>
            </a:endParaRPr>
          </a:p>
          <a:p>
            <a:endParaRPr lang="en-US">
              <a:solidFill>
                <a:schemeClr val="bg1"/>
              </a:solidFill>
              <a:cs typeface="Calibri"/>
            </a:endParaRPr>
          </a:p>
          <a:p>
            <a:endParaRPr lang="en-US">
              <a:solidFill>
                <a:schemeClr val="bg1"/>
              </a:solidFill>
              <a:cs typeface="Calibri"/>
            </a:endParaRPr>
          </a:p>
          <a:p>
            <a:endParaRPr lang="en-US">
              <a:solidFill>
                <a:schemeClr val="bg1"/>
              </a:solidFill>
              <a:cs typeface="Calibri"/>
            </a:endParaRPr>
          </a:p>
          <a:p>
            <a:r>
              <a:rPr lang="en-US">
                <a:solidFill>
                  <a:schemeClr val="bg1"/>
                </a:solidFill>
                <a:cs typeface="Calibri"/>
              </a:rPr>
              <a:t>OCA’s OCF decrease 33% in 2023. </a:t>
            </a:r>
          </a:p>
        </p:txBody>
      </p:sp>
      <p:sp>
        <p:nvSpPr>
          <p:cNvPr id="4" name="Rectangle 3">
            <a:extLst>
              <a:ext uri="{FF2B5EF4-FFF2-40B4-BE49-F238E27FC236}">
                <a16:creationId xmlns:a16="http://schemas.microsoft.com/office/drawing/2014/main" id="{D97C1EC4-FB4F-7FD9-A397-0667BB3CE4A2}"/>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F2856A16-B632-AF7A-B1C6-9CDBAF0DFCE2}"/>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01730FAB-A0B8-9576-24C4-DE6FD5C4DE5C}"/>
              </a:ext>
            </a:extLst>
          </p:cNvPr>
          <p:cNvSpPr txBox="1"/>
          <p:nvPr/>
        </p:nvSpPr>
        <p:spPr>
          <a:xfrm>
            <a:off x="10396914" y="6429664"/>
            <a:ext cx="2084495" cy="338554"/>
          </a:xfrm>
          <a:prstGeom prst="rect">
            <a:avLst/>
          </a:prstGeom>
          <a:noFill/>
        </p:spPr>
        <p:txBody>
          <a:bodyPr wrap="square" rtlCol="0">
            <a:spAutoFit/>
          </a:bodyPr>
          <a:lstStyle/>
          <a:p>
            <a:r>
              <a:rPr lang="en-NZ" sz="1600">
                <a:hlinkClick r:id="rId6" action="ppaction://hlinksldjump"/>
              </a:rPr>
              <a:t>Appendix Table</a:t>
            </a:r>
            <a:endParaRPr lang="en-NZ" sz="1600"/>
          </a:p>
        </p:txBody>
      </p:sp>
      <p:sp>
        <p:nvSpPr>
          <p:cNvPr id="8" name="TextBox 7">
            <a:hlinkClick r:id="rId7" action="ppaction://hlinksldjump"/>
            <a:extLst>
              <a:ext uri="{FF2B5EF4-FFF2-40B4-BE49-F238E27FC236}">
                <a16:creationId xmlns:a16="http://schemas.microsoft.com/office/drawing/2014/main" id="{44598A10-FF7A-F527-C42D-36B9E94C8918}"/>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7" action="ppaction://hlinksldjump"/>
              </a:rPr>
              <a:t>ESG</a:t>
            </a:r>
            <a:endParaRPr lang="en-NZ" sz="1600"/>
          </a:p>
        </p:txBody>
      </p:sp>
      <p:sp>
        <p:nvSpPr>
          <p:cNvPr id="13" name="TextBox 12">
            <a:hlinkClick r:id="rId7" action="ppaction://hlinksldjump"/>
            <a:extLst>
              <a:ext uri="{FF2B5EF4-FFF2-40B4-BE49-F238E27FC236}">
                <a16:creationId xmlns:a16="http://schemas.microsoft.com/office/drawing/2014/main" id="{0F03C1B2-1DEC-FB64-A0C8-0556B8F506E0}"/>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8" action="ppaction://hlinksldjump"/>
              </a:rPr>
              <a:t>Sensitivity Analysis</a:t>
            </a:r>
            <a:endParaRPr lang="en-NZ" sz="1600"/>
          </a:p>
        </p:txBody>
      </p:sp>
      <p:sp>
        <p:nvSpPr>
          <p:cNvPr id="14" name="TextBox 13">
            <a:hlinkClick r:id="rId7" action="ppaction://hlinksldjump"/>
            <a:extLst>
              <a:ext uri="{FF2B5EF4-FFF2-40B4-BE49-F238E27FC236}">
                <a16:creationId xmlns:a16="http://schemas.microsoft.com/office/drawing/2014/main" id="{0D4DC1E6-1B31-ACA7-4452-03A5F4DBD07D}"/>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9" action="ppaction://hlinksldjump"/>
              </a:rPr>
              <a:t>Valuation-DCF</a:t>
            </a:r>
            <a:endParaRPr lang="en-NZ" sz="1600"/>
          </a:p>
        </p:txBody>
      </p:sp>
      <p:sp>
        <p:nvSpPr>
          <p:cNvPr id="15" name="TextBox 14">
            <a:hlinkClick r:id="rId7" action="ppaction://hlinksldjump"/>
            <a:extLst>
              <a:ext uri="{FF2B5EF4-FFF2-40B4-BE49-F238E27FC236}">
                <a16:creationId xmlns:a16="http://schemas.microsoft.com/office/drawing/2014/main" id="{13765D4F-3735-41F2-C499-FC8B6477F310}"/>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0" action="ppaction://hlinksldjump"/>
              </a:rPr>
              <a:t>Financial Analysis</a:t>
            </a:r>
            <a:endParaRPr lang="en-NZ" sz="1600"/>
          </a:p>
        </p:txBody>
      </p:sp>
      <p:sp>
        <p:nvSpPr>
          <p:cNvPr id="16" name="TextBox 15">
            <a:hlinkClick r:id="rId7" action="ppaction://hlinksldjump"/>
            <a:extLst>
              <a:ext uri="{FF2B5EF4-FFF2-40B4-BE49-F238E27FC236}">
                <a16:creationId xmlns:a16="http://schemas.microsoft.com/office/drawing/2014/main" id="{E9B5FFDC-1611-D835-5125-188DAE86039D}"/>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1" action="ppaction://hlinksldjump"/>
              </a:rPr>
              <a:t>Industry Positioning</a:t>
            </a:r>
            <a:endParaRPr lang="en-NZ" sz="1600"/>
          </a:p>
        </p:txBody>
      </p:sp>
      <p:sp>
        <p:nvSpPr>
          <p:cNvPr id="17" name="TextBox 16">
            <a:hlinkClick r:id="rId7" action="ppaction://hlinksldjump"/>
            <a:extLst>
              <a:ext uri="{FF2B5EF4-FFF2-40B4-BE49-F238E27FC236}">
                <a16:creationId xmlns:a16="http://schemas.microsoft.com/office/drawing/2014/main" id="{E3EFDA31-E28C-FE32-90D6-A6C0DF2EB057}"/>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2" action="ppaction://hlinksldjump"/>
              </a:rPr>
              <a:t>Business Model</a:t>
            </a:r>
            <a:endParaRPr lang="en-NZ" sz="1600"/>
          </a:p>
        </p:txBody>
      </p:sp>
      <p:sp>
        <p:nvSpPr>
          <p:cNvPr id="18" name="Rectangle 17">
            <a:extLst>
              <a:ext uri="{FF2B5EF4-FFF2-40B4-BE49-F238E27FC236}">
                <a16:creationId xmlns:a16="http://schemas.microsoft.com/office/drawing/2014/main" id="{C4B61C1D-2EE5-9996-E367-44E4FAA599AD}"/>
              </a:ext>
            </a:extLst>
          </p:cNvPr>
          <p:cNvSpPr/>
          <p:nvPr/>
        </p:nvSpPr>
        <p:spPr>
          <a:xfrm>
            <a:off x="0" y="-58993"/>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NZ" sz="2400">
                <a:solidFill>
                  <a:schemeClr val="tx1"/>
                </a:solidFill>
                <a:latin typeface="Calibri"/>
                <a:cs typeface="Calibri"/>
              </a:rPr>
              <a:t>Peer Comparison – Financial Analysis</a:t>
            </a:r>
          </a:p>
        </p:txBody>
      </p:sp>
    </p:spTree>
    <p:extLst>
      <p:ext uri="{BB962C8B-B14F-4D97-AF65-F5344CB8AC3E}">
        <p14:creationId xmlns:p14="http://schemas.microsoft.com/office/powerpoint/2010/main" val="856417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D8B7A6-A8B8-CBD1-9E52-A2D5C2B04E01}"/>
              </a:ext>
            </a:extLst>
          </p:cNvPr>
          <p:cNvSpPr/>
          <p:nvPr/>
        </p:nvSpPr>
        <p:spPr>
          <a:xfrm>
            <a:off x="0" y="589070"/>
            <a:ext cx="12192000" cy="5679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 name="Picture 2">
            <a:extLst>
              <a:ext uri="{FF2B5EF4-FFF2-40B4-BE49-F238E27FC236}">
                <a16:creationId xmlns:a16="http://schemas.microsoft.com/office/drawing/2014/main" id="{A0EF760D-00D8-3B0F-26FC-3D71817C0482}"/>
              </a:ext>
            </a:extLst>
          </p:cNvPr>
          <p:cNvPicPr>
            <a:picLocks noChangeAspect="1"/>
          </p:cNvPicPr>
          <p:nvPr/>
        </p:nvPicPr>
        <p:blipFill>
          <a:blip r:embed="rId2"/>
          <a:stretch>
            <a:fillRect/>
          </a:stretch>
        </p:blipFill>
        <p:spPr>
          <a:xfrm>
            <a:off x="444219" y="1173850"/>
            <a:ext cx="4845536" cy="2624104"/>
          </a:xfrm>
          <a:prstGeom prst="rect">
            <a:avLst/>
          </a:prstGeom>
          <a:noFill/>
        </p:spPr>
      </p:pic>
      <p:sp>
        <p:nvSpPr>
          <p:cNvPr id="17" name="Content Placeholder 3">
            <a:extLst>
              <a:ext uri="{FF2B5EF4-FFF2-40B4-BE49-F238E27FC236}">
                <a16:creationId xmlns:a16="http://schemas.microsoft.com/office/drawing/2014/main" id="{36301E66-B0FC-1E45-168A-826F97DA7D68}"/>
              </a:ext>
            </a:extLst>
          </p:cNvPr>
          <p:cNvSpPr>
            <a:spLocks noGrp="1"/>
          </p:cNvSpPr>
          <p:nvPr>
            <p:ph sz="half" idx="2"/>
          </p:nvPr>
        </p:nvSpPr>
        <p:spPr>
          <a:xfrm>
            <a:off x="371525" y="4126634"/>
            <a:ext cx="4216271" cy="1452707"/>
          </a:xfrm>
        </p:spPr>
        <p:txBody>
          <a:bodyPr vert="horz" lIns="91440" tIns="45720" rIns="91440" bIns="45720" rtlCol="0" anchor="t">
            <a:normAutofit lnSpcReduction="10000"/>
          </a:bodyPr>
          <a:lstStyle/>
          <a:p>
            <a:r>
              <a:rPr lang="en-US" sz="2000">
                <a:solidFill>
                  <a:schemeClr val="bg1"/>
                </a:solidFill>
                <a:cs typeface="Calibri"/>
              </a:rPr>
              <a:t>Price to book value of OCA have seen a decreasing trend from 2020 to 2023. </a:t>
            </a:r>
          </a:p>
          <a:p>
            <a:r>
              <a:rPr lang="en-US" sz="2000">
                <a:solidFill>
                  <a:schemeClr val="bg1"/>
                </a:solidFill>
                <a:cs typeface="Calibri"/>
              </a:rPr>
              <a:t>Currently P/B is less than one, OCA is under valued.</a:t>
            </a:r>
          </a:p>
        </p:txBody>
      </p:sp>
      <p:sp>
        <p:nvSpPr>
          <p:cNvPr id="2" name="Rectangle 1">
            <a:extLst>
              <a:ext uri="{FF2B5EF4-FFF2-40B4-BE49-F238E27FC236}">
                <a16:creationId xmlns:a16="http://schemas.microsoft.com/office/drawing/2014/main" id="{591D1F56-9735-F61B-F9EB-611C9BAD6B34}"/>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4" name="Rectangle 3">
            <a:extLst>
              <a:ext uri="{FF2B5EF4-FFF2-40B4-BE49-F238E27FC236}">
                <a16:creationId xmlns:a16="http://schemas.microsoft.com/office/drawing/2014/main" id="{F43ECB55-26A6-1DB5-F021-998AF3B504A8}"/>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C6451614-AD18-896F-082F-C3A7C0F5DAD0}"/>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88384133-D4B9-AED6-700A-715E50E81734}"/>
              </a:ext>
            </a:extLst>
          </p:cNvPr>
          <p:cNvSpPr txBox="1"/>
          <p:nvPr/>
        </p:nvSpPr>
        <p:spPr>
          <a:xfrm>
            <a:off x="10396914" y="6429664"/>
            <a:ext cx="2084495" cy="338554"/>
          </a:xfrm>
          <a:prstGeom prst="rect">
            <a:avLst/>
          </a:prstGeom>
          <a:noFill/>
        </p:spPr>
        <p:txBody>
          <a:bodyPr wrap="square" rtlCol="0">
            <a:spAutoFit/>
          </a:bodyPr>
          <a:lstStyle/>
          <a:p>
            <a:r>
              <a:rPr lang="en-NZ" sz="1600">
                <a:hlinkClick r:id="rId3" action="ppaction://hlinksldjump"/>
              </a:rPr>
              <a:t>Appendix Table</a:t>
            </a:r>
            <a:endParaRPr lang="en-NZ" sz="1600"/>
          </a:p>
        </p:txBody>
      </p:sp>
      <p:sp>
        <p:nvSpPr>
          <p:cNvPr id="8" name="TextBox 7">
            <a:hlinkClick r:id="rId4" action="ppaction://hlinksldjump"/>
            <a:extLst>
              <a:ext uri="{FF2B5EF4-FFF2-40B4-BE49-F238E27FC236}">
                <a16:creationId xmlns:a16="http://schemas.microsoft.com/office/drawing/2014/main" id="{061C2CB4-C528-045B-D4CD-CD33E8DB34A5}"/>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4" action="ppaction://hlinksldjump"/>
              </a:rPr>
              <a:t>ESG</a:t>
            </a:r>
            <a:endParaRPr lang="en-NZ" sz="1600"/>
          </a:p>
        </p:txBody>
      </p:sp>
      <p:sp>
        <p:nvSpPr>
          <p:cNvPr id="9" name="TextBox 8">
            <a:hlinkClick r:id="rId4" action="ppaction://hlinksldjump"/>
            <a:extLst>
              <a:ext uri="{FF2B5EF4-FFF2-40B4-BE49-F238E27FC236}">
                <a16:creationId xmlns:a16="http://schemas.microsoft.com/office/drawing/2014/main" id="{7D5E097E-802D-8C22-7E88-4F5B8F8FF009}"/>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5" action="ppaction://hlinksldjump"/>
              </a:rPr>
              <a:t>Sensitivity Analysis</a:t>
            </a:r>
            <a:endParaRPr lang="en-NZ" sz="1600"/>
          </a:p>
        </p:txBody>
      </p:sp>
      <p:sp>
        <p:nvSpPr>
          <p:cNvPr id="10" name="TextBox 9">
            <a:hlinkClick r:id="rId4" action="ppaction://hlinksldjump"/>
            <a:extLst>
              <a:ext uri="{FF2B5EF4-FFF2-40B4-BE49-F238E27FC236}">
                <a16:creationId xmlns:a16="http://schemas.microsoft.com/office/drawing/2014/main" id="{7ACB5BB1-062F-ACC3-DCA3-A07B41BC97F3}"/>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6" action="ppaction://hlinksldjump"/>
              </a:rPr>
              <a:t>Valuation-DCF</a:t>
            </a:r>
            <a:endParaRPr lang="en-NZ" sz="1600"/>
          </a:p>
        </p:txBody>
      </p:sp>
      <p:sp>
        <p:nvSpPr>
          <p:cNvPr id="11" name="TextBox 10">
            <a:hlinkClick r:id="rId4" action="ppaction://hlinksldjump"/>
            <a:extLst>
              <a:ext uri="{FF2B5EF4-FFF2-40B4-BE49-F238E27FC236}">
                <a16:creationId xmlns:a16="http://schemas.microsoft.com/office/drawing/2014/main" id="{F9C73CDB-B76B-19BF-31FE-2CDAFF8B9F89}"/>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7" action="ppaction://hlinksldjump"/>
              </a:rPr>
              <a:t>Financial Analysis</a:t>
            </a:r>
            <a:endParaRPr lang="en-NZ" sz="1600"/>
          </a:p>
        </p:txBody>
      </p:sp>
      <p:sp>
        <p:nvSpPr>
          <p:cNvPr id="13" name="TextBox 12">
            <a:hlinkClick r:id="rId4" action="ppaction://hlinksldjump"/>
            <a:extLst>
              <a:ext uri="{FF2B5EF4-FFF2-40B4-BE49-F238E27FC236}">
                <a16:creationId xmlns:a16="http://schemas.microsoft.com/office/drawing/2014/main" id="{4A0D4013-2EA7-845F-84E5-77F1F3CB9B94}"/>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8" action="ppaction://hlinksldjump"/>
              </a:rPr>
              <a:t>Industry Positioning</a:t>
            </a:r>
            <a:endParaRPr lang="en-NZ" sz="1600"/>
          </a:p>
        </p:txBody>
      </p:sp>
      <p:sp>
        <p:nvSpPr>
          <p:cNvPr id="14" name="TextBox 13">
            <a:hlinkClick r:id="rId4" action="ppaction://hlinksldjump"/>
            <a:extLst>
              <a:ext uri="{FF2B5EF4-FFF2-40B4-BE49-F238E27FC236}">
                <a16:creationId xmlns:a16="http://schemas.microsoft.com/office/drawing/2014/main" id="{E5BA45C7-1683-6B84-A0D1-595E749EA439}"/>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9" action="ppaction://hlinksldjump"/>
              </a:rPr>
              <a:t>Business Model</a:t>
            </a:r>
            <a:endParaRPr lang="en-NZ" sz="1600"/>
          </a:p>
        </p:txBody>
      </p:sp>
      <p:sp>
        <p:nvSpPr>
          <p:cNvPr id="16" name="Title 15">
            <a:extLst>
              <a:ext uri="{FF2B5EF4-FFF2-40B4-BE49-F238E27FC236}">
                <a16:creationId xmlns:a16="http://schemas.microsoft.com/office/drawing/2014/main" id="{E0CE08B0-371C-C012-BADF-7A9B5ED8D727}"/>
              </a:ext>
            </a:extLst>
          </p:cNvPr>
          <p:cNvSpPr>
            <a:spLocks noGrp="1"/>
          </p:cNvSpPr>
          <p:nvPr>
            <p:ph type="title"/>
          </p:nvPr>
        </p:nvSpPr>
        <p:spPr>
          <a:xfrm>
            <a:off x="593785" y="5692"/>
            <a:ext cx="10760015" cy="577940"/>
          </a:xfrm>
        </p:spPr>
        <p:txBody>
          <a:bodyPr>
            <a:normAutofit/>
          </a:bodyPr>
          <a:lstStyle/>
          <a:p>
            <a:r>
              <a:rPr lang="en-GB" sz="2800" b="1">
                <a:cs typeface="Calibri Light"/>
              </a:rPr>
              <a:t>Price To Book Value </a:t>
            </a:r>
            <a:endParaRPr lang="en-GB" sz="2800" b="1"/>
          </a:p>
        </p:txBody>
      </p:sp>
      <p:graphicFrame>
        <p:nvGraphicFramePr>
          <p:cNvPr id="12" name="Table 11">
            <a:extLst>
              <a:ext uri="{FF2B5EF4-FFF2-40B4-BE49-F238E27FC236}">
                <a16:creationId xmlns:a16="http://schemas.microsoft.com/office/drawing/2014/main" id="{449263BD-3F6A-546C-19FA-7762188E243F}"/>
              </a:ext>
            </a:extLst>
          </p:cNvPr>
          <p:cNvGraphicFramePr>
            <a:graphicFrameLocks noGrp="1"/>
          </p:cNvGraphicFramePr>
          <p:nvPr>
            <p:extLst>
              <p:ext uri="{D42A27DB-BD31-4B8C-83A1-F6EECF244321}">
                <p14:modId xmlns:p14="http://schemas.microsoft.com/office/powerpoint/2010/main" val="2458523296"/>
              </p:ext>
            </p:extLst>
          </p:nvPr>
        </p:nvGraphicFramePr>
        <p:xfrm>
          <a:off x="5496044" y="1173850"/>
          <a:ext cx="6324431" cy="3613238"/>
        </p:xfrm>
        <a:graphic>
          <a:graphicData uri="http://schemas.openxmlformats.org/drawingml/2006/table">
            <a:tbl>
              <a:tblPr>
                <a:tableStyleId>{5C22544A-7EE6-4342-B048-85BDC9FD1C3A}</a:tableStyleId>
              </a:tblPr>
              <a:tblGrid>
                <a:gridCol w="1967685">
                  <a:extLst>
                    <a:ext uri="{9D8B030D-6E8A-4147-A177-3AD203B41FA5}">
                      <a16:colId xmlns:a16="http://schemas.microsoft.com/office/drawing/2014/main" val="3543712863"/>
                    </a:ext>
                  </a:extLst>
                </a:gridCol>
                <a:gridCol w="644133">
                  <a:extLst>
                    <a:ext uri="{9D8B030D-6E8A-4147-A177-3AD203B41FA5}">
                      <a16:colId xmlns:a16="http://schemas.microsoft.com/office/drawing/2014/main" val="2345620342"/>
                    </a:ext>
                  </a:extLst>
                </a:gridCol>
                <a:gridCol w="659767">
                  <a:extLst>
                    <a:ext uri="{9D8B030D-6E8A-4147-A177-3AD203B41FA5}">
                      <a16:colId xmlns:a16="http://schemas.microsoft.com/office/drawing/2014/main" val="694505693"/>
                    </a:ext>
                  </a:extLst>
                </a:gridCol>
                <a:gridCol w="768087">
                  <a:extLst>
                    <a:ext uri="{9D8B030D-6E8A-4147-A177-3AD203B41FA5}">
                      <a16:colId xmlns:a16="http://schemas.microsoft.com/office/drawing/2014/main" val="2429034857"/>
                    </a:ext>
                  </a:extLst>
                </a:gridCol>
                <a:gridCol w="640071">
                  <a:extLst>
                    <a:ext uri="{9D8B030D-6E8A-4147-A177-3AD203B41FA5}">
                      <a16:colId xmlns:a16="http://schemas.microsoft.com/office/drawing/2014/main" val="1619219267"/>
                    </a:ext>
                  </a:extLst>
                </a:gridCol>
                <a:gridCol w="580989">
                  <a:extLst>
                    <a:ext uri="{9D8B030D-6E8A-4147-A177-3AD203B41FA5}">
                      <a16:colId xmlns:a16="http://schemas.microsoft.com/office/drawing/2014/main" val="2313338647"/>
                    </a:ext>
                  </a:extLst>
                </a:gridCol>
                <a:gridCol w="561293">
                  <a:extLst>
                    <a:ext uri="{9D8B030D-6E8A-4147-A177-3AD203B41FA5}">
                      <a16:colId xmlns:a16="http://schemas.microsoft.com/office/drawing/2014/main" val="3638372457"/>
                    </a:ext>
                  </a:extLst>
                </a:gridCol>
                <a:gridCol w="502406">
                  <a:extLst>
                    <a:ext uri="{9D8B030D-6E8A-4147-A177-3AD203B41FA5}">
                      <a16:colId xmlns:a16="http://schemas.microsoft.com/office/drawing/2014/main" val="676196550"/>
                    </a:ext>
                  </a:extLst>
                </a:gridCol>
              </a:tblGrid>
              <a:tr h="263752">
                <a:tc>
                  <a:txBody>
                    <a:bodyPr/>
                    <a:lstStyle/>
                    <a:p>
                      <a:pPr lvl="1" algn="l" fontAlgn="b"/>
                      <a:r>
                        <a:rPr lang="en-NZ" sz="1200" b="1" i="0" u="none" strike="noStrike">
                          <a:solidFill>
                            <a:schemeClr val="tx1"/>
                          </a:solidFill>
                          <a:effectLst/>
                          <a:latin typeface="+mn-lt"/>
                        </a:rPr>
                        <a:t>Price to Book Value </a:t>
                      </a:r>
                    </a:p>
                  </a:txBody>
                  <a:tcPr marL="0" marR="0" marT="0" marB="0" anchor="b">
                    <a:solidFill>
                      <a:srgbClr val="0D3D41"/>
                    </a:solidFill>
                  </a:tcPr>
                </a:tc>
                <a:tc>
                  <a:txBody>
                    <a:bodyPr/>
                    <a:lstStyle/>
                    <a:p>
                      <a:pPr algn="ctr" fontAlgn="b"/>
                      <a:r>
                        <a:rPr lang="en-NZ" sz="1200" b="1" i="0" u="none" strike="noStrike">
                          <a:solidFill>
                            <a:schemeClr val="tx1"/>
                          </a:solidFill>
                          <a:effectLst/>
                          <a:latin typeface="+mn-lt"/>
                        </a:rPr>
                        <a:t>2018A</a:t>
                      </a:r>
                    </a:p>
                  </a:txBody>
                  <a:tcPr marL="0" marR="0" marT="0" marB="0" anchor="b">
                    <a:solidFill>
                      <a:srgbClr val="0D3D41"/>
                    </a:solidFill>
                  </a:tcPr>
                </a:tc>
                <a:tc>
                  <a:txBody>
                    <a:bodyPr/>
                    <a:lstStyle/>
                    <a:p>
                      <a:pPr algn="ctr" fontAlgn="b"/>
                      <a:r>
                        <a:rPr lang="en-NZ" sz="1200" b="1" i="0" u="none" strike="noStrike">
                          <a:solidFill>
                            <a:schemeClr val="tx1"/>
                          </a:solidFill>
                          <a:effectLst/>
                          <a:latin typeface="+mn-lt"/>
                        </a:rPr>
                        <a:t>2019A</a:t>
                      </a:r>
                    </a:p>
                  </a:txBody>
                  <a:tcPr marL="0" marR="0" marT="0" marB="0" anchor="b">
                    <a:solidFill>
                      <a:srgbClr val="0D3D41"/>
                    </a:solidFill>
                  </a:tcPr>
                </a:tc>
                <a:tc>
                  <a:txBody>
                    <a:bodyPr/>
                    <a:lstStyle/>
                    <a:p>
                      <a:pPr algn="ctr" fontAlgn="b"/>
                      <a:r>
                        <a:rPr lang="en-NZ" sz="1200" b="1" i="0" u="none" strike="noStrike">
                          <a:solidFill>
                            <a:schemeClr val="tx1"/>
                          </a:solidFill>
                          <a:effectLst/>
                          <a:latin typeface="+mn-lt"/>
                        </a:rPr>
                        <a:t>2020A</a:t>
                      </a:r>
                    </a:p>
                  </a:txBody>
                  <a:tcPr marL="0" marR="0" marT="0" marB="0" anchor="b">
                    <a:solidFill>
                      <a:srgbClr val="0D3D41"/>
                    </a:solidFill>
                  </a:tcPr>
                </a:tc>
                <a:tc>
                  <a:txBody>
                    <a:bodyPr/>
                    <a:lstStyle/>
                    <a:p>
                      <a:pPr algn="ctr" fontAlgn="b"/>
                      <a:r>
                        <a:rPr lang="en-NZ" sz="1200" b="1" i="0" u="none" strike="noStrike">
                          <a:solidFill>
                            <a:schemeClr val="tx1"/>
                          </a:solidFill>
                          <a:effectLst/>
                          <a:latin typeface="+mn-lt"/>
                        </a:rPr>
                        <a:t>2021A</a:t>
                      </a:r>
                    </a:p>
                  </a:txBody>
                  <a:tcPr marL="0" marR="0" marT="0" marB="0" anchor="b">
                    <a:solidFill>
                      <a:srgbClr val="0D3D41"/>
                    </a:solidFill>
                  </a:tcPr>
                </a:tc>
                <a:tc>
                  <a:txBody>
                    <a:bodyPr/>
                    <a:lstStyle/>
                    <a:p>
                      <a:pPr algn="ctr" fontAlgn="b"/>
                      <a:r>
                        <a:rPr lang="en-NZ" sz="1200" b="1" i="0" u="none" strike="noStrike">
                          <a:solidFill>
                            <a:schemeClr val="tx1"/>
                          </a:solidFill>
                          <a:effectLst/>
                          <a:latin typeface="+mn-lt"/>
                        </a:rPr>
                        <a:t>2022A</a:t>
                      </a:r>
                    </a:p>
                  </a:txBody>
                  <a:tcPr marL="0" marR="0" marT="0" marB="0" anchor="b">
                    <a:solidFill>
                      <a:srgbClr val="0D3D41"/>
                    </a:solidFill>
                  </a:tcPr>
                </a:tc>
                <a:tc>
                  <a:txBody>
                    <a:bodyPr/>
                    <a:lstStyle/>
                    <a:p>
                      <a:pPr algn="ctr" fontAlgn="b"/>
                      <a:r>
                        <a:rPr lang="en-NZ" sz="1200" b="1" i="0" u="none" strike="noStrike">
                          <a:solidFill>
                            <a:schemeClr val="tx1"/>
                          </a:solidFill>
                          <a:effectLst/>
                          <a:latin typeface="+mn-lt"/>
                        </a:rPr>
                        <a:t>2023A</a:t>
                      </a:r>
                    </a:p>
                  </a:txBody>
                  <a:tcPr marL="0" marR="0" marT="0" marB="0" anchor="b">
                    <a:solidFill>
                      <a:srgbClr val="0D3D41"/>
                    </a:solidFill>
                  </a:tcPr>
                </a:tc>
                <a:tc>
                  <a:txBody>
                    <a:bodyPr/>
                    <a:lstStyle/>
                    <a:p>
                      <a:pPr algn="ctr" fontAlgn="b"/>
                      <a:r>
                        <a:rPr lang="en-NZ" sz="1200" b="1" i="0" u="none" strike="noStrike">
                          <a:solidFill>
                            <a:schemeClr val="tx1"/>
                          </a:solidFill>
                          <a:effectLst/>
                          <a:latin typeface="+mn-lt"/>
                        </a:rPr>
                        <a:t>average</a:t>
                      </a:r>
                    </a:p>
                  </a:txBody>
                  <a:tcPr marL="0" marR="0" marT="0" marB="0" anchor="b">
                    <a:solidFill>
                      <a:srgbClr val="0D3D41"/>
                    </a:solidFill>
                  </a:tcPr>
                </a:tc>
                <a:extLst>
                  <a:ext uri="{0D108BD9-81ED-4DB2-BD59-A6C34878D82A}">
                    <a16:rowId xmlns:a16="http://schemas.microsoft.com/office/drawing/2014/main" val="3127874138"/>
                  </a:ext>
                </a:extLst>
              </a:tr>
              <a:tr h="269758">
                <a:tc>
                  <a:txBody>
                    <a:bodyPr/>
                    <a:lstStyle/>
                    <a:p>
                      <a:pPr lvl="1" algn="l" fontAlgn="b"/>
                      <a:r>
                        <a:rPr lang="en-NZ" sz="1200" b="1" i="0" u="none" strike="noStrike">
                          <a:solidFill>
                            <a:schemeClr val="bg2"/>
                          </a:solidFill>
                          <a:effectLst/>
                          <a:latin typeface="+mn-lt"/>
                        </a:rPr>
                        <a:t>Marker price per share </a:t>
                      </a:r>
                    </a:p>
                  </a:txBody>
                  <a:tcPr marL="0" marR="0" marT="0" marB="0" anchor="b"/>
                </a:tc>
                <a:tc>
                  <a:txBody>
                    <a:bodyPr/>
                    <a:lstStyle/>
                    <a:p>
                      <a:pPr algn="ctr" fontAlgn="b"/>
                      <a:r>
                        <a:rPr lang="en-NZ" sz="1200" b="1" i="0" u="none" strike="noStrike">
                          <a:solidFill>
                            <a:schemeClr val="bg2"/>
                          </a:solidFill>
                          <a:effectLst/>
                          <a:latin typeface="+mn-lt"/>
                        </a:rPr>
                        <a:t>1.2</a:t>
                      </a:r>
                    </a:p>
                  </a:txBody>
                  <a:tcPr marL="0" marR="0" marT="0" marB="0" anchor="b"/>
                </a:tc>
                <a:tc>
                  <a:txBody>
                    <a:bodyPr/>
                    <a:lstStyle/>
                    <a:p>
                      <a:pPr algn="ctr" fontAlgn="b"/>
                      <a:r>
                        <a:rPr lang="en-NZ" sz="1200" b="1" i="0" u="none" strike="noStrike">
                          <a:solidFill>
                            <a:schemeClr val="bg2"/>
                          </a:solidFill>
                          <a:effectLst/>
                          <a:latin typeface="+mn-lt"/>
                        </a:rPr>
                        <a:t>1.0</a:t>
                      </a:r>
                    </a:p>
                  </a:txBody>
                  <a:tcPr marL="0" marR="0" marT="0" marB="0" anchor="b"/>
                </a:tc>
                <a:tc>
                  <a:txBody>
                    <a:bodyPr/>
                    <a:lstStyle/>
                    <a:p>
                      <a:pPr algn="ctr" fontAlgn="b"/>
                      <a:r>
                        <a:rPr lang="en-NZ" sz="1200" b="1" i="0" u="none" strike="noStrike">
                          <a:solidFill>
                            <a:schemeClr val="bg2"/>
                          </a:solidFill>
                          <a:effectLst/>
                          <a:latin typeface="+mn-lt"/>
                        </a:rPr>
                        <a:t>1.1</a:t>
                      </a:r>
                    </a:p>
                  </a:txBody>
                  <a:tcPr marL="0" marR="0" marT="0" marB="0" anchor="b"/>
                </a:tc>
                <a:tc>
                  <a:txBody>
                    <a:bodyPr/>
                    <a:lstStyle/>
                    <a:p>
                      <a:pPr algn="ctr" fontAlgn="b"/>
                      <a:r>
                        <a:rPr lang="en-NZ" sz="1200" b="1" i="0" u="none" strike="noStrike">
                          <a:solidFill>
                            <a:schemeClr val="bg2"/>
                          </a:solidFill>
                          <a:effectLst/>
                          <a:latin typeface="+mn-lt"/>
                        </a:rPr>
                        <a:t>1.4</a:t>
                      </a:r>
                    </a:p>
                  </a:txBody>
                  <a:tcPr marL="0" marR="0" marT="0" marB="0" anchor="b"/>
                </a:tc>
                <a:tc>
                  <a:txBody>
                    <a:bodyPr/>
                    <a:lstStyle/>
                    <a:p>
                      <a:pPr algn="ctr" fontAlgn="b"/>
                      <a:r>
                        <a:rPr lang="en-NZ" sz="1200" b="1" i="0" u="none" strike="noStrike">
                          <a:solidFill>
                            <a:schemeClr val="bg2"/>
                          </a:solidFill>
                          <a:effectLst/>
                          <a:latin typeface="+mn-lt"/>
                        </a:rPr>
                        <a:t>1.0</a:t>
                      </a:r>
                    </a:p>
                  </a:txBody>
                  <a:tcPr marL="0" marR="0" marT="0" marB="0" anchor="b"/>
                </a:tc>
                <a:tc>
                  <a:txBody>
                    <a:bodyPr/>
                    <a:lstStyle/>
                    <a:p>
                      <a:pPr algn="ctr" fontAlgn="b"/>
                      <a:r>
                        <a:rPr lang="en-NZ" sz="1200" b="1" i="0" u="none" strike="noStrike">
                          <a:solidFill>
                            <a:schemeClr val="bg2"/>
                          </a:solidFill>
                          <a:effectLst/>
                          <a:latin typeface="+mn-lt"/>
                        </a:rPr>
                        <a:t>0.8</a:t>
                      </a:r>
                    </a:p>
                  </a:txBody>
                  <a:tcPr marL="0" marR="0" marT="0" marB="0" anchor="b"/>
                </a:tc>
                <a:tc>
                  <a:txBody>
                    <a:bodyPr/>
                    <a:lstStyle/>
                    <a:p>
                      <a:pPr algn="ctr" fontAlgn="b"/>
                      <a:r>
                        <a:rPr lang="en-NZ" sz="1200" b="1" i="0" u="none" strike="noStrike">
                          <a:solidFill>
                            <a:schemeClr val="bg2"/>
                          </a:solidFill>
                          <a:effectLst/>
                          <a:latin typeface="+mn-lt"/>
                        </a:rPr>
                        <a:t> </a:t>
                      </a:r>
                    </a:p>
                  </a:txBody>
                  <a:tcPr marL="0" marR="0" marT="0" marB="0" anchor="b"/>
                </a:tc>
                <a:extLst>
                  <a:ext uri="{0D108BD9-81ED-4DB2-BD59-A6C34878D82A}">
                    <a16:rowId xmlns:a16="http://schemas.microsoft.com/office/drawing/2014/main" val="686792764"/>
                  </a:ext>
                </a:extLst>
              </a:tr>
              <a:tr h="280997">
                <a:tc>
                  <a:txBody>
                    <a:bodyPr/>
                    <a:lstStyle/>
                    <a:p>
                      <a:pPr lvl="1" algn="l" fontAlgn="b"/>
                      <a:r>
                        <a:rPr lang="en-NZ" sz="1200" b="1" i="0" u="none" strike="noStrike">
                          <a:solidFill>
                            <a:schemeClr val="bg2"/>
                          </a:solidFill>
                          <a:effectLst/>
                          <a:latin typeface="+mn-lt"/>
                        </a:rPr>
                        <a:t>Book Value per share</a:t>
                      </a:r>
                    </a:p>
                  </a:txBody>
                  <a:tcPr marL="0" marR="0" marT="0" marB="0" anchor="b"/>
                </a:tc>
                <a:tc>
                  <a:txBody>
                    <a:bodyPr/>
                    <a:lstStyle/>
                    <a:p>
                      <a:pPr algn="ctr" fontAlgn="b"/>
                      <a:r>
                        <a:rPr lang="en-NZ" sz="1200" b="1" i="0" u="none" strike="noStrike">
                          <a:solidFill>
                            <a:schemeClr val="bg2"/>
                          </a:solidFill>
                          <a:effectLst/>
                          <a:latin typeface="+mn-lt"/>
                        </a:rPr>
                        <a:t>1.5</a:t>
                      </a:r>
                    </a:p>
                  </a:txBody>
                  <a:tcPr marL="0" marR="0" marT="0" marB="0" anchor="b"/>
                </a:tc>
                <a:tc>
                  <a:txBody>
                    <a:bodyPr/>
                    <a:lstStyle/>
                    <a:p>
                      <a:pPr algn="ctr" fontAlgn="b"/>
                      <a:r>
                        <a:rPr lang="en-NZ" sz="1200" b="1" i="0" u="none" strike="noStrike">
                          <a:solidFill>
                            <a:schemeClr val="bg2"/>
                          </a:solidFill>
                          <a:effectLst/>
                          <a:latin typeface="+mn-lt"/>
                        </a:rPr>
                        <a:t>1.0</a:t>
                      </a:r>
                    </a:p>
                  </a:txBody>
                  <a:tcPr marL="0" marR="0" marT="0" marB="0" anchor="b"/>
                </a:tc>
                <a:tc>
                  <a:txBody>
                    <a:bodyPr/>
                    <a:lstStyle/>
                    <a:p>
                      <a:pPr algn="ctr" fontAlgn="b"/>
                      <a:r>
                        <a:rPr lang="en-NZ" sz="1200" b="1" i="0" u="none" strike="noStrike">
                          <a:solidFill>
                            <a:schemeClr val="bg2"/>
                          </a:solidFill>
                          <a:effectLst/>
                          <a:latin typeface="+mn-lt"/>
                        </a:rPr>
                        <a:t>1.0</a:t>
                      </a:r>
                    </a:p>
                  </a:txBody>
                  <a:tcPr marL="0" marR="0" marT="0" marB="0" anchor="b"/>
                </a:tc>
                <a:tc>
                  <a:txBody>
                    <a:bodyPr/>
                    <a:lstStyle/>
                    <a:p>
                      <a:pPr algn="ctr" fontAlgn="b"/>
                      <a:r>
                        <a:rPr lang="en-NZ" sz="1200" b="1" i="0" u="none" strike="noStrike">
                          <a:solidFill>
                            <a:schemeClr val="bg2"/>
                          </a:solidFill>
                          <a:effectLst/>
                          <a:latin typeface="+mn-lt"/>
                        </a:rPr>
                        <a:t>1.4</a:t>
                      </a:r>
                    </a:p>
                  </a:txBody>
                  <a:tcPr marL="0" marR="0" marT="0" marB="0" anchor="b"/>
                </a:tc>
                <a:tc>
                  <a:txBody>
                    <a:bodyPr/>
                    <a:lstStyle/>
                    <a:p>
                      <a:pPr algn="ctr" fontAlgn="b"/>
                      <a:r>
                        <a:rPr lang="en-NZ" sz="1200" b="1" i="0" u="none" strike="noStrike">
                          <a:solidFill>
                            <a:schemeClr val="bg2"/>
                          </a:solidFill>
                          <a:effectLst/>
                          <a:latin typeface="+mn-lt"/>
                        </a:rPr>
                        <a:t>1.5</a:t>
                      </a:r>
                    </a:p>
                  </a:txBody>
                  <a:tcPr marL="0" marR="0" marT="0" marB="0" anchor="b"/>
                </a:tc>
                <a:tc>
                  <a:txBody>
                    <a:bodyPr/>
                    <a:lstStyle/>
                    <a:p>
                      <a:pPr algn="ctr" fontAlgn="b"/>
                      <a:r>
                        <a:rPr lang="en-NZ" sz="1200" b="1" i="0" u="none" strike="noStrike">
                          <a:solidFill>
                            <a:schemeClr val="bg2"/>
                          </a:solidFill>
                          <a:effectLst/>
                          <a:latin typeface="+mn-lt"/>
                        </a:rPr>
                        <a:t>1.4</a:t>
                      </a:r>
                    </a:p>
                  </a:txBody>
                  <a:tcPr marL="0" marR="0" marT="0" marB="0" anchor="b"/>
                </a:tc>
                <a:tc>
                  <a:txBody>
                    <a:bodyPr/>
                    <a:lstStyle/>
                    <a:p>
                      <a:pPr algn="ctr" fontAlgn="b"/>
                      <a:r>
                        <a:rPr lang="en-NZ" sz="1200" b="1" i="0" u="none" strike="noStrike">
                          <a:solidFill>
                            <a:schemeClr val="bg2"/>
                          </a:solidFill>
                          <a:effectLst/>
                          <a:latin typeface="+mn-lt"/>
                        </a:rPr>
                        <a:t> </a:t>
                      </a:r>
                    </a:p>
                  </a:txBody>
                  <a:tcPr marL="0" marR="0" marT="0" marB="0" anchor="b"/>
                </a:tc>
                <a:extLst>
                  <a:ext uri="{0D108BD9-81ED-4DB2-BD59-A6C34878D82A}">
                    <a16:rowId xmlns:a16="http://schemas.microsoft.com/office/drawing/2014/main" val="1022226060"/>
                  </a:ext>
                </a:extLst>
              </a:tr>
              <a:tr h="280997">
                <a:tc>
                  <a:txBody>
                    <a:bodyPr/>
                    <a:lstStyle/>
                    <a:p>
                      <a:pPr lvl="1" algn="l" fontAlgn="b"/>
                      <a:r>
                        <a:rPr lang="en-NZ" sz="1200" b="1" i="0" u="none" strike="noStrike">
                          <a:solidFill>
                            <a:schemeClr val="bg2"/>
                          </a:solidFill>
                          <a:effectLst/>
                          <a:latin typeface="+mn-lt"/>
                        </a:rPr>
                        <a:t>OCA</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0.8</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1.0</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1.1</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1.1</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0.7</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0.6</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0.9</a:t>
                      </a:r>
                    </a:p>
                  </a:txBody>
                  <a:tcPr marL="0" marR="0" marT="0" marB="0" anchor="b">
                    <a:solidFill>
                      <a:schemeClr val="accent1"/>
                    </a:solidFill>
                  </a:tcPr>
                </a:tc>
                <a:extLst>
                  <a:ext uri="{0D108BD9-81ED-4DB2-BD59-A6C34878D82A}">
                    <a16:rowId xmlns:a16="http://schemas.microsoft.com/office/drawing/2014/main" val="3379310258"/>
                  </a:ext>
                </a:extLst>
              </a:tr>
              <a:tr h="280997">
                <a:tc>
                  <a:txBody>
                    <a:bodyPr/>
                    <a:lstStyle/>
                    <a:p>
                      <a:pPr lvl="1" algn="l" fontAlgn="b"/>
                      <a:r>
                        <a:rPr lang="en-NZ" sz="1200" b="1" i="0" u="none" strike="noStrike">
                          <a:solidFill>
                            <a:schemeClr val="bg2"/>
                          </a:solidFill>
                          <a:effectLst/>
                          <a:latin typeface="+mn-lt"/>
                        </a:rPr>
                        <a:t>Marker price per share </a:t>
                      </a:r>
                    </a:p>
                  </a:txBody>
                  <a:tcPr marL="0" marR="0" marT="0" marB="0" anchor="b"/>
                </a:tc>
                <a:tc>
                  <a:txBody>
                    <a:bodyPr/>
                    <a:lstStyle/>
                    <a:p>
                      <a:pPr algn="ctr" fontAlgn="b"/>
                      <a:r>
                        <a:rPr lang="en-NZ" sz="1200" b="1" i="0" u="none" strike="noStrike">
                          <a:solidFill>
                            <a:schemeClr val="bg2"/>
                          </a:solidFill>
                          <a:effectLst/>
                          <a:latin typeface="+mn-lt"/>
                        </a:rPr>
                        <a:t>7.1</a:t>
                      </a:r>
                    </a:p>
                  </a:txBody>
                  <a:tcPr marL="0" marR="0" marT="0" marB="0" anchor="b"/>
                </a:tc>
                <a:tc>
                  <a:txBody>
                    <a:bodyPr/>
                    <a:lstStyle/>
                    <a:p>
                      <a:pPr algn="ctr" fontAlgn="b"/>
                      <a:r>
                        <a:rPr lang="en-NZ" sz="1200" b="1" i="0" u="none" strike="noStrike">
                          <a:solidFill>
                            <a:schemeClr val="bg2"/>
                          </a:solidFill>
                          <a:effectLst/>
                          <a:latin typeface="+mn-lt"/>
                        </a:rPr>
                        <a:t>6.2</a:t>
                      </a:r>
                    </a:p>
                  </a:txBody>
                  <a:tcPr marL="0" marR="0" marT="0" marB="0" anchor="b"/>
                </a:tc>
                <a:tc>
                  <a:txBody>
                    <a:bodyPr/>
                    <a:lstStyle/>
                    <a:p>
                      <a:pPr algn="ctr" fontAlgn="b"/>
                      <a:r>
                        <a:rPr lang="en-NZ" sz="1200" b="1" i="0" u="none" strike="noStrike">
                          <a:solidFill>
                            <a:schemeClr val="bg2"/>
                          </a:solidFill>
                          <a:effectLst/>
                          <a:latin typeface="+mn-lt"/>
                        </a:rPr>
                        <a:t>8.0</a:t>
                      </a:r>
                    </a:p>
                  </a:txBody>
                  <a:tcPr marL="0" marR="0" marT="0" marB="0" anchor="b"/>
                </a:tc>
                <a:tc>
                  <a:txBody>
                    <a:bodyPr/>
                    <a:lstStyle/>
                    <a:p>
                      <a:pPr algn="ctr" fontAlgn="b"/>
                      <a:r>
                        <a:rPr lang="en-NZ" sz="1200" b="1" i="0" u="none" strike="noStrike">
                          <a:solidFill>
                            <a:schemeClr val="bg2"/>
                          </a:solidFill>
                          <a:effectLst/>
                          <a:latin typeface="+mn-lt"/>
                        </a:rPr>
                        <a:t>13.2</a:t>
                      </a:r>
                    </a:p>
                  </a:txBody>
                  <a:tcPr marL="0" marR="0" marT="0" marB="0" anchor="b"/>
                </a:tc>
                <a:tc>
                  <a:txBody>
                    <a:bodyPr/>
                    <a:lstStyle/>
                    <a:p>
                      <a:pPr algn="ctr" fontAlgn="b"/>
                      <a:r>
                        <a:rPr lang="en-NZ" sz="1200" b="1" i="0" u="none" strike="noStrike">
                          <a:solidFill>
                            <a:schemeClr val="bg2"/>
                          </a:solidFill>
                          <a:effectLst/>
                          <a:latin typeface="+mn-lt"/>
                        </a:rPr>
                        <a:t>11.1</a:t>
                      </a:r>
                    </a:p>
                  </a:txBody>
                  <a:tcPr marL="0" marR="0" marT="0" marB="0" anchor="b"/>
                </a:tc>
                <a:tc>
                  <a:txBody>
                    <a:bodyPr/>
                    <a:lstStyle/>
                    <a:p>
                      <a:pPr algn="ctr" fontAlgn="b"/>
                      <a:r>
                        <a:rPr lang="en-NZ" sz="1200" b="1" i="0" u="none" strike="noStrike">
                          <a:solidFill>
                            <a:schemeClr val="bg2"/>
                          </a:solidFill>
                          <a:effectLst/>
                          <a:latin typeface="+mn-lt"/>
                        </a:rPr>
                        <a:t>10.0</a:t>
                      </a:r>
                    </a:p>
                  </a:txBody>
                  <a:tcPr marL="0" marR="0" marT="0" marB="0" anchor="b"/>
                </a:tc>
                <a:tc>
                  <a:txBody>
                    <a:bodyPr/>
                    <a:lstStyle/>
                    <a:p>
                      <a:pPr algn="ctr" fontAlgn="b"/>
                      <a:r>
                        <a:rPr lang="en-NZ" sz="1200" b="1" i="0" u="none" strike="noStrike">
                          <a:solidFill>
                            <a:schemeClr val="bg2"/>
                          </a:solidFill>
                          <a:effectLst/>
                          <a:latin typeface="+mn-lt"/>
                        </a:rPr>
                        <a:t> </a:t>
                      </a:r>
                    </a:p>
                  </a:txBody>
                  <a:tcPr marL="0" marR="0" marT="0" marB="0" anchor="b"/>
                </a:tc>
                <a:extLst>
                  <a:ext uri="{0D108BD9-81ED-4DB2-BD59-A6C34878D82A}">
                    <a16:rowId xmlns:a16="http://schemas.microsoft.com/office/drawing/2014/main" val="3346134163"/>
                  </a:ext>
                </a:extLst>
              </a:tr>
              <a:tr h="280997">
                <a:tc>
                  <a:txBody>
                    <a:bodyPr/>
                    <a:lstStyle/>
                    <a:p>
                      <a:pPr lvl="1" algn="l" fontAlgn="b"/>
                      <a:r>
                        <a:rPr lang="en-NZ" sz="1200" b="1" i="0" u="none" strike="noStrike">
                          <a:solidFill>
                            <a:schemeClr val="bg2"/>
                          </a:solidFill>
                          <a:effectLst/>
                          <a:latin typeface="+mn-lt"/>
                        </a:rPr>
                        <a:t>Book Value per share</a:t>
                      </a:r>
                    </a:p>
                  </a:txBody>
                  <a:tcPr marL="0" marR="0" marT="0" marB="0" anchor="b"/>
                </a:tc>
                <a:tc>
                  <a:txBody>
                    <a:bodyPr/>
                    <a:lstStyle/>
                    <a:p>
                      <a:pPr algn="ctr" fontAlgn="b"/>
                      <a:r>
                        <a:rPr lang="en-NZ" sz="1200" b="1" i="0" u="none" strike="noStrike">
                          <a:solidFill>
                            <a:schemeClr val="bg2"/>
                          </a:solidFill>
                          <a:effectLst/>
                          <a:latin typeface="+mn-lt"/>
                        </a:rPr>
                        <a:t>4.3</a:t>
                      </a:r>
                    </a:p>
                  </a:txBody>
                  <a:tcPr marL="0" marR="0" marT="0" marB="0" anchor="b"/>
                </a:tc>
                <a:tc>
                  <a:txBody>
                    <a:bodyPr/>
                    <a:lstStyle/>
                    <a:p>
                      <a:pPr algn="ctr" fontAlgn="b"/>
                      <a:r>
                        <a:rPr lang="en-NZ" sz="1200" b="1" i="0" u="none" strike="noStrike">
                          <a:solidFill>
                            <a:schemeClr val="bg2"/>
                          </a:solidFill>
                          <a:effectLst/>
                          <a:latin typeface="+mn-lt"/>
                        </a:rPr>
                        <a:t>5.0</a:t>
                      </a:r>
                    </a:p>
                  </a:txBody>
                  <a:tcPr marL="0" marR="0" marT="0" marB="0" anchor="b"/>
                </a:tc>
                <a:tc>
                  <a:txBody>
                    <a:bodyPr/>
                    <a:lstStyle/>
                    <a:p>
                      <a:pPr algn="ctr" fontAlgn="b"/>
                      <a:r>
                        <a:rPr lang="en-NZ" sz="1200" b="1" i="0" u="none" strike="noStrike">
                          <a:solidFill>
                            <a:schemeClr val="bg2"/>
                          </a:solidFill>
                          <a:effectLst/>
                          <a:latin typeface="+mn-lt"/>
                        </a:rPr>
                        <a:t>5.9</a:t>
                      </a:r>
                    </a:p>
                  </a:txBody>
                  <a:tcPr marL="0" marR="0" marT="0" marB="0" anchor="b"/>
                </a:tc>
                <a:tc>
                  <a:txBody>
                    <a:bodyPr/>
                    <a:lstStyle/>
                    <a:p>
                      <a:pPr algn="ctr" fontAlgn="b"/>
                      <a:r>
                        <a:rPr lang="en-NZ" sz="1200" b="1" i="0" u="none" strike="noStrike">
                          <a:solidFill>
                            <a:schemeClr val="bg2"/>
                          </a:solidFill>
                          <a:effectLst/>
                          <a:latin typeface="+mn-lt"/>
                        </a:rPr>
                        <a:t>8.4</a:t>
                      </a:r>
                    </a:p>
                  </a:txBody>
                  <a:tcPr marL="0" marR="0" marT="0" marB="0" anchor="b"/>
                </a:tc>
                <a:tc>
                  <a:txBody>
                    <a:bodyPr/>
                    <a:lstStyle/>
                    <a:p>
                      <a:pPr algn="ctr" fontAlgn="b"/>
                      <a:r>
                        <a:rPr lang="en-NZ" sz="1200" b="1" i="0" u="none" strike="noStrike">
                          <a:solidFill>
                            <a:schemeClr val="bg2"/>
                          </a:solidFill>
                          <a:effectLst/>
                          <a:latin typeface="+mn-lt"/>
                        </a:rPr>
                        <a:t>9.4</a:t>
                      </a:r>
                    </a:p>
                  </a:txBody>
                  <a:tcPr marL="0" marR="0" marT="0" marB="0" anchor="b"/>
                </a:tc>
                <a:tc>
                  <a:txBody>
                    <a:bodyPr/>
                    <a:lstStyle/>
                    <a:p>
                      <a:pPr algn="ctr" fontAlgn="b"/>
                      <a:r>
                        <a:rPr lang="en-NZ" sz="1200" b="1" i="0" u="none" strike="noStrike">
                          <a:solidFill>
                            <a:schemeClr val="bg2"/>
                          </a:solidFill>
                          <a:effectLst/>
                          <a:latin typeface="+mn-lt"/>
                        </a:rPr>
                        <a:t>9.9</a:t>
                      </a:r>
                    </a:p>
                  </a:txBody>
                  <a:tcPr marL="0" marR="0" marT="0" marB="0" anchor="b"/>
                </a:tc>
                <a:tc>
                  <a:txBody>
                    <a:bodyPr/>
                    <a:lstStyle/>
                    <a:p>
                      <a:pPr algn="ctr" fontAlgn="b"/>
                      <a:r>
                        <a:rPr lang="en-NZ" sz="1200" b="1" i="0" u="none" strike="noStrike">
                          <a:solidFill>
                            <a:schemeClr val="bg2"/>
                          </a:solidFill>
                          <a:effectLst/>
                          <a:latin typeface="+mn-lt"/>
                        </a:rPr>
                        <a:t> </a:t>
                      </a:r>
                    </a:p>
                  </a:txBody>
                  <a:tcPr marL="0" marR="0" marT="0" marB="0" anchor="b"/>
                </a:tc>
                <a:extLst>
                  <a:ext uri="{0D108BD9-81ED-4DB2-BD59-A6C34878D82A}">
                    <a16:rowId xmlns:a16="http://schemas.microsoft.com/office/drawing/2014/main" val="2437217604"/>
                  </a:ext>
                </a:extLst>
              </a:tr>
              <a:tr h="280997">
                <a:tc>
                  <a:txBody>
                    <a:bodyPr/>
                    <a:lstStyle/>
                    <a:p>
                      <a:pPr lvl="1" algn="l" fontAlgn="b"/>
                      <a:r>
                        <a:rPr lang="en-NZ" sz="1200" b="1" i="0" u="none" strike="noStrike">
                          <a:solidFill>
                            <a:schemeClr val="bg2"/>
                          </a:solidFill>
                          <a:effectLst/>
                          <a:latin typeface="+mn-lt"/>
                        </a:rPr>
                        <a:t>SUM</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1.6</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1.2</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1.3</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1.6</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1.2</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1.0</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1.3</a:t>
                      </a:r>
                    </a:p>
                  </a:txBody>
                  <a:tcPr marL="0" marR="0" marT="0" marB="0" anchor="b">
                    <a:solidFill>
                      <a:schemeClr val="accent1"/>
                    </a:solidFill>
                  </a:tcPr>
                </a:tc>
                <a:extLst>
                  <a:ext uri="{0D108BD9-81ED-4DB2-BD59-A6C34878D82A}">
                    <a16:rowId xmlns:a16="http://schemas.microsoft.com/office/drawing/2014/main" val="568515088"/>
                  </a:ext>
                </a:extLst>
              </a:tr>
              <a:tr h="269758">
                <a:tc>
                  <a:txBody>
                    <a:bodyPr/>
                    <a:lstStyle/>
                    <a:p>
                      <a:pPr lvl="1" algn="l" fontAlgn="b"/>
                      <a:r>
                        <a:rPr lang="en-NZ" sz="1200" b="1" i="0" u="none" strike="noStrike">
                          <a:solidFill>
                            <a:schemeClr val="bg2"/>
                          </a:solidFill>
                          <a:effectLst/>
                          <a:latin typeface="+mn-lt"/>
                        </a:rPr>
                        <a:t>Marker price per share </a:t>
                      </a:r>
                    </a:p>
                  </a:txBody>
                  <a:tcPr marL="0" marR="0" marT="0" marB="0" anchor="b"/>
                </a:tc>
                <a:tc>
                  <a:txBody>
                    <a:bodyPr/>
                    <a:lstStyle/>
                    <a:p>
                      <a:pPr algn="ctr" fontAlgn="b"/>
                      <a:r>
                        <a:rPr lang="en-NZ" sz="1200" b="1" i="0" u="none" strike="noStrike">
                          <a:solidFill>
                            <a:schemeClr val="bg2"/>
                          </a:solidFill>
                          <a:effectLst/>
                          <a:latin typeface="+mn-lt"/>
                        </a:rPr>
                        <a:t>1.2</a:t>
                      </a:r>
                    </a:p>
                  </a:txBody>
                  <a:tcPr marL="0" marR="0" marT="0" marB="0" anchor="b"/>
                </a:tc>
                <a:tc>
                  <a:txBody>
                    <a:bodyPr/>
                    <a:lstStyle/>
                    <a:p>
                      <a:pPr algn="ctr" fontAlgn="b"/>
                      <a:r>
                        <a:rPr lang="en-NZ" sz="1200" b="1" i="0" u="none" strike="noStrike">
                          <a:solidFill>
                            <a:schemeClr val="bg2"/>
                          </a:solidFill>
                          <a:effectLst/>
                          <a:latin typeface="+mn-lt"/>
                        </a:rPr>
                        <a:t>1.4</a:t>
                      </a:r>
                    </a:p>
                  </a:txBody>
                  <a:tcPr marL="0" marR="0" marT="0" marB="0" anchor="b"/>
                </a:tc>
                <a:tc>
                  <a:txBody>
                    <a:bodyPr/>
                    <a:lstStyle/>
                    <a:p>
                      <a:pPr algn="ctr" fontAlgn="b"/>
                      <a:r>
                        <a:rPr lang="en-NZ" sz="1200" b="1" i="0" u="none" strike="noStrike">
                          <a:solidFill>
                            <a:schemeClr val="bg2"/>
                          </a:solidFill>
                          <a:effectLst/>
                          <a:latin typeface="+mn-lt"/>
                        </a:rPr>
                        <a:t>1.6</a:t>
                      </a:r>
                    </a:p>
                  </a:txBody>
                  <a:tcPr marL="0" marR="0" marT="0" marB="0" anchor="b"/>
                </a:tc>
                <a:tc>
                  <a:txBody>
                    <a:bodyPr/>
                    <a:lstStyle/>
                    <a:p>
                      <a:pPr algn="ctr" fontAlgn="b"/>
                      <a:r>
                        <a:rPr lang="en-NZ" sz="1200" b="1" i="0" u="none" strike="noStrike">
                          <a:solidFill>
                            <a:schemeClr val="bg2"/>
                          </a:solidFill>
                          <a:effectLst/>
                          <a:latin typeface="+mn-lt"/>
                        </a:rPr>
                        <a:t>1.9</a:t>
                      </a:r>
                    </a:p>
                  </a:txBody>
                  <a:tcPr marL="0" marR="0" marT="0" marB="0" anchor="b"/>
                </a:tc>
                <a:tc>
                  <a:txBody>
                    <a:bodyPr/>
                    <a:lstStyle/>
                    <a:p>
                      <a:pPr algn="ctr" fontAlgn="b"/>
                      <a:r>
                        <a:rPr lang="en-NZ" sz="1200" b="1" i="0" u="none" strike="noStrike">
                          <a:solidFill>
                            <a:schemeClr val="bg2"/>
                          </a:solidFill>
                          <a:effectLst/>
                          <a:latin typeface="+mn-lt"/>
                        </a:rPr>
                        <a:t>1.6</a:t>
                      </a:r>
                    </a:p>
                  </a:txBody>
                  <a:tcPr marL="0" marR="0" marT="0" marB="0" anchor="b"/>
                </a:tc>
                <a:tc>
                  <a:txBody>
                    <a:bodyPr/>
                    <a:lstStyle/>
                    <a:p>
                      <a:pPr algn="ctr" fontAlgn="b"/>
                      <a:r>
                        <a:rPr lang="en-NZ" sz="1200" b="1" i="0" u="none" strike="noStrike">
                          <a:solidFill>
                            <a:schemeClr val="bg2"/>
                          </a:solidFill>
                          <a:effectLst/>
                          <a:latin typeface="+mn-lt"/>
                        </a:rPr>
                        <a:t>1.1</a:t>
                      </a:r>
                    </a:p>
                  </a:txBody>
                  <a:tcPr marL="0" marR="0" marT="0" marB="0" anchor="b"/>
                </a:tc>
                <a:tc>
                  <a:txBody>
                    <a:bodyPr/>
                    <a:lstStyle/>
                    <a:p>
                      <a:pPr algn="ctr" fontAlgn="b"/>
                      <a:r>
                        <a:rPr lang="en-NZ" sz="1200" b="1" i="0" u="none" strike="noStrike">
                          <a:solidFill>
                            <a:schemeClr val="bg2"/>
                          </a:solidFill>
                          <a:effectLst/>
                          <a:latin typeface="+mn-lt"/>
                        </a:rPr>
                        <a:t> </a:t>
                      </a:r>
                    </a:p>
                  </a:txBody>
                  <a:tcPr marL="0" marR="0" marT="0" marB="0" anchor="b"/>
                </a:tc>
                <a:extLst>
                  <a:ext uri="{0D108BD9-81ED-4DB2-BD59-A6C34878D82A}">
                    <a16:rowId xmlns:a16="http://schemas.microsoft.com/office/drawing/2014/main" val="4241016083"/>
                  </a:ext>
                </a:extLst>
              </a:tr>
              <a:tr h="280997">
                <a:tc>
                  <a:txBody>
                    <a:bodyPr/>
                    <a:lstStyle/>
                    <a:p>
                      <a:pPr lvl="1" algn="l" fontAlgn="b"/>
                      <a:r>
                        <a:rPr lang="en-NZ" sz="1200" b="1" i="0" u="none" strike="noStrike">
                          <a:solidFill>
                            <a:schemeClr val="bg2"/>
                          </a:solidFill>
                          <a:effectLst/>
                          <a:latin typeface="+mn-lt"/>
                        </a:rPr>
                        <a:t>Book Value per share</a:t>
                      </a:r>
                    </a:p>
                  </a:txBody>
                  <a:tcPr marL="0" marR="0" marT="0" marB="0" anchor="b"/>
                </a:tc>
                <a:tc>
                  <a:txBody>
                    <a:bodyPr/>
                    <a:lstStyle/>
                    <a:p>
                      <a:pPr algn="ctr" fontAlgn="b"/>
                      <a:r>
                        <a:rPr lang="en-NZ" sz="1200" b="1" i="0" u="none" strike="noStrike">
                          <a:solidFill>
                            <a:schemeClr val="bg2"/>
                          </a:solidFill>
                          <a:effectLst/>
                          <a:latin typeface="+mn-lt"/>
                        </a:rPr>
                        <a:t>1.2</a:t>
                      </a:r>
                    </a:p>
                  </a:txBody>
                  <a:tcPr marL="0" marR="0" marT="0" marB="0" anchor="b"/>
                </a:tc>
                <a:tc>
                  <a:txBody>
                    <a:bodyPr/>
                    <a:lstStyle/>
                    <a:p>
                      <a:pPr algn="ctr" fontAlgn="b"/>
                      <a:r>
                        <a:rPr lang="en-NZ" sz="1200" b="1" i="0" u="none" strike="noStrike">
                          <a:solidFill>
                            <a:schemeClr val="bg2"/>
                          </a:solidFill>
                          <a:effectLst/>
                          <a:latin typeface="+mn-lt"/>
                        </a:rPr>
                        <a:t>1.3</a:t>
                      </a:r>
                    </a:p>
                  </a:txBody>
                  <a:tcPr marL="0" marR="0" marT="0" marB="0" anchor="b"/>
                </a:tc>
                <a:tc>
                  <a:txBody>
                    <a:bodyPr/>
                    <a:lstStyle/>
                    <a:p>
                      <a:pPr algn="ctr" fontAlgn="b"/>
                      <a:r>
                        <a:rPr lang="en-NZ" sz="1200" b="1" i="0" u="none" strike="noStrike">
                          <a:solidFill>
                            <a:schemeClr val="bg2"/>
                          </a:solidFill>
                          <a:effectLst/>
                          <a:latin typeface="+mn-lt"/>
                        </a:rPr>
                        <a:t>1.3</a:t>
                      </a:r>
                    </a:p>
                  </a:txBody>
                  <a:tcPr marL="0" marR="0" marT="0" marB="0" anchor="b"/>
                </a:tc>
                <a:tc>
                  <a:txBody>
                    <a:bodyPr/>
                    <a:lstStyle/>
                    <a:p>
                      <a:pPr algn="ctr" fontAlgn="b"/>
                      <a:r>
                        <a:rPr lang="en-NZ" sz="1200" b="1" i="0" u="none" strike="noStrike">
                          <a:solidFill>
                            <a:schemeClr val="bg2"/>
                          </a:solidFill>
                          <a:effectLst/>
                          <a:latin typeface="+mn-lt"/>
                        </a:rPr>
                        <a:t>1.5</a:t>
                      </a:r>
                    </a:p>
                  </a:txBody>
                  <a:tcPr marL="0" marR="0" marT="0" marB="0" anchor="b"/>
                </a:tc>
                <a:tc>
                  <a:txBody>
                    <a:bodyPr/>
                    <a:lstStyle/>
                    <a:p>
                      <a:pPr algn="ctr" fontAlgn="b"/>
                      <a:r>
                        <a:rPr lang="en-NZ" sz="1200" b="1" i="0" u="none" strike="noStrike">
                          <a:solidFill>
                            <a:schemeClr val="bg2"/>
                          </a:solidFill>
                          <a:effectLst/>
                          <a:latin typeface="+mn-lt"/>
                        </a:rPr>
                        <a:t>1.9</a:t>
                      </a:r>
                    </a:p>
                  </a:txBody>
                  <a:tcPr marL="0" marR="0" marT="0" marB="0" anchor="b"/>
                </a:tc>
                <a:tc>
                  <a:txBody>
                    <a:bodyPr/>
                    <a:lstStyle/>
                    <a:p>
                      <a:pPr algn="ctr" fontAlgn="b"/>
                      <a:r>
                        <a:rPr lang="en-NZ" sz="1200" b="1" i="0" u="none" strike="noStrike">
                          <a:solidFill>
                            <a:schemeClr val="bg2"/>
                          </a:solidFill>
                          <a:effectLst/>
                          <a:latin typeface="+mn-lt"/>
                        </a:rPr>
                        <a:t>1.9</a:t>
                      </a:r>
                    </a:p>
                  </a:txBody>
                  <a:tcPr marL="0" marR="0" marT="0" marB="0" anchor="b"/>
                </a:tc>
                <a:tc>
                  <a:txBody>
                    <a:bodyPr/>
                    <a:lstStyle/>
                    <a:p>
                      <a:pPr algn="ctr" fontAlgn="b"/>
                      <a:r>
                        <a:rPr lang="en-NZ" sz="1200" b="1" i="0" u="none" strike="noStrike">
                          <a:solidFill>
                            <a:schemeClr val="bg2"/>
                          </a:solidFill>
                          <a:effectLst/>
                          <a:latin typeface="+mn-lt"/>
                        </a:rPr>
                        <a:t> </a:t>
                      </a:r>
                    </a:p>
                  </a:txBody>
                  <a:tcPr marL="0" marR="0" marT="0" marB="0" anchor="b"/>
                </a:tc>
                <a:extLst>
                  <a:ext uri="{0D108BD9-81ED-4DB2-BD59-A6C34878D82A}">
                    <a16:rowId xmlns:a16="http://schemas.microsoft.com/office/drawing/2014/main" val="2291695267"/>
                  </a:ext>
                </a:extLst>
              </a:tr>
              <a:tr h="280997">
                <a:tc>
                  <a:txBody>
                    <a:bodyPr/>
                    <a:lstStyle/>
                    <a:p>
                      <a:pPr lvl="1" algn="l" fontAlgn="b"/>
                      <a:r>
                        <a:rPr lang="en-NZ" sz="1200" b="1" i="0" u="none" strike="noStrike">
                          <a:solidFill>
                            <a:schemeClr val="bg2"/>
                          </a:solidFill>
                          <a:effectLst/>
                          <a:latin typeface="+mn-lt"/>
                        </a:rPr>
                        <a:t>ARV</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1.0</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1.1</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1.2</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1.3</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0.8</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0.6</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1.0</a:t>
                      </a:r>
                    </a:p>
                  </a:txBody>
                  <a:tcPr marL="0" marR="0" marT="0" marB="0" anchor="b">
                    <a:solidFill>
                      <a:schemeClr val="accent1"/>
                    </a:solidFill>
                  </a:tcPr>
                </a:tc>
                <a:extLst>
                  <a:ext uri="{0D108BD9-81ED-4DB2-BD59-A6C34878D82A}">
                    <a16:rowId xmlns:a16="http://schemas.microsoft.com/office/drawing/2014/main" val="1927469073"/>
                  </a:ext>
                </a:extLst>
              </a:tr>
              <a:tr h="280997">
                <a:tc>
                  <a:txBody>
                    <a:bodyPr/>
                    <a:lstStyle/>
                    <a:p>
                      <a:pPr lvl="1" algn="l" fontAlgn="b"/>
                      <a:r>
                        <a:rPr lang="en-NZ" sz="1200" b="1" i="0" u="none" strike="noStrike">
                          <a:solidFill>
                            <a:schemeClr val="bg2"/>
                          </a:solidFill>
                          <a:effectLst/>
                          <a:latin typeface="+mn-lt"/>
                        </a:rPr>
                        <a:t>Marker price per share </a:t>
                      </a:r>
                    </a:p>
                  </a:txBody>
                  <a:tcPr marL="0" marR="0" marT="0" marB="0" anchor="b"/>
                </a:tc>
                <a:tc>
                  <a:txBody>
                    <a:bodyPr/>
                    <a:lstStyle/>
                    <a:p>
                      <a:pPr algn="ctr" fontAlgn="b"/>
                      <a:r>
                        <a:rPr lang="en-NZ" sz="1200" b="1" i="0" u="none" strike="noStrike">
                          <a:solidFill>
                            <a:schemeClr val="bg2"/>
                          </a:solidFill>
                          <a:effectLst/>
                          <a:latin typeface="+mn-lt"/>
                        </a:rPr>
                        <a:t>11.7</a:t>
                      </a:r>
                    </a:p>
                  </a:txBody>
                  <a:tcPr marL="0" marR="0" marT="0" marB="0" anchor="b"/>
                </a:tc>
                <a:tc>
                  <a:txBody>
                    <a:bodyPr/>
                    <a:lstStyle/>
                    <a:p>
                      <a:pPr algn="ctr" fontAlgn="b"/>
                      <a:r>
                        <a:rPr lang="en-NZ" sz="1200" b="1" i="0" u="none" strike="noStrike">
                          <a:solidFill>
                            <a:schemeClr val="bg2"/>
                          </a:solidFill>
                          <a:effectLst/>
                          <a:latin typeface="+mn-lt"/>
                        </a:rPr>
                        <a:t>12.3</a:t>
                      </a:r>
                    </a:p>
                  </a:txBody>
                  <a:tcPr marL="0" marR="0" marT="0" marB="0" anchor="b"/>
                </a:tc>
                <a:tc>
                  <a:txBody>
                    <a:bodyPr/>
                    <a:lstStyle/>
                    <a:p>
                      <a:pPr algn="ctr" fontAlgn="b"/>
                      <a:r>
                        <a:rPr lang="en-NZ" sz="1200" b="1" i="0" u="none" strike="noStrike">
                          <a:solidFill>
                            <a:schemeClr val="bg2"/>
                          </a:solidFill>
                          <a:effectLst/>
                          <a:latin typeface="+mn-lt"/>
                        </a:rPr>
                        <a:t>13.7</a:t>
                      </a:r>
                    </a:p>
                  </a:txBody>
                  <a:tcPr marL="0" marR="0" marT="0" marB="0" anchor="b"/>
                </a:tc>
                <a:tc>
                  <a:txBody>
                    <a:bodyPr/>
                    <a:lstStyle/>
                    <a:p>
                      <a:pPr algn="ctr" fontAlgn="b"/>
                      <a:r>
                        <a:rPr lang="en-NZ" sz="1200" b="1" i="0" u="none" strike="noStrike">
                          <a:solidFill>
                            <a:schemeClr val="bg2"/>
                          </a:solidFill>
                          <a:effectLst/>
                          <a:latin typeface="+mn-lt"/>
                        </a:rPr>
                        <a:t>14.3</a:t>
                      </a:r>
                    </a:p>
                  </a:txBody>
                  <a:tcPr marL="0" marR="0" marT="0" marB="0" anchor="b"/>
                </a:tc>
                <a:tc>
                  <a:txBody>
                    <a:bodyPr/>
                    <a:lstStyle/>
                    <a:p>
                      <a:pPr algn="ctr" fontAlgn="b"/>
                      <a:r>
                        <a:rPr lang="en-NZ" sz="1200" b="1" i="0" u="none" strike="noStrike">
                          <a:solidFill>
                            <a:schemeClr val="bg2"/>
                          </a:solidFill>
                          <a:effectLst/>
                          <a:latin typeface="+mn-lt"/>
                        </a:rPr>
                        <a:t>9.4</a:t>
                      </a:r>
                    </a:p>
                  </a:txBody>
                  <a:tcPr marL="0" marR="0" marT="0" marB="0" anchor="b"/>
                </a:tc>
                <a:tc>
                  <a:txBody>
                    <a:bodyPr/>
                    <a:lstStyle/>
                    <a:p>
                      <a:pPr algn="ctr" fontAlgn="b"/>
                      <a:r>
                        <a:rPr lang="en-NZ" sz="1200" b="1" i="0" u="none" strike="noStrike">
                          <a:solidFill>
                            <a:schemeClr val="bg2"/>
                          </a:solidFill>
                          <a:effectLst/>
                          <a:latin typeface="+mn-lt"/>
                        </a:rPr>
                        <a:t>6.5</a:t>
                      </a:r>
                    </a:p>
                  </a:txBody>
                  <a:tcPr marL="0" marR="0" marT="0" marB="0" anchor="b"/>
                </a:tc>
                <a:tc>
                  <a:txBody>
                    <a:bodyPr/>
                    <a:lstStyle/>
                    <a:p>
                      <a:pPr algn="ctr" fontAlgn="b"/>
                      <a:r>
                        <a:rPr lang="en-NZ" sz="1200" b="1" i="0" u="none" strike="noStrike">
                          <a:solidFill>
                            <a:schemeClr val="bg2"/>
                          </a:solidFill>
                          <a:effectLst/>
                          <a:latin typeface="+mn-lt"/>
                        </a:rPr>
                        <a:t> </a:t>
                      </a:r>
                    </a:p>
                  </a:txBody>
                  <a:tcPr marL="0" marR="0" marT="0" marB="0" anchor="b"/>
                </a:tc>
                <a:extLst>
                  <a:ext uri="{0D108BD9-81ED-4DB2-BD59-A6C34878D82A}">
                    <a16:rowId xmlns:a16="http://schemas.microsoft.com/office/drawing/2014/main" val="2633650102"/>
                  </a:ext>
                </a:extLst>
              </a:tr>
              <a:tr h="280997">
                <a:tc>
                  <a:txBody>
                    <a:bodyPr/>
                    <a:lstStyle/>
                    <a:p>
                      <a:pPr lvl="1" algn="l" fontAlgn="b"/>
                      <a:r>
                        <a:rPr lang="en-NZ" sz="1200" b="1" i="0" u="none" strike="noStrike">
                          <a:solidFill>
                            <a:schemeClr val="bg2"/>
                          </a:solidFill>
                          <a:effectLst/>
                          <a:latin typeface="+mn-lt"/>
                        </a:rPr>
                        <a:t>Book Value per share</a:t>
                      </a:r>
                    </a:p>
                  </a:txBody>
                  <a:tcPr marL="0" marR="0" marT="0" marB="0" anchor="b"/>
                </a:tc>
                <a:tc>
                  <a:txBody>
                    <a:bodyPr/>
                    <a:lstStyle/>
                    <a:p>
                      <a:pPr algn="ctr" fontAlgn="b"/>
                      <a:r>
                        <a:rPr lang="en-NZ" sz="1200" b="1" i="0" u="none" strike="noStrike">
                          <a:solidFill>
                            <a:schemeClr val="bg2"/>
                          </a:solidFill>
                          <a:effectLst/>
                          <a:latin typeface="+mn-lt"/>
                        </a:rPr>
                        <a:t>3.9</a:t>
                      </a:r>
                    </a:p>
                  </a:txBody>
                  <a:tcPr marL="0" marR="0" marT="0" marB="0" anchor="b"/>
                </a:tc>
                <a:tc>
                  <a:txBody>
                    <a:bodyPr/>
                    <a:lstStyle/>
                    <a:p>
                      <a:pPr algn="ctr" fontAlgn="b"/>
                      <a:r>
                        <a:rPr lang="en-NZ" sz="1200" b="1" i="0" u="none" strike="noStrike">
                          <a:solidFill>
                            <a:schemeClr val="bg2"/>
                          </a:solidFill>
                          <a:effectLst/>
                          <a:latin typeface="+mn-lt"/>
                        </a:rPr>
                        <a:t>4.3</a:t>
                      </a:r>
                    </a:p>
                  </a:txBody>
                  <a:tcPr marL="0" marR="0" marT="0" marB="0" anchor="b"/>
                </a:tc>
                <a:tc>
                  <a:txBody>
                    <a:bodyPr/>
                    <a:lstStyle/>
                    <a:p>
                      <a:pPr algn="ctr" fontAlgn="b"/>
                      <a:r>
                        <a:rPr lang="en-NZ" sz="1200" b="1" i="0" u="none" strike="noStrike">
                          <a:solidFill>
                            <a:schemeClr val="bg2"/>
                          </a:solidFill>
                          <a:effectLst/>
                          <a:latin typeface="+mn-lt"/>
                        </a:rPr>
                        <a:t>4.6</a:t>
                      </a:r>
                    </a:p>
                  </a:txBody>
                  <a:tcPr marL="0" marR="0" marT="0" marB="0" anchor="b"/>
                </a:tc>
                <a:tc>
                  <a:txBody>
                    <a:bodyPr/>
                    <a:lstStyle/>
                    <a:p>
                      <a:pPr algn="ctr" fontAlgn="b"/>
                      <a:r>
                        <a:rPr lang="en-NZ" sz="1200" b="1" i="0" u="none" strike="noStrike">
                          <a:solidFill>
                            <a:schemeClr val="bg2"/>
                          </a:solidFill>
                          <a:effectLst/>
                          <a:latin typeface="+mn-lt"/>
                        </a:rPr>
                        <a:t>5.7</a:t>
                      </a:r>
                    </a:p>
                  </a:txBody>
                  <a:tcPr marL="0" marR="0" marT="0" marB="0" anchor="b"/>
                </a:tc>
                <a:tc>
                  <a:txBody>
                    <a:bodyPr/>
                    <a:lstStyle/>
                    <a:p>
                      <a:pPr algn="ctr" fontAlgn="b"/>
                      <a:r>
                        <a:rPr lang="en-NZ" sz="1200" b="1" i="0" u="none" strike="noStrike">
                          <a:solidFill>
                            <a:schemeClr val="bg2"/>
                          </a:solidFill>
                          <a:effectLst/>
                          <a:latin typeface="+mn-lt"/>
                        </a:rPr>
                        <a:t>6.9</a:t>
                      </a:r>
                    </a:p>
                  </a:txBody>
                  <a:tcPr marL="0" marR="0" marT="0" marB="0" anchor="b"/>
                </a:tc>
                <a:tc>
                  <a:txBody>
                    <a:bodyPr/>
                    <a:lstStyle/>
                    <a:p>
                      <a:pPr algn="ctr" fontAlgn="b"/>
                      <a:r>
                        <a:rPr lang="en-NZ" sz="1200" b="1" i="0" u="none" strike="noStrike">
                          <a:solidFill>
                            <a:schemeClr val="bg2"/>
                          </a:solidFill>
                          <a:effectLst/>
                          <a:latin typeface="+mn-lt"/>
                        </a:rPr>
                        <a:t>6.8</a:t>
                      </a:r>
                    </a:p>
                  </a:txBody>
                  <a:tcPr marL="0" marR="0" marT="0" marB="0" anchor="b"/>
                </a:tc>
                <a:tc>
                  <a:txBody>
                    <a:bodyPr/>
                    <a:lstStyle/>
                    <a:p>
                      <a:pPr algn="ctr" fontAlgn="b"/>
                      <a:r>
                        <a:rPr lang="en-NZ" sz="1200" b="1" i="0" u="none" strike="noStrike">
                          <a:solidFill>
                            <a:schemeClr val="bg2"/>
                          </a:solidFill>
                          <a:effectLst/>
                          <a:latin typeface="+mn-lt"/>
                        </a:rPr>
                        <a:t> </a:t>
                      </a:r>
                    </a:p>
                  </a:txBody>
                  <a:tcPr marL="0" marR="0" marT="0" marB="0" anchor="b"/>
                </a:tc>
                <a:extLst>
                  <a:ext uri="{0D108BD9-81ED-4DB2-BD59-A6C34878D82A}">
                    <a16:rowId xmlns:a16="http://schemas.microsoft.com/office/drawing/2014/main" val="2690330560"/>
                  </a:ext>
                </a:extLst>
              </a:tr>
              <a:tr h="280997">
                <a:tc>
                  <a:txBody>
                    <a:bodyPr/>
                    <a:lstStyle/>
                    <a:p>
                      <a:pPr lvl="1" algn="l" fontAlgn="b"/>
                      <a:r>
                        <a:rPr lang="en-NZ" sz="1200" b="1" i="0" u="none" strike="noStrike">
                          <a:solidFill>
                            <a:schemeClr val="bg2"/>
                          </a:solidFill>
                          <a:effectLst/>
                          <a:latin typeface="+mn-lt"/>
                        </a:rPr>
                        <a:t>RYM</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3.0</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2.8</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3.0</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2.5</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1.4</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1.0</a:t>
                      </a:r>
                    </a:p>
                  </a:txBody>
                  <a:tcPr marL="0" marR="0" marT="0" marB="0" anchor="b">
                    <a:solidFill>
                      <a:schemeClr val="accent1"/>
                    </a:solidFill>
                  </a:tcPr>
                </a:tc>
                <a:tc>
                  <a:txBody>
                    <a:bodyPr/>
                    <a:lstStyle/>
                    <a:p>
                      <a:pPr algn="ctr" fontAlgn="b"/>
                      <a:r>
                        <a:rPr lang="en-NZ" sz="1200" b="1" i="0" u="none" strike="noStrike">
                          <a:solidFill>
                            <a:schemeClr val="bg2"/>
                          </a:solidFill>
                          <a:effectLst/>
                          <a:latin typeface="+mn-lt"/>
                        </a:rPr>
                        <a:t>2.3</a:t>
                      </a:r>
                    </a:p>
                  </a:txBody>
                  <a:tcPr marL="0" marR="0" marT="0" marB="0" anchor="b">
                    <a:solidFill>
                      <a:schemeClr val="accent1"/>
                    </a:solidFill>
                  </a:tcPr>
                </a:tc>
                <a:extLst>
                  <a:ext uri="{0D108BD9-81ED-4DB2-BD59-A6C34878D82A}">
                    <a16:rowId xmlns:a16="http://schemas.microsoft.com/office/drawing/2014/main" val="1804692247"/>
                  </a:ext>
                </a:extLst>
              </a:tr>
            </a:tbl>
          </a:graphicData>
        </a:graphic>
      </p:graphicFrame>
    </p:spTree>
    <p:extLst>
      <p:ext uri="{BB962C8B-B14F-4D97-AF65-F5344CB8AC3E}">
        <p14:creationId xmlns:p14="http://schemas.microsoft.com/office/powerpoint/2010/main" val="3966198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E907009C-D7D9-6580-69B7-4700B23F2E1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47" name="TextBox 46">
            <a:extLst>
              <a:ext uri="{FF2B5EF4-FFF2-40B4-BE49-F238E27FC236}">
                <a16:creationId xmlns:a16="http://schemas.microsoft.com/office/drawing/2014/main" id="{C28E704B-5A6D-708B-D57F-DB08C779A26E}"/>
              </a:ext>
            </a:extLst>
          </p:cNvPr>
          <p:cNvSpPr txBox="1"/>
          <p:nvPr/>
        </p:nvSpPr>
        <p:spPr>
          <a:xfrm>
            <a:off x="10678695" y="6083556"/>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
        <p:nvSpPr>
          <p:cNvPr id="2" name="Rectangle 1">
            <a:extLst>
              <a:ext uri="{FF2B5EF4-FFF2-40B4-BE49-F238E27FC236}">
                <a16:creationId xmlns:a16="http://schemas.microsoft.com/office/drawing/2014/main" id="{BB3CB264-E9C9-1629-F302-8E59E0A57B81}"/>
              </a:ext>
            </a:extLst>
          </p:cNvPr>
          <p:cNvSpPr>
            <a:spLocks noGrp="1" noRot="1" noMove="1" noResize="1" noEditPoints="1" noAdjustHandles="1" noChangeArrowheads="1" noChangeShapeType="1"/>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6" name="Picture 5">
            <a:extLst>
              <a:ext uri="{FF2B5EF4-FFF2-40B4-BE49-F238E27FC236}">
                <a16:creationId xmlns:a16="http://schemas.microsoft.com/office/drawing/2014/main" id="{3556FFB3-7EE3-8C89-AE3C-C17F85D525CD}"/>
              </a:ext>
            </a:extLst>
          </p:cNvPr>
          <p:cNvPicPr>
            <a:picLocks noChangeAspect="1"/>
          </p:cNvPicPr>
          <p:nvPr/>
        </p:nvPicPr>
        <p:blipFill>
          <a:blip r:embed="rId4"/>
          <a:stretch>
            <a:fillRect/>
          </a:stretch>
        </p:blipFill>
        <p:spPr>
          <a:xfrm>
            <a:off x="3519878" y="813887"/>
            <a:ext cx="4553868" cy="5542248"/>
          </a:xfrm>
          <a:prstGeom prst="rect">
            <a:avLst/>
          </a:prstGeom>
        </p:spPr>
      </p:pic>
      <p:sp>
        <p:nvSpPr>
          <p:cNvPr id="4" name="Rectangle 3">
            <a:extLst>
              <a:ext uri="{FF2B5EF4-FFF2-40B4-BE49-F238E27FC236}">
                <a16:creationId xmlns:a16="http://schemas.microsoft.com/office/drawing/2014/main" id="{C5A6A8C9-EC71-FAA8-A652-0B62DADD83DA}"/>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38CC5825-3082-04F7-54DE-EA6A5D306CBE}"/>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72C4C42B-A1FA-4A6C-B470-2188A778EFE1}"/>
              </a:ext>
            </a:extLst>
          </p:cNvPr>
          <p:cNvSpPr txBox="1"/>
          <p:nvPr/>
        </p:nvSpPr>
        <p:spPr>
          <a:xfrm>
            <a:off x="10396914" y="6429664"/>
            <a:ext cx="2084495" cy="338554"/>
          </a:xfrm>
          <a:prstGeom prst="rect">
            <a:avLst/>
          </a:prstGeom>
          <a:noFill/>
        </p:spPr>
        <p:txBody>
          <a:bodyPr wrap="square" rtlCol="0">
            <a:spAutoFit/>
          </a:bodyPr>
          <a:lstStyle/>
          <a:p>
            <a:r>
              <a:rPr lang="en-NZ" sz="1600">
                <a:hlinkClick r:id="rId5" action="ppaction://hlinksldjump"/>
              </a:rPr>
              <a:t>Appendix Table</a:t>
            </a:r>
            <a:endParaRPr lang="en-NZ" sz="1600"/>
          </a:p>
        </p:txBody>
      </p:sp>
      <p:sp>
        <p:nvSpPr>
          <p:cNvPr id="9" name="TextBox 8">
            <a:hlinkClick r:id="rId6" action="ppaction://hlinksldjump"/>
            <a:extLst>
              <a:ext uri="{FF2B5EF4-FFF2-40B4-BE49-F238E27FC236}">
                <a16:creationId xmlns:a16="http://schemas.microsoft.com/office/drawing/2014/main" id="{782987DA-C7FC-1955-DCC9-86B15274E76A}"/>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6" action="ppaction://hlinksldjump"/>
              </a:rPr>
              <a:t>ESG</a:t>
            </a:r>
            <a:endParaRPr lang="en-NZ" sz="1600"/>
          </a:p>
        </p:txBody>
      </p:sp>
      <p:sp>
        <p:nvSpPr>
          <p:cNvPr id="11" name="TextBox 10">
            <a:hlinkClick r:id="rId6" action="ppaction://hlinksldjump"/>
            <a:extLst>
              <a:ext uri="{FF2B5EF4-FFF2-40B4-BE49-F238E27FC236}">
                <a16:creationId xmlns:a16="http://schemas.microsoft.com/office/drawing/2014/main" id="{FC3153FE-CBB0-9252-59AF-47106E8B6770}"/>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7" action="ppaction://hlinksldjump"/>
              </a:rPr>
              <a:t>Sensitivity Analysis</a:t>
            </a:r>
            <a:endParaRPr lang="en-NZ" sz="1600"/>
          </a:p>
        </p:txBody>
      </p:sp>
      <p:sp>
        <p:nvSpPr>
          <p:cNvPr id="13" name="TextBox 12">
            <a:hlinkClick r:id="rId6" action="ppaction://hlinksldjump"/>
            <a:extLst>
              <a:ext uri="{FF2B5EF4-FFF2-40B4-BE49-F238E27FC236}">
                <a16:creationId xmlns:a16="http://schemas.microsoft.com/office/drawing/2014/main" id="{E40D75E6-45A2-F283-718D-40B9FBB8D772}"/>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8" action="ppaction://hlinksldjump"/>
              </a:rPr>
              <a:t>Valuation-DCF</a:t>
            </a:r>
            <a:endParaRPr lang="en-NZ" sz="1600"/>
          </a:p>
        </p:txBody>
      </p:sp>
      <p:sp>
        <p:nvSpPr>
          <p:cNvPr id="14" name="TextBox 13">
            <a:hlinkClick r:id="rId6" action="ppaction://hlinksldjump"/>
            <a:extLst>
              <a:ext uri="{FF2B5EF4-FFF2-40B4-BE49-F238E27FC236}">
                <a16:creationId xmlns:a16="http://schemas.microsoft.com/office/drawing/2014/main" id="{F598FF8E-261D-DCF6-D34D-28B1CE4C9CAB}"/>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9" action="ppaction://hlinksldjump"/>
              </a:rPr>
              <a:t>Financial Analysis</a:t>
            </a:r>
            <a:endParaRPr lang="en-NZ" sz="1600"/>
          </a:p>
        </p:txBody>
      </p:sp>
      <p:sp>
        <p:nvSpPr>
          <p:cNvPr id="15" name="TextBox 14">
            <a:hlinkClick r:id="rId6" action="ppaction://hlinksldjump"/>
            <a:extLst>
              <a:ext uri="{FF2B5EF4-FFF2-40B4-BE49-F238E27FC236}">
                <a16:creationId xmlns:a16="http://schemas.microsoft.com/office/drawing/2014/main" id="{826FF4A7-ACB6-5638-D854-E869A928D168}"/>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0" action="ppaction://hlinksldjump"/>
              </a:rPr>
              <a:t>Industry Positioning</a:t>
            </a:r>
            <a:endParaRPr lang="en-NZ" sz="1600"/>
          </a:p>
        </p:txBody>
      </p:sp>
      <p:sp>
        <p:nvSpPr>
          <p:cNvPr id="16" name="TextBox 15">
            <a:hlinkClick r:id="rId6" action="ppaction://hlinksldjump"/>
            <a:extLst>
              <a:ext uri="{FF2B5EF4-FFF2-40B4-BE49-F238E27FC236}">
                <a16:creationId xmlns:a16="http://schemas.microsoft.com/office/drawing/2014/main" id="{DDC739C8-BCDF-8B01-5F84-52C04D69F592}"/>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1" action="ppaction://hlinksldjump"/>
              </a:rPr>
              <a:t>Business Model</a:t>
            </a:r>
            <a:endParaRPr lang="en-NZ" sz="1600"/>
          </a:p>
        </p:txBody>
      </p:sp>
      <p:sp>
        <p:nvSpPr>
          <p:cNvPr id="18" name="TextBox 17">
            <a:extLst>
              <a:ext uri="{FF2B5EF4-FFF2-40B4-BE49-F238E27FC236}">
                <a16:creationId xmlns:a16="http://schemas.microsoft.com/office/drawing/2014/main" id="{18FE0E64-5243-0790-9C77-C47517AE8306}"/>
              </a:ext>
            </a:extLst>
          </p:cNvPr>
          <p:cNvSpPr txBox="1"/>
          <p:nvPr/>
        </p:nvSpPr>
        <p:spPr>
          <a:xfrm>
            <a:off x="206229" y="159182"/>
            <a:ext cx="7226708" cy="369332"/>
          </a:xfrm>
          <a:prstGeom prst="rect">
            <a:avLst/>
          </a:prstGeom>
          <a:noFill/>
        </p:spPr>
        <p:txBody>
          <a:bodyPr wrap="square">
            <a:spAutoFit/>
          </a:bodyPr>
          <a:lstStyle/>
          <a:p>
            <a:r>
              <a:rPr lang="en-NZ" sz="1800" b="1">
                <a:solidFill>
                  <a:schemeClr val="tx2"/>
                </a:solidFill>
                <a:latin typeface="Calibri"/>
                <a:cs typeface="Calibri"/>
              </a:rPr>
              <a:t>ESG SCORE</a:t>
            </a:r>
            <a:endParaRPr lang="en-NZ">
              <a:noFill/>
              <a:latin typeface="Calibri"/>
              <a:cs typeface="Calibri"/>
            </a:endParaRPr>
          </a:p>
        </p:txBody>
      </p:sp>
    </p:spTree>
    <p:extLst>
      <p:ext uri="{BB962C8B-B14F-4D97-AF65-F5344CB8AC3E}">
        <p14:creationId xmlns:p14="http://schemas.microsoft.com/office/powerpoint/2010/main" val="3811648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F307E98-089C-DFB2-0C48-5B48C717B46E}"/>
              </a:ext>
            </a:extLst>
          </p:cNvPr>
          <p:cNvSpPr/>
          <p:nvPr/>
        </p:nvSpPr>
        <p:spPr>
          <a:xfrm>
            <a:off x="0" y="765879"/>
            <a:ext cx="12192000" cy="564973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9DDFFCD6-26B4-C627-2504-2925D9B82FD0}"/>
              </a:ext>
            </a:extLst>
          </p:cNvPr>
          <p:cNvSpPr>
            <a:spLocks noGrp="1"/>
          </p:cNvSpPr>
          <p:nvPr>
            <p:ph type="title"/>
          </p:nvPr>
        </p:nvSpPr>
        <p:spPr/>
        <p:txBody>
          <a:bodyPr>
            <a:normAutofit/>
          </a:bodyPr>
          <a:lstStyle/>
          <a:p>
            <a:r>
              <a:rPr lang="en-GB" sz="3200" b="1"/>
              <a:t>Scope 3 Emission Breakdown – Table </a:t>
            </a:r>
          </a:p>
        </p:txBody>
      </p:sp>
      <p:graphicFrame>
        <p:nvGraphicFramePr>
          <p:cNvPr id="4" name="Content Placeholder 3">
            <a:extLst>
              <a:ext uri="{FF2B5EF4-FFF2-40B4-BE49-F238E27FC236}">
                <a16:creationId xmlns:a16="http://schemas.microsoft.com/office/drawing/2014/main" id="{BDA00491-9742-1C88-D832-019E8D93FE5F}"/>
              </a:ext>
            </a:extLst>
          </p:cNvPr>
          <p:cNvGraphicFramePr>
            <a:graphicFrameLocks noGrp="1"/>
          </p:cNvGraphicFramePr>
          <p:nvPr>
            <p:ph idx="1"/>
            <p:extLst>
              <p:ext uri="{D42A27DB-BD31-4B8C-83A1-F6EECF244321}">
                <p14:modId xmlns:p14="http://schemas.microsoft.com/office/powerpoint/2010/main" val="3773138312"/>
              </p:ext>
            </p:extLst>
          </p:nvPr>
        </p:nvGraphicFramePr>
        <p:xfrm>
          <a:off x="539969" y="1299438"/>
          <a:ext cx="11153266" cy="4483658"/>
        </p:xfrm>
        <a:graphic>
          <a:graphicData uri="http://schemas.openxmlformats.org/drawingml/2006/table">
            <a:tbl>
              <a:tblPr firstRow="1" bandRow="1">
                <a:tableStyleId>{21E4AEA4-8DFA-4A89-87EB-49C32662AFE0}</a:tableStyleId>
              </a:tblPr>
              <a:tblGrid>
                <a:gridCol w="2498224">
                  <a:extLst>
                    <a:ext uri="{9D8B030D-6E8A-4147-A177-3AD203B41FA5}">
                      <a16:colId xmlns:a16="http://schemas.microsoft.com/office/drawing/2014/main" val="908409118"/>
                    </a:ext>
                  </a:extLst>
                </a:gridCol>
                <a:gridCol w="1232724">
                  <a:extLst>
                    <a:ext uri="{9D8B030D-6E8A-4147-A177-3AD203B41FA5}">
                      <a16:colId xmlns:a16="http://schemas.microsoft.com/office/drawing/2014/main" val="3308423710"/>
                    </a:ext>
                  </a:extLst>
                </a:gridCol>
                <a:gridCol w="1360449">
                  <a:extLst>
                    <a:ext uri="{9D8B030D-6E8A-4147-A177-3AD203B41FA5}">
                      <a16:colId xmlns:a16="http://schemas.microsoft.com/office/drawing/2014/main" val="118937169"/>
                    </a:ext>
                  </a:extLst>
                </a:gridCol>
                <a:gridCol w="1460810">
                  <a:extLst>
                    <a:ext uri="{9D8B030D-6E8A-4147-A177-3AD203B41FA5}">
                      <a16:colId xmlns:a16="http://schemas.microsoft.com/office/drawing/2014/main" val="704859124"/>
                    </a:ext>
                  </a:extLst>
                </a:gridCol>
                <a:gridCol w="4601059">
                  <a:extLst>
                    <a:ext uri="{9D8B030D-6E8A-4147-A177-3AD203B41FA5}">
                      <a16:colId xmlns:a16="http://schemas.microsoft.com/office/drawing/2014/main" val="4102593598"/>
                    </a:ext>
                  </a:extLst>
                </a:gridCol>
              </a:tblGrid>
              <a:tr h="501227">
                <a:tc>
                  <a:txBody>
                    <a:bodyPr/>
                    <a:lstStyle/>
                    <a:p>
                      <a:pPr algn="ctr" fontAlgn="ctr"/>
                      <a:r>
                        <a:rPr lang="en-NZ" sz="1200" b="1" i="0" u="none" strike="noStrike">
                          <a:solidFill>
                            <a:schemeClr val="tx1"/>
                          </a:solidFill>
                          <a:effectLst/>
                          <a:latin typeface="Calibri" panose="020F0502020204030204" pitchFamily="34" charset="0"/>
                        </a:rPr>
                        <a:t>Scope 3 Emissions</a:t>
                      </a:r>
                    </a:p>
                  </a:txBody>
                  <a:tcPr marL="0" marR="0" marT="0" marB="0" anchor="ctr">
                    <a:solidFill>
                      <a:schemeClr val="bg2"/>
                    </a:solidFill>
                  </a:tcPr>
                </a:tc>
                <a:tc>
                  <a:txBody>
                    <a:bodyPr/>
                    <a:lstStyle/>
                    <a:p>
                      <a:pPr algn="ctr" fontAlgn="ctr"/>
                      <a:r>
                        <a:rPr lang="en-NZ" sz="1200" b="1" i="0" u="none" strike="noStrike">
                          <a:solidFill>
                            <a:schemeClr val="tx1"/>
                          </a:solidFill>
                          <a:effectLst/>
                          <a:latin typeface="Calibri" panose="020F0502020204030204" pitchFamily="34" charset="0"/>
                        </a:rPr>
                        <a:t>2023</a:t>
                      </a:r>
                    </a:p>
                  </a:txBody>
                  <a:tcPr marL="0" marR="0" marT="0" marB="0" anchor="ctr">
                    <a:solidFill>
                      <a:schemeClr val="bg2"/>
                    </a:solidFill>
                  </a:tcPr>
                </a:tc>
                <a:tc>
                  <a:txBody>
                    <a:bodyPr/>
                    <a:lstStyle/>
                    <a:p>
                      <a:pPr algn="ctr" fontAlgn="ctr"/>
                      <a:r>
                        <a:rPr lang="en-NZ" sz="1200" b="1" i="0" u="none" strike="noStrike">
                          <a:solidFill>
                            <a:schemeClr val="tx1"/>
                          </a:solidFill>
                          <a:effectLst/>
                          <a:latin typeface="Calibri" panose="020F0502020204030204" pitchFamily="34" charset="0"/>
                        </a:rPr>
                        <a:t>2022</a:t>
                      </a:r>
                    </a:p>
                  </a:txBody>
                  <a:tcPr marL="0" marR="0" marT="0" marB="0" anchor="ctr">
                    <a:solidFill>
                      <a:schemeClr val="bg2"/>
                    </a:solidFill>
                  </a:tcPr>
                </a:tc>
                <a:tc>
                  <a:txBody>
                    <a:bodyPr/>
                    <a:lstStyle/>
                    <a:p>
                      <a:pPr algn="ctr" fontAlgn="ctr"/>
                      <a:r>
                        <a:rPr lang="en-NZ" sz="1200" b="1" i="0" u="none" strike="noStrike">
                          <a:solidFill>
                            <a:schemeClr val="tx1"/>
                          </a:solidFill>
                          <a:effectLst/>
                          <a:latin typeface="Calibri" panose="020F0502020204030204" pitchFamily="34" charset="0"/>
                        </a:rPr>
                        <a:t>Impact </a:t>
                      </a:r>
                    </a:p>
                  </a:txBody>
                  <a:tcPr marL="0" marR="0" marT="0" marB="0" anchor="ctr">
                    <a:solidFill>
                      <a:schemeClr val="bg2"/>
                    </a:solidFill>
                  </a:tcPr>
                </a:tc>
                <a:tc>
                  <a:txBody>
                    <a:bodyPr/>
                    <a:lstStyle/>
                    <a:p>
                      <a:pPr algn="ctr" fontAlgn="ctr"/>
                      <a:r>
                        <a:rPr lang="en-NZ" sz="1200" b="1" i="0" u="none" strike="noStrike">
                          <a:solidFill>
                            <a:schemeClr val="tx1"/>
                          </a:solidFill>
                          <a:effectLst/>
                          <a:latin typeface="Calibri" panose="020F0502020204030204" pitchFamily="34" charset="0"/>
                        </a:rPr>
                        <a:t>Remarks </a:t>
                      </a:r>
                    </a:p>
                  </a:txBody>
                  <a:tcPr marL="0" marR="0" marT="0" marB="0" anchor="ctr">
                    <a:solidFill>
                      <a:schemeClr val="bg2"/>
                    </a:solidFill>
                  </a:tcPr>
                </a:tc>
                <a:extLst>
                  <a:ext uri="{0D108BD9-81ED-4DB2-BD59-A6C34878D82A}">
                    <a16:rowId xmlns:a16="http://schemas.microsoft.com/office/drawing/2014/main" val="65681546"/>
                  </a:ext>
                </a:extLst>
              </a:tr>
              <a:tr h="659065">
                <a:tc>
                  <a:txBody>
                    <a:bodyPr/>
                    <a:lstStyle/>
                    <a:p>
                      <a:pPr algn="ctr" fontAlgn="ctr"/>
                      <a:r>
                        <a:rPr lang="en-NZ" sz="1200" b="1" i="0" u="none" strike="noStrike">
                          <a:solidFill>
                            <a:schemeClr val="bg2"/>
                          </a:solidFill>
                          <a:effectLst/>
                          <a:latin typeface="Calibri" panose="020F0502020204030204" pitchFamily="34" charset="0"/>
                        </a:rPr>
                        <a:t>Purchased goods and services</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14 130</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13 035</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Negative</a:t>
                      </a:r>
                    </a:p>
                  </a:txBody>
                  <a:tcPr marL="0" marR="0" marT="0" marB="0" anchor="ctr">
                    <a:solidFill>
                      <a:schemeClr val="tx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kern="1200">
                          <a:solidFill>
                            <a:schemeClr val="dk1"/>
                          </a:solidFill>
                          <a:effectLst/>
                          <a:latin typeface="+mn-lt"/>
                          <a:ea typeface="+mn-ea"/>
                          <a:cs typeface="+mn-cs"/>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kern="1200">
                          <a:solidFill>
                            <a:schemeClr val="dk1"/>
                          </a:solidFill>
                          <a:effectLst/>
                          <a:latin typeface="+mn-lt"/>
                          <a:ea typeface="+mn-ea"/>
                          <a:cs typeface="+mn-cs"/>
                        </a:rPr>
                        <a:t>This statement pertains to the acquisition, production, and transportation of goods and services by the reporting company within the current year. The category of "purchased goods and services" encompasses emissions linked to the goods and services bought by the organization.</a:t>
                      </a:r>
                    </a:p>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1" kern="1200">
                        <a:solidFill>
                          <a:schemeClr val="dk1"/>
                        </a:solidFill>
                        <a:effectLst/>
                        <a:latin typeface="+mn-lt"/>
                        <a:ea typeface="+mn-ea"/>
                        <a:cs typeface="+mn-cs"/>
                      </a:endParaRPr>
                    </a:p>
                  </a:txBody>
                  <a:tcPr marL="0" marR="0" marT="0" marB="0" anchor="ctr">
                    <a:solidFill>
                      <a:schemeClr val="tx1">
                        <a:lumMod val="95000"/>
                      </a:schemeClr>
                    </a:solidFill>
                  </a:tcPr>
                </a:tc>
                <a:extLst>
                  <a:ext uri="{0D108BD9-81ED-4DB2-BD59-A6C34878D82A}">
                    <a16:rowId xmlns:a16="http://schemas.microsoft.com/office/drawing/2014/main" val="2808469670"/>
                  </a:ext>
                </a:extLst>
              </a:tr>
              <a:tr h="501227">
                <a:tc>
                  <a:txBody>
                    <a:bodyPr/>
                    <a:lstStyle/>
                    <a:p>
                      <a:pPr algn="ctr" fontAlgn="ctr"/>
                      <a:r>
                        <a:rPr lang="en-NZ" sz="1200" b="1" i="0" u="none" strike="noStrike">
                          <a:solidFill>
                            <a:schemeClr val="bg2"/>
                          </a:solidFill>
                          <a:effectLst/>
                          <a:latin typeface="Calibri" panose="020F0502020204030204" pitchFamily="34" charset="0"/>
                        </a:rPr>
                        <a:t>Capital good</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16 990</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30 235</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Positive</a:t>
                      </a:r>
                    </a:p>
                  </a:txBody>
                  <a:tcPr marL="0" marR="0" marT="0" marB="0" anchor="ctr">
                    <a:solidFill>
                      <a:schemeClr val="tx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1" kern="1200">
                        <a:solidFill>
                          <a:schemeClr val="dk1"/>
                        </a:solidFill>
                        <a:effectLst/>
                        <a:latin typeface="+mn-lt"/>
                        <a:ea typeface="+mn-ea"/>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kern="1200">
                          <a:solidFill>
                            <a:schemeClr val="dk1"/>
                          </a:solidFill>
                          <a:effectLst/>
                          <a:latin typeface="+mn-lt"/>
                          <a:ea typeface="+mn-ea"/>
                          <a:cs typeface="+mn-cs"/>
                        </a:rPr>
                        <a:t>The OCA measures emissions from the start of new developments when they are finished.</a:t>
                      </a:r>
                    </a:p>
                    <a:p>
                      <a:pPr algn="ctr" fontAlgn="ctr"/>
                      <a:endParaRPr lang="en-NZ" sz="1100" b="1" i="0" u="none" strike="noStrike">
                        <a:solidFill>
                          <a:schemeClr val="bg2"/>
                        </a:solidFill>
                        <a:effectLst/>
                        <a:latin typeface="+mn-lt"/>
                      </a:endParaRPr>
                    </a:p>
                  </a:txBody>
                  <a:tcPr marL="0" marR="0" marT="0" marB="0" anchor="ctr">
                    <a:solidFill>
                      <a:schemeClr val="tx1">
                        <a:lumMod val="95000"/>
                      </a:schemeClr>
                    </a:solidFill>
                  </a:tcPr>
                </a:tc>
                <a:extLst>
                  <a:ext uri="{0D108BD9-81ED-4DB2-BD59-A6C34878D82A}">
                    <a16:rowId xmlns:a16="http://schemas.microsoft.com/office/drawing/2014/main" val="2108931425"/>
                  </a:ext>
                </a:extLst>
              </a:tr>
              <a:tr h="699719">
                <a:tc>
                  <a:txBody>
                    <a:bodyPr/>
                    <a:lstStyle/>
                    <a:p>
                      <a:pPr algn="ctr" fontAlgn="ctr"/>
                      <a:r>
                        <a:rPr lang="en-NZ" sz="1200" b="1" i="0" u="none" strike="noStrike">
                          <a:solidFill>
                            <a:schemeClr val="bg2"/>
                          </a:solidFill>
                          <a:effectLst/>
                          <a:latin typeface="Calibri" panose="020F0502020204030204" pitchFamily="34" charset="0"/>
                        </a:rPr>
                        <a:t>Fuel and Energy related activities </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1 157</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1 129</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Negative</a:t>
                      </a:r>
                    </a:p>
                  </a:txBody>
                  <a:tcPr marL="0" marR="0" marT="0" marB="0" anchor="ctr">
                    <a:solidFill>
                      <a:schemeClr val="tx1">
                        <a:lumMod val="95000"/>
                      </a:schemeClr>
                    </a:solidFill>
                  </a:tcPr>
                </a:tc>
                <a:tc>
                  <a:txBody>
                    <a:bodyPr/>
                    <a:lstStyle/>
                    <a:p>
                      <a:pPr algn="ctr" fontAlgn="ctr"/>
                      <a:r>
                        <a:rPr lang="en-NZ" sz="1100" b="1" i="0" u="none" strike="noStrike">
                          <a:solidFill>
                            <a:schemeClr val="bg2"/>
                          </a:solidFill>
                          <a:effectLst/>
                          <a:latin typeface="+mn-lt"/>
                        </a:rPr>
                        <a:t>The types of emissions in the category: upstream emission of purchased fuels and purchased electricity, transmission and distribution losses which is </a:t>
                      </a:r>
                      <a:r>
                        <a:rPr lang="en-US" sz="1100" b="1" i="0" kern="1200">
                          <a:solidFill>
                            <a:schemeClr val="dk1"/>
                          </a:solidFill>
                          <a:effectLst/>
                          <a:latin typeface="+mn-lt"/>
                          <a:ea typeface="+mn-ea"/>
                          <a:cs typeface="+mn-cs"/>
                        </a:rPr>
                        <a:t>energy wasted during the delivery of electricity from power plants. </a:t>
                      </a:r>
                      <a:endParaRPr lang="en-NZ" sz="1100" b="1" i="0" u="none" strike="noStrike">
                        <a:solidFill>
                          <a:schemeClr val="bg2"/>
                        </a:solidFill>
                        <a:effectLst/>
                        <a:latin typeface="+mn-lt"/>
                      </a:endParaRPr>
                    </a:p>
                  </a:txBody>
                  <a:tcPr marL="0" marR="0" marT="0" marB="0" anchor="ctr">
                    <a:solidFill>
                      <a:schemeClr val="tx1">
                        <a:lumMod val="95000"/>
                      </a:schemeClr>
                    </a:solidFill>
                  </a:tcPr>
                </a:tc>
                <a:extLst>
                  <a:ext uri="{0D108BD9-81ED-4DB2-BD59-A6C34878D82A}">
                    <a16:rowId xmlns:a16="http://schemas.microsoft.com/office/drawing/2014/main" val="2853953201"/>
                  </a:ext>
                </a:extLst>
              </a:tr>
              <a:tr h="603858">
                <a:tc>
                  <a:txBody>
                    <a:bodyPr/>
                    <a:lstStyle/>
                    <a:p>
                      <a:pPr algn="ctr" fontAlgn="ctr"/>
                      <a:r>
                        <a:rPr lang="en-NZ" sz="1200" b="1" i="0" u="none" strike="noStrike">
                          <a:solidFill>
                            <a:schemeClr val="bg2"/>
                          </a:solidFill>
                          <a:effectLst/>
                          <a:latin typeface="Calibri" panose="020F0502020204030204" pitchFamily="34" charset="0"/>
                        </a:rPr>
                        <a:t>Waste generated in operations </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1 494</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1 340</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Negative</a:t>
                      </a:r>
                    </a:p>
                  </a:txBody>
                  <a:tcPr marL="0" marR="0" marT="0" marB="0" anchor="ctr">
                    <a:solidFill>
                      <a:schemeClr val="tx1">
                        <a:lumMod val="95000"/>
                      </a:schemeClr>
                    </a:solidFill>
                  </a:tcPr>
                </a:tc>
                <a:tc>
                  <a:txBody>
                    <a:bodyPr/>
                    <a:lstStyle/>
                    <a:p>
                      <a:pPr algn="ctr" fontAlgn="ctr"/>
                      <a:r>
                        <a:rPr lang="en-NZ" sz="1100" b="1" i="0" u="none" strike="noStrike">
                          <a:solidFill>
                            <a:schemeClr val="bg2"/>
                          </a:solidFill>
                          <a:effectLst/>
                          <a:latin typeface="+mn-lt"/>
                        </a:rPr>
                        <a:t>Emission generated from disposal and treatment of waste generated by OCA. E.g.: solid waste, landfilled, wastewater</a:t>
                      </a:r>
                    </a:p>
                  </a:txBody>
                  <a:tcPr marL="0" marR="0" marT="0" marB="0" anchor="ctr">
                    <a:solidFill>
                      <a:schemeClr val="tx1">
                        <a:lumMod val="95000"/>
                      </a:schemeClr>
                    </a:solidFill>
                  </a:tcPr>
                </a:tc>
                <a:extLst>
                  <a:ext uri="{0D108BD9-81ED-4DB2-BD59-A6C34878D82A}">
                    <a16:rowId xmlns:a16="http://schemas.microsoft.com/office/drawing/2014/main" val="2066900909"/>
                  </a:ext>
                </a:extLst>
              </a:tr>
              <a:tr h="501227">
                <a:tc>
                  <a:txBody>
                    <a:bodyPr/>
                    <a:lstStyle/>
                    <a:p>
                      <a:pPr algn="ctr" fontAlgn="ctr"/>
                      <a:r>
                        <a:rPr lang="en-NZ" sz="1200" b="1" i="0" u="none" strike="noStrike">
                          <a:solidFill>
                            <a:schemeClr val="bg2"/>
                          </a:solidFill>
                          <a:effectLst/>
                          <a:latin typeface="Calibri" panose="020F0502020204030204" pitchFamily="34" charset="0"/>
                        </a:rPr>
                        <a:t>Employee commuting </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3 535</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3 224</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Positive</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The number increase as OCA hires more employees and contractors</a:t>
                      </a:r>
                    </a:p>
                  </a:txBody>
                  <a:tcPr marL="0" marR="0" marT="0" marB="0" anchor="ctr">
                    <a:solidFill>
                      <a:schemeClr val="tx1">
                        <a:lumMod val="95000"/>
                      </a:schemeClr>
                    </a:solidFill>
                  </a:tcPr>
                </a:tc>
                <a:extLst>
                  <a:ext uri="{0D108BD9-81ED-4DB2-BD59-A6C34878D82A}">
                    <a16:rowId xmlns:a16="http://schemas.microsoft.com/office/drawing/2014/main" val="3571957096"/>
                  </a:ext>
                </a:extLst>
              </a:tr>
              <a:tr h="501227">
                <a:tc>
                  <a:txBody>
                    <a:bodyPr/>
                    <a:lstStyle/>
                    <a:p>
                      <a:pPr algn="ctr" fontAlgn="ctr"/>
                      <a:r>
                        <a:rPr lang="en-NZ" sz="1200" b="1" i="0" u="none" strike="noStrike">
                          <a:solidFill>
                            <a:schemeClr val="bg2"/>
                          </a:solidFill>
                          <a:effectLst/>
                          <a:latin typeface="Calibri" panose="020F0502020204030204" pitchFamily="34" charset="0"/>
                        </a:rPr>
                        <a:t>Downstream leased assets </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649</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845</a:t>
                      </a:r>
                    </a:p>
                  </a:txBody>
                  <a:tcPr marL="0" marR="0" marT="0" marB="0" anchor="ctr">
                    <a:solidFill>
                      <a:schemeClr val="tx1">
                        <a:lumMod val="95000"/>
                      </a:schemeClr>
                    </a:solidFill>
                  </a:tcPr>
                </a:tc>
                <a:tc>
                  <a:txBody>
                    <a:bodyPr/>
                    <a:lstStyle/>
                    <a:p>
                      <a:pPr algn="ctr" fontAlgn="ctr"/>
                      <a:r>
                        <a:rPr lang="en-NZ" sz="1200" b="1" i="0" u="none" strike="noStrike">
                          <a:solidFill>
                            <a:schemeClr val="bg2"/>
                          </a:solidFill>
                          <a:effectLst/>
                          <a:latin typeface="Calibri" panose="020F0502020204030204" pitchFamily="34" charset="0"/>
                        </a:rPr>
                        <a:t>Positive</a:t>
                      </a:r>
                    </a:p>
                  </a:txBody>
                  <a:tcPr marL="0" marR="0" marT="0" marB="0" anchor="ctr">
                    <a:solidFill>
                      <a:schemeClr val="tx1">
                        <a:lumMod val="95000"/>
                      </a:schemeClr>
                    </a:solidFill>
                  </a:tcPr>
                </a:tc>
                <a:tc>
                  <a:txBody>
                    <a:bodyPr/>
                    <a:lstStyle/>
                    <a:p>
                      <a:pPr algn="ctr" fontAlgn="ctr"/>
                      <a:r>
                        <a:rPr lang="en-NZ" sz="1050" b="1" i="0" u="none" strike="noStrike">
                          <a:solidFill>
                            <a:schemeClr val="bg2"/>
                          </a:solidFill>
                          <a:effectLst/>
                          <a:latin typeface="Calibri" panose="020F0502020204030204" pitchFamily="34" charset="0"/>
                        </a:rPr>
                        <a:t>These are the emission generated from operation of OCA and leased to other entities in the reporting year</a:t>
                      </a:r>
                    </a:p>
                  </a:txBody>
                  <a:tcPr marL="0" marR="0" marT="0" marB="0" anchor="ctr">
                    <a:solidFill>
                      <a:schemeClr val="tx1">
                        <a:lumMod val="95000"/>
                      </a:schemeClr>
                    </a:solidFill>
                  </a:tcPr>
                </a:tc>
                <a:extLst>
                  <a:ext uri="{0D108BD9-81ED-4DB2-BD59-A6C34878D82A}">
                    <a16:rowId xmlns:a16="http://schemas.microsoft.com/office/drawing/2014/main" val="1959031053"/>
                  </a:ext>
                </a:extLst>
              </a:tr>
            </a:tbl>
          </a:graphicData>
        </a:graphic>
      </p:graphicFrame>
      <p:sp>
        <p:nvSpPr>
          <p:cNvPr id="5" name="Rectangle 4">
            <a:extLst>
              <a:ext uri="{FF2B5EF4-FFF2-40B4-BE49-F238E27FC236}">
                <a16:creationId xmlns:a16="http://schemas.microsoft.com/office/drawing/2014/main" id="{3524EAAB-287A-76F5-0481-68FD4EB13A2A}"/>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CE599F23-9BEF-D4A9-2690-32B05467B5CC}"/>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DEA2077F-71C8-407A-074D-6C3D09D7813D}"/>
              </a:ext>
            </a:extLst>
          </p:cNvPr>
          <p:cNvSpPr txBox="1"/>
          <p:nvPr/>
        </p:nvSpPr>
        <p:spPr>
          <a:xfrm>
            <a:off x="10396914" y="6429664"/>
            <a:ext cx="2084495" cy="338554"/>
          </a:xfrm>
          <a:prstGeom prst="rect">
            <a:avLst/>
          </a:prstGeom>
          <a:noFill/>
        </p:spPr>
        <p:txBody>
          <a:bodyPr wrap="square" rtlCol="0">
            <a:spAutoFit/>
          </a:bodyPr>
          <a:lstStyle/>
          <a:p>
            <a:r>
              <a:rPr lang="en-NZ" sz="1600">
                <a:hlinkClick r:id="rId2" action="ppaction://hlinksldjump"/>
              </a:rPr>
              <a:t>Appendix Table</a:t>
            </a:r>
            <a:endParaRPr lang="en-NZ" sz="1600"/>
          </a:p>
        </p:txBody>
      </p:sp>
      <p:sp>
        <p:nvSpPr>
          <p:cNvPr id="8" name="TextBox 7">
            <a:hlinkClick r:id="rId3" action="ppaction://hlinksldjump"/>
            <a:extLst>
              <a:ext uri="{FF2B5EF4-FFF2-40B4-BE49-F238E27FC236}">
                <a16:creationId xmlns:a16="http://schemas.microsoft.com/office/drawing/2014/main" id="{EF4A2B35-D89F-5D67-40F0-125E566E01A1}"/>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3" action="ppaction://hlinksldjump"/>
              </a:rPr>
              <a:t>ESG</a:t>
            </a:r>
            <a:endParaRPr lang="en-NZ" sz="1600"/>
          </a:p>
        </p:txBody>
      </p:sp>
      <p:sp>
        <p:nvSpPr>
          <p:cNvPr id="9" name="TextBox 8">
            <a:hlinkClick r:id="rId3" action="ppaction://hlinksldjump"/>
            <a:extLst>
              <a:ext uri="{FF2B5EF4-FFF2-40B4-BE49-F238E27FC236}">
                <a16:creationId xmlns:a16="http://schemas.microsoft.com/office/drawing/2014/main" id="{DD0F53A5-A98A-341C-6149-FFE8EB29FAF1}"/>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4" action="ppaction://hlinksldjump"/>
              </a:rPr>
              <a:t>Sensitivity Analysis</a:t>
            </a:r>
            <a:endParaRPr lang="en-NZ" sz="1600"/>
          </a:p>
        </p:txBody>
      </p:sp>
      <p:sp>
        <p:nvSpPr>
          <p:cNvPr id="10" name="TextBox 9">
            <a:hlinkClick r:id="rId3" action="ppaction://hlinksldjump"/>
            <a:extLst>
              <a:ext uri="{FF2B5EF4-FFF2-40B4-BE49-F238E27FC236}">
                <a16:creationId xmlns:a16="http://schemas.microsoft.com/office/drawing/2014/main" id="{F6180DD1-1CBD-9351-04E0-AC0CFBD76DDB}"/>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5" action="ppaction://hlinksldjump"/>
              </a:rPr>
              <a:t>Valuation-DCF</a:t>
            </a:r>
            <a:endParaRPr lang="en-NZ" sz="1600"/>
          </a:p>
        </p:txBody>
      </p:sp>
      <p:sp>
        <p:nvSpPr>
          <p:cNvPr id="11" name="TextBox 10">
            <a:hlinkClick r:id="rId3" action="ppaction://hlinksldjump"/>
            <a:extLst>
              <a:ext uri="{FF2B5EF4-FFF2-40B4-BE49-F238E27FC236}">
                <a16:creationId xmlns:a16="http://schemas.microsoft.com/office/drawing/2014/main" id="{3341B89A-F4B0-FEE2-7A83-416EE33F182D}"/>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6" action="ppaction://hlinksldjump"/>
              </a:rPr>
              <a:t>Financial Analysis</a:t>
            </a:r>
            <a:endParaRPr lang="en-NZ" sz="1600"/>
          </a:p>
        </p:txBody>
      </p:sp>
      <p:sp>
        <p:nvSpPr>
          <p:cNvPr id="12" name="TextBox 11">
            <a:hlinkClick r:id="rId3" action="ppaction://hlinksldjump"/>
            <a:extLst>
              <a:ext uri="{FF2B5EF4-FFF2-40B4-BE49-F238E27FC236}">
                <a16:creationId xmlns:a16="http://schemas.microsoft.com/office/drawing/2014/main" id="{386341EA-D7B0-D77B-BA45-E56C0F05131A}"/>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7" action="ppaction://hlinksldjump"/>
              </a:rPr>
              <a:t>Industry Positioning</a:t>
            </a:r>
            <a:endParaRPr lang="en-NZ" sz="1600"/>
          </a:p>
        </p:txBody>
      </p:sp>
      <p:sp>
        <p:nvSpPr>
          <p:cNvPr id="13" name="TextBox 12">
            <a:hlinkClick r:id="rId3" action="ppaction://hlinksldjump"/>
            <a:extLst>
              <a:ext uri="{FF2B5EF4-FFF2-40B4-BE49-F238E27FC236}">
                <a16:creationId xmlns:a16="http://schemas.microsoft.com/office/drawing/2014/main" id="{B430AF54-0BE5-2067-97B3-46C47B4C3962}"/>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8" action="ppaction://hlinksldjump"/>
              </a:rPr>
              <a:t>Business Model</a:t>
            </a:r>
            <a:endParaRPr lang="en-NZ" sz="1600"/>
          </a:p>
        </p:txBody>
      </p:sp>
      <p:sp>
        <p:nvSpPr>
          <p:cNvPr id="16" name="Title 1">
            <a:extLst>
              <a:ext uri="{FF2B5EF4-FFF2-40B4-BE49-F238E27FC236}">
                <a16:creationId xmlns:a16="http://schemas.microsoft.com/office/drawing/2014/main" id="{932B32D4-D718-A5C1-CA8D-30823D38A3F7}"/>
              </a:ext>
            </a:extLst>
          </p:cNvPr>
          <p:cNvSpPr txBox="1">
            <a:spLocks/>
          </p:cNvSpPr>
          <p:nvPr/>
        </p:nvSpPr>
        <p:spPr>
          <a:xfrm>
            <a:off x="539969" y="336004"/>
            <a:ext cx="4715522" cy="4298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800" b="1">
                <a:latin typeface="Arial" panose="020B0604020202020204" pitchFamily="34" charset="0"/>
                <a:cs typeface="Arial" panose="020B0604020202020204" pitchFamily="34" charset="0"/>
              </a:rPr>
              <a:t>Scope 3 Emission Breakdown - Table</a:t>
            </a:r>
          </a:p>
        </p:txBody>
      </p:sp>
      <p:sp>
        <p:nvSpPr>
          <p:cNvPr id="19" name="TextBox 18">
            <a:extLst>
              <a:ext uri="{FF2B5EF4-FFF2-40B4-BE49-F238E27FC236}">
                <a16:creationId xmlns:a16="http://schemas.microsoft.com/office/drawing/2014/main" id="{C9C665DE-F9BA-1CAF-B87C-6AD463793253}"/>
              </a:ext>
            </a:extLst>
          </p:cNvPr>
          <p:cNvSpPr txBox="1"/>
          <p:nvPr/>
        </p:nvSpPr>
        <p:spPr>
          <a:xfrm>
            <a:off x="539969" y="5932969"/>
            <a:ext cx="3772467" cy="230832"/>
          </a:xfrm>
          <a:prstGeom prst="rect">
            <a:avLst/>
          </a:prstGeom>
          <a:noFill/>
        </p:spPr>
        <p:txBody>
          <a:bodyPr wrap="square">
            <a:spAutoFit/>
          </a:bodyPr>
          <a:lstStyle/>
          <a:p>
            <a:pPr marL="0" indent="0">
              <a:buNone/>
            </a:pPr>
            <a:r>
              <a:rPr lang="en-NZ" sz="900">
                <a:solidFill>
                  <a:schemeClr val="tx1">
                    <a:lumMod val="50000"/>
                  </a:schemeClr>
                </a:solidFill>
              </a:rPr>
              <a:t>Source: National GRID</a:t>
            </a:r>
          </a:p>
        </p:txBody>
      </p:sp>
    </p:spTree>
    <p:extLst>
      <p:ext uri="{BB962C8B-B14F-4D97-AF65-F5344CB8AC3E}">
        <p14:creationId xmlns:p14="http://schemas.microsoft.com/office/powerpoint/2010/main" val="3963834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F307E98-089C-DFB2-0C48-5B48C717B46E}"/>
              </a:ext>
            </a:extLst>
          </p:cNvPr>
          <p:cNvSpPr/>
          <p:nvPr/>
        </p:nvSpPr>
        <p:spPr>
          <a:xfrm>
            <a:off x="0" y="765879"/>
            <a:ext cx="12192000" cy="564973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NZ"/>
          </a:p>
        </p:txBody>
      </p:sp>
      <p:sp>
        <p:nvSpPr>
          <p:cNvPr id="5" name="Rectangle 4">
            <a:extLst>
              <a:ext uri="{FF2B5EF4-FFF2-40B4-BE49-F238E27FC236}">
                <a16:creationId xmlns:a16="http://schemas.microsoft.com/office/drawing/2014/main" id="{3524EAAB-287A-76F5-0481-68FD4EB13A2A}"/>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CE599F23-9BEF-D4A9-2690-32B05467B5CC}"/>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DEA2077F-71C8-407A-074D-6C3D09D7813D}"/>
              </a:ext>
            </a:extLst>
          </p:cNvPr>
          <p:cNvSpPr txBox="1"/>
          <p:nvPr/>
        </p:nvSpPr>
        <p:spPr>
          <a:xfrm>
            <a:off x="10396914" y="6429664"/>
            <a:ext cx="2084495" cy="338554"/>
          </a:xfrm>
          <a:prstGeom prst="rect">
            <a:avLst/>
          </a:prstGeom>
          <a:noFill/>
        </p:spPr>
        <p:txBody>
          <a:bodyPr wrap="square" rtlCol="0">
            <a:spAutoFit/>
          </a:bodyPr>
          <a:lstStyle/>
          <a:p>
            <a:r>
              <a:rPr lang="en-NZ" sz="1600">
                <a:hlinkClick r:id="rId2" action="ppaction://hlinksldjump"/>
              </a:rPr>
              <a:t>Appendix Table</a:t>
            </a:r>
            <a:endParaRPr lang="en-NZ" sz="1600"/>
          </a:p>
        </p:txBody>
      </p:sp>
      <p:sp>
        <p:nvSpPr>
          <p:cNvPr id="8" name="TextBox 7">
            <a:hlinkClick r:id="rId3" action="ppaction://hlinksldjump"/>
            <a:extLst>
              <a:ext uri="{FF2B5EF4-FFF2-40B4-BE49-F238E27FC236}">
                <a16:creationId xmlns:a16="http://schemas.microsoft.com/office/drawing/2014/main" id="{EF4A2B35-D89F-5D67-40F0-125E566E01A1}"/>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3" action="ppaction://hlinksldjump"/>
              </a:rPr>
              <a:t>ESG</a:t>
            </a:r>
            <a:endParaRPr lang="en-NZ" sz="1600"/>
          </a:p>
        </p:txBody>
      </p:sp>
      <p:sp>
        <p:nvSpPr>
          <p:cNvPr id="9" name="TextBox 8">
            <a:hlinkClick r:id="rId3" action="ppaction://hlinksldjump"/>
            <a:extLst>
              <a:ext uri="{FF2B5EF4-FFF2-40B4-BE49-F238E27FC236}">
                <a16:creationId xmlns:a16="http://schemas.microsoft.com/office/drawing/2014/main" id="{DD0F53A5-A98A-341C-6149-FFE8EB29FAF1}"/>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4" action="ppaction://hlinksldjump"/>
              </a:rPr>
              <a:t>Sensitivity Analysis</a:t>
            </a:r>
            <a:endParaRPr lang="en-NZ" sz="1600"/>
          </a:p>
        </p:txBody>
      </p:sp>
      <p:sp>
        <p:nvSpPr>
          <p:cNvPr id="10" name="TextBox 9">
            <a:hlinkClick r:id="rId3" action="ppaction://hlinksldjump"/>
            <a:extLst>
              <a:ext uri="{FF2B5EF4-FFF2-40B4-BE49-F238E27FC236}">
                <a16:creationId xmlns:a16="http://schemas.microsoft.com/office/drawing/2014/main" id="{F6180DD1-1CBD-9351-04E0-AC0CFBD76DDB}"/>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5" action="ppaction://hlinksldjump"/>
              </a:rPr>
              <a:t>Valuation-DCF</a:t>
            </a:r>
            <a:endParaRPr lang="en-NZ" sz="1600"/>
          </a:p>
        </p:txBody>
      </p:sp>
      <p:sp>
        <p:nvSpPr>
          <p:cNvPr id="11" name="TextBox 10">
            <a:hlinkClick r:id="rId3" action="ppaction://hlinksldjump"/>
            <a:extLst>
              <a:ext uri="{FF2B5EF4-FFF2-40B4-BE49-F238E27FC236}">
                <a16:creationId xmlns:a16="http://schemas.microsoft.com/office/drawing/2014/main" id="{3341B89A-F4B0-FEE2-7A83-416EE33F182D}"/>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6" action="ppaction://hlinksldjump"/>
              </a:rPr>
              <a:t>Financial Analysis</a:t>
            </a:r>
            <a:endParaRPr lang="en-NZ" sz="1600"/>
          </a:p>
        </p:txBody>
      </p:sp>
      <p:sp>
        <p:nvSpPr>
          <p:cNvPr id="12" name="TextBox 11">
            <a:hlinkClick r:id="rId3" action="ppaction://hlinksldjump"/>
            <a:extLst>
              <a:ext uri="{FF2B5EF4-FFF2-40B4-BE49-F238E27FC236}">
                <a16:creationId xmlns:a16="http://schemas.microsoft.com/office/drawing/2014/main" id="{386341EA-D7B0-D77B-BA45-E56C0F05131A}"/>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7" action="ppaction://hlinksldjump"/>
              </a:rPr>
              <a:t>Industry Positioning</a:t>
            </a:r>
            <a:endParaRPr lang="en-NZ" sz="1600"/>
          </a:p>
        </p:txBody>
      </p:sp>
      <p:sp>
        <p:nvSpPr>
          <p:cNvPr id="13" name="TextBox 12">
            <a:hlinkClick r:id="rId3" action="ppaction://hlinksldjump"/>
            <a:extLst>
              <a:ext uri="{FF2B5EF4-FFF2-40B4-BE49-F238E27FC236}">
                <a16:creationId xmlns:a16="http://schemas.microsoft.com/office/drawing/2014/main" id="{B430AF54-0BE5-2067-97B3-46C47B4C3962}"/>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8" action="ppaction://hlinksldjump"/>
              </a:rPr>
              <a:t>Business Model</a:t>
            </a:r>
            <a:endParaRPr lang="en-NZ" sz="1600"/>
          </a:p>
        </p:txBody>
      </p:sp>
      <p:sp>
        <p:nvSpPr>
          <p:cNvPr id="16" name="Title 1">
            <a:extLst>
              <a:ext uri="{FF2B5EF4-FFF2-40B4-BE49-F238E27FC236}">
                <a16:creationId xmlns:a16="http://schemas.microsoft.com/office/drawing/2014/main" id="{932B32D4-D718-A5C1-CA8D-30823D38A3F7}"/>
              </a:ext>
            </a:extLst>
          </p:cNvPr>
          <p:cNvSpPr txBox="1">
            <a:spLocks/>
          </p:cNvSpPr>
          <p:nvPr/>
        </p:nvSpPr>
        <p:spPr>
          <a:xfrm>
            <a:off x="539969" y="336004"/>
            <a:ext cx="4715522" cy="4298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panose="020B0604020202020204" pitchFamily="34" charset="0"/>
                <a:cs typeface="Arial" panose="020B0604020202020204" pitchFamily="34" charset="0"/>
              </a:rPr>
              <a:t>SUSTAINABLE LOAN </a:t>
            </a:r>
          </a:p>
        </p:txBody>
      </p:sp>
      <p:sp>
        <p:nvSpPr>
          <p:cNvPr id="20" name="TextBox 19">
            <a:extLst>
              <a:ext uri="{FF2B5EF4-FFF2-40B4-BE49-F238E27FC236}">
                <a16:creationId xmlns:a16="http://schemas.microsoft.com/office/drawing/2014/main" id="{D698E126-D0B1-3024-C681-1A22CEB16B7A}"/>
              </a:ext>
            </a:extLst>
          </p:cNvPr>
          <p:cNvSpPr txBox="1"/>
          <p:nvPr/>
        </p:nvSpPr>
        <p:spPr>
          <a:xfrm>
            <a:off x="317500" y="1115339"/>
            <a:ext cx="4326062" cy="427809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solidFill>
                  <a:schemeClr val="bg1"/>
                </a:solidFill>
                <a:effectLst/>
              </a:rPr>
              <a:t>ANZ NZ Institutional wrote 22 sustainable finance deals in FY22 equal more than NZD$10 billion towards sustainability.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p>
            <a:pPr>
              <a:defRPr/>
            </a:pPr>
            <a:r>
              <a:rPr lang="en-NZ" sz="1600" b="1" i="0" u="none" strike="noStrike" err="1">
                <a:solidFill>
                  <a:schemeClr val="bg1"/>
                </a:solidFill>
                <a:effectLst/>
              </a:rPr>
              <a:t>Ocenia’s</a:t>
            </a:r>
            <a:r>
              <a:rPr lang="en-NZ" sz="1600" b="1" i="0" u="none" strike="noStrike">
                <a:solidFill>
                  <a:schemeClr val="bg1"/>
                </a:solidFill>
                <a:effectLst/>
              </a:rPr>
              <a:t> Sustainability Performance Target: s (“SPTs”):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solidFill>
                  <a:schemeClr val="bg1"/>
                </a:solidFill>
                <a:effectLst/>
              </a:rPr>
              <a:t>1) The reduction for the greenhouse gas emissions in line with targets approved by the International Science Based Targets initiative.</a:t>
            </a:r>
            <a:endParaRPr lang="en-NZ" sz="1600">
              <a:solidFill>
                <a:schemeClr val="bg1"/>
              </a:solidFill>
            </a:endParaRPr>
          </a:p>
          <a:p>
            <a:endParaRPr lang="en-NZ" sz="1600">
              <a:solidFill>
                <a:schemeClr val="bg1"/>
              </a:solidFill>
            </a:endParaRPr>
          </a:p>
          <a:p>
            <a:r>
              <a:rPr lang="en-US" sz="1600" b="0" i="0">
                <a:solidFill>
                  <a:schemeClr val="bg1"/>
                </a:solidFill>
                <a:effectLst/>
              </a:rPr>
              <a:t>2) decrease the diversion of construction waste from landfill.</a:t>
            </a:r>
            <a:br>
              <a:rPr lang="en-US" sz="1600">
                <a:solidFill>
                  <a:schemeClr val="bg1"/>
                </a:solidFill>
              </a:rPr>
            </a:br>
            <a:endParaRPr lang="en-US" sz="1600">
              <a:solidFill>
                <a:schemeClr val="bg1"/>
              </a:solidFill>
            </a:endParaRPr>
          </a:p>
          <a:p>
            <a:r>
              <a:rPr lang="en-US" sz="1600" b="0" i="0">
                <a:solidFill>
                  <a:schemeClr val="bg1"/>
                </a:solidFill>
                <a:effectLst/>
              </a:rPr>
              <a:t>3</a:t>
            </a:r>
            <a:r>
              <a:rPr lang="en-US" sz="1600">
                <a:solidFill>
                  <a:schemeClr val="bg1"/>
                </a:solidFill>
              </a:rPr>
              <a:t>)</a:t>
            </a:r>
            <a:r>
              <a:rPr lang="en-US" sz="1600" b="0" i="0">
                <a:solidFill>
                  <a:schemeClr val="bg1"/>
                </a:solidFill>
                <a:effectLst/>
              </a:rPr>
              <a:t> Improve resident experience and wellbeing.</a:t>
            </a:r>
            <a:endParaRPr lang="en-NZ" sz="1600">
              <a:solidFill>
                <a:schemeClr val="bg1"/>
              </a:solidFill>
            </a:endParaRPr>
          </a:p>
          <a:p>
            <a:endParaRPr lang="en-NZ" sz="1600" b="1">
              <a:solidFill>
                <a:schemeClr val="bg1"/>
              </a:solidFill>
              <a:cs typeface="Calibri"/>
            </a:endParaRPr>
          </a:p>
          <a:p>
            <a:pPr marL="285750" indent="-285750">
              <a:buFont typeface="Arial"/>
              <a:buChar char="•"/>
            </a:pPr>
            <a:endParaRPr lang="en-NZ" sz="1600" b="1">
              <a:solidFill>
                <a:schemeClr val="bg1"/>
              </a:solidFill>
              <a:cs typeface="Calibri"/>
            </a:endParaRPr>
          </a:p>
        </p:txBody>
      </p:sp>
      <p:sp>
        <p:nvSpPr>
          <p:cNvPr id="23" name="TextBox 22">
            <a:extLst>
              <a:ext uri="{FF2B5EF4-FFF2-40B4-BE49-F238E27FC236}">
                <a16:creationId xmlns:a16="http://schemas.microsoft.com/office/drawing/2014/main" id="{10C0E529-7EE8-9960-CB8D-1F227DB787E1}"/>
              </a:ext>
            </a:extLst>
          </p:cNvPr>
          <p:cNvSpPr txBox="1"/>
          <p:nvPr/>
        </p:nvSpPr>
        <p:spPr>
          <a:xfrm>
            <a:off x="8263114" y="1577178"/>
            <a:ext cx="1723862" cy="369332"/>
          </a:xfrm>
          <a:prstGeom prst="rect">
            <a:avLst/>
          </a:prstGeom>
          <a:noFill/>
        </p:spPr>
        <p:txBody>
          <a:bodyPr wrap="square">
            <a:spAutoFit/>
          </a:bodyPr>
          <a:lstStyle/>
          <a:p>
            <a:pPr marL="0" indent="0">
              <a:buNone/>
            </a:pPr>
            <a:r>
              <a:rPr lang="en-NZ" b="1">
                <a:solidFill>
                  <a:schemeClr val="bg2"/>
                </a:solidFill>
              </a:rPr>
              <a:t>Social</a:t>
            </a:r>
          </a:p>
        </p:txBody>
      </p:sp>
      <p:graphicFrame>
        <p:nvGraphicFramePr>
          <p:cNvPr id="24" name="Table 23">
            <a:extLst>
              <a:ext uri="{FF2B5EF4-FFF2-40B4-BE49-F238E27FC236}">
                <a16:creationId xmlns:a16="http://schemas.microsoft.com/office/drawing/2014/main" id="{C6C0FDB5-13C0-94AE-A851-E1954969150D}"/>
              </a:ext>
            </a:extLst>
          </p:cNvPr>
          <p:cNvGraphicFramePr>
            <a:graphicFrameLocks noGrp="1"/>
          </p:cNvGraphicFramePr>
          <p:nvPr>
            <p:extLst>
              <p:ext uri="{D42A27DB-BD31-4B8C-83A1-F6EECF244321}">
                <p14:modId xmlns:p14="http://schemas.microsoft.com/office/powerpoint/2010/main" val="3133539970"/>
              </p:ext>
            </p:extLst>
          </p:nvPr>
        </p:nvGraphicFramePr>
        <p:xfrm>
          <a:off x="7658777" y="2130792"/>
          <a:ext cx="2269366" cy="368565"/>
        </p:xfrm>
        <a:graphic>
          <a:graphicData uri="http://schemas.openxmlformats.org/drawingml/2006/table">
            <a:tbl>
              <a:tblPr firstRow="1" bandRow="1">
                <a:tableStyleId>{21E4AEA4-8DFA-4A89-87EB-49C32662AFE0}</a:tableStyleId>
              </a:tblPr>
              <a:tblGrid>
                <a:gridCol w="2269366">
                  <a:extLst>
                    <a:ext uri="{9D8B030D-6E8A-4147-A177-3AD203B41FA5}">
                      <a16:colId xmlns:a16="http://schemas.microsoft.com/office/drawing/2014/main" val="3026711959"/>
                    </a:ext>
                  </a:extLst>
                </a:gridCol>
              </a:tblGrid>
              <a:tr h="368565">
                <a:tc>
                  <a:txBody>
                    <a:bodyPr/>
                    <a:lstStyle/>
                    <a:p>
                      <a:pPr algn="ctr" fontAlgn="ctr"/>
                      <a:r>
                        <a:rPr lang="en-NZ" sz="1600" b="1" i="0" u="none" strike="noStrike">
                          <a:solidFill>
                            <a:schemeClr val="tx1"/>
                          </a:solidFill>
                          <a:effectLst/>
                          <a:latin typeface="Calibri" panose="020F0502020204030204" pitchFamily="34" charset="0"/>
                        </a:rPr>
                        <a:t>Resident experience</a:t>
                      </a:r>
                    </a:p>
                  </a:txBody>
                  <a:tcPr marL="0" marR="0" marT="0" marB="0" anchor="ctr">
                    <a:solidFill>
                      <a:schemeClr val="bg2"/>
                    </a:solidFill>
                  </a:tcPr>
                </a:tc>
                <a:extLst>
                  <a:ext uri="{0D108BD9-81ED-4DB2-BD59-A6C34878D82A}">
                    <a16:rowId xmlns:a16="http://schemas.microsoft.com/office/drawing/2014/main" val="2974377659"/>
                  </a:ext>
                </a:extLst>
              </a:tr>
            </a:tbl>
          </a:graphicData>
        </a:graphic>
      </p:graphicFrame>
      <p:graphicFrame>
        <p:nvGraphicFramePr>
          <p:cNvPr id="25" name="Table 24">
            <a:extLst>
              <a:ext uri="{FF2B5EF4-FFF2-40B4-BE49-F238E27FC236}">
                <a16:creationId xmlns:a16="http://schemas.microsoft.com/office/drawing/2014/main" id="{36A87B80-1902-B866-43C0-A5C6BC5A8770}"/>
              </a:ext>
            </a:extLst>
          </p:cNvPr>
          <p:cNvGraphicFramePr>
            <a:graphicFrameLocks noGrp="1"/>
          </p:cNvGraphicFramePr>
          <p:nvPr>
            <p:extLst>
              <p:ext uri="{D42A27DB-BD31-4B8C-83A1-F6EECF244321}">
                <p14:modId xmlns:p14="http://schemas.microsoft.com/office/powerpoint/2010/main" val="83031868"/>
              </p:ext>
            </p:extLst>
          </p:nvPr>
        </p:nvGraphicFramePr>
        <p:xfrm>
          <a:off x="6293930" y="2989377"/>
          <a:ext cx="1803360" cy="1066800"/>
        </p:xfrm>
        <a:graphic>
          <a:graphicData uri="http://schemas.openxmlformats.org/drawingml/2006/table">
            <a:tbl>
              <a:tblPr firstRow="1" bandRow="1">
                <a:tableStyleId>{21E4AEA4-8DFA-4A89-87EB-49C32662AFE0}</a:tableStyleId>
              </a:tblPr>
              <a:tblGrid>
                <a:gridCol w="1803360">
                  <a:extLst>
                    <a:ext uri="{9D8B030D-6E8A-4147-A177-3AD203B41FA5}">
                      <a16:colId xmlns:a16="http://schemas.microsoft.com/office/drawing/2014/main" val="2499823178"/>
                    </a:ext>
                  </a:extLst>
                </a:gridCol>
              </a:tblGrid>
              <a:tr h="36856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NZ" sz="1400" b="1">
                        <a:solidFill>
                          <a:schemeClr val="bg2"/>
                        </a:solidFill>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NZ" sz="1400" b="1">
                          <a:solidFill>
                            <a:schemeClr val="bg2"/>
                          </a:solidFill>
                        </a:rPr>
                        <a:t>Clinical and wellbeing assessment data for care residents</a:t>
                      </a:r>
                    </a:p>
                    <a:p>
                      <a:pPr algn="ctr" fontAlgn="ctr"/>
                      <a:endParaRPr lang="en-NZ" sz="1400" b="1" i="0" u="none" strike="noStrike">
                        <a:solidFill>
                          <a:schemeClr val="bg2"/>
                        </a:solidFill>
                        <a:effectLst/>
                        <a:latin typeface="Calibri" panose="020F0502020204030204" pitchFamily="34" charset="0"/>
                      </a:endParaRPr>
                    </a:p>
                  </a:txBody>
                  <a:tcPr marL="0" marR="0" marT="0" marB="0" anchor="ctr">
                    <a:solidFill>
                      <a:schemeClr val="tx1">
                        <a:lumMod val="95000"/>
                      </a:schemeClr>
                    </a:solidFill>
                  </a:tcPr>
                </a:tc>
                <a:extLst>
                  <a:ext uri="{0D108BD9-81ED-4DB2-BD59-A6C34878D82A}">
                    <a16:rowId xmlns:a16="http://schemas.microsoft.com/office/drawing/2014/main" val="4036030935"/>
                  </a:ext>
                </a:extLst>
              </a:tr>
            </a:tbl>
          </a:graphicData>
        </a:graphic>
      </p:graphicFrame>
      <p:graphicFrame>
        <p:nvGraphicFramePr>
          <p:cNvPr id="26" name="Table 25">
            <a:extLst>
              <a:ext uri="{FF2B5EF4-FFF2-40B4-BE49-F238E27FC236}">
                <a16:creationId xmlns:a16="http://schemas.microsoft.com/office/drawing/2014/main" id="{F4CC70B3-ABB1-6755-D864-F35C2B07CCA8}"/>
              </a:ext>
            </a:extLst>
          </p:cNvPr>
          <p:cNvGraphicFramePr>
            <a:graphicFrameLocks noGrp="1"/>
          </p:cNvGraphicFramePr>
          <p:nvPr>
            <p:extLst>
              <p:ext uri="{D42A27DB-BD31-4B8C-83A1-F6EECF244321}">
                <p14:modId xmlns:p14="http://schemas.microsoft.com/office/powerpoint/2010/main" val="4085078949"/>
              </p:ext>
            </p:extLst>
          </p:nvPr>
        </p:nvGraphicFramePr>
        <p:xfrm>
          <a:off x="9347397" y="2980139"/>
          <a:ext cx="2006403" cy="1066800"/>
        </p:xfrm>
        <a:graphic>
          <a:graphicData uri="http://schemas.openxmlformats.org/drawingml/2006/table">
            <a:tbl>
              <a:tblPr firstRow="1" bandRow="1">
                <a:tableStyleId>{21E4AEA4-8DFA-4A89-87EB-49C32662AFE0}</a:tableStyleId>
              </a:tblPr>
              <a:tblGrid>
                <a:gridCol w="2006403">
                  <a:extLst>
                    <a:ext uri="{9D8B030D-6E8A-4147-A177-3AD203B41FA5}">
                      <a16:colId xmlns:a16="http://schemas.microsoft.com/office/drawing/2014/main" val="2499823178"/>
                    </a:ext>
                  </a:extLst>
                </a:gridCol>
              </a:tblGrid>
              <a:tr h="10668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NZ" sz="1400" b="1">
                          <a:solidFill>
                            <a:schemeClr val="bg2"/>
                          </a:solidFill>
                        </a:rPr>
                        <a:t>Net Promoter Score (NPS) or resident satisfaction surveys</a:t>
                      </a:r>
                    </a:p>
                    <a:p>
                      <a:pPr algn="ctr" fontAlgn="ctr"/>
                      <a:endParaRPr lang="en-NZ" sz="1400" b="1" i="0" u="none" strike="noStrike">
                        <a:solidFill>
                          <a:schemeClr val="bg2"/>
                        </a:solidFill>
                        <a:effectLst/>
                        <a:latin typeface="Calibri" panose="020F0502020204030204" pitchFamily="34" charset="0"/>
                      </a:endParaRPr>
                    </a:p>
                  </a:txBody>
                  <a:tcPr marL="0" marR="0" marT="0" marB="0" anchor="ctr">
                    <a:solidFill>
                      <a:schemeClr val="tx1">
                        <a:lumMod val="95000"/>
                      </a:schemeClr>
                    </a:solidFill>
                  </a:tcPr>
                </a:tc>
                <a:extLst>
                  <a:ext uri="{0D108BD9-81ED-4DB2-BD59-A6C34878D82A}">
                    <a16:rowId xmlns:a16="http://schemas.microsoft.com/office/drawing/2014/main" val="4036030935"/>
                  </a:ext>
                </a:extLst>
              </a:tr>
            </a:tbl>
          </a:graphicData>
        </a:graphic>
      </p:graphicFrame>
      <p:cxnSp>
        <p:nvCxnSpPr>
          <p:cNvPr id="27" name="Connector: Elbow 26">
            <a:extLst>
              <a:ext uri="{FF2B5EF4-FFF2-40B4-BE49-F238E27FC236}">
                <a16:creationId xmlns:a16="http://schemas.microsoft.com/office/drawing/2014/main" id="{6F76E04E-6F14-9C35-BDC4-1A04B9A7CC73}"/>
              </a:ext>
            </a:extLst>
          </p:cNvPr>
          <p:cNvCxnSpPr>
            <a:cxnSpLocks/>
            <a:stCxn id="24" idx="2"/>
            <a:endCxn id="26" idx="0"/>
          </p:cNvCxnSpPr>
          <p:nvPr/>
        </p:nvCxnSpPr>
        <p:spPr>
          <a:xfrm rot="16200000" flipH="1">
            <a:off x="9331638" y="1961179"/>
            <a:ext cx="480782" cy="155713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E901A19C-0BF8-2192-8057-ECF5CA1FBAEB}"/>
              </a:ext>
            </a:extLst>
          </p:cNvPr>
          <p:cNvCxnSpPr>
            <a:cxnSpLocks/>
            <a:stCxn id="24" idx="2"/>
            <a:endCxn id="25" idx="0"/>
          </p:cNvCxnSpPr>
          <p:nvPr/>
        </p:nvCxnSpPr>
        <p:spPr>
          <a:xfrm rot="5400000">
            <a:off x="7749525" y="1945442"/>
            <a:ext cx="490020" cy="159785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5433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E2D922-5F1E-6547-BDCA-0EB985B31E04}"/>
              </a:ext>
            </a:extLst>
          </p:cNvPr>
          <p:cNvSpPr>
            <a:spLocks noGrp="1" noRot="1" noMove="1" noResize="1" noEditPoints="1" noAdjustHandles="1" noChangeArrowheads="1" noChangeShapeType="1"/>
          </p:cNvSpPr>
          <p:nvPr/>
        </p:nvSpPr>
        <p:spPr>
          <a:xfrm>
            <a:off x="0" y="782958"/>
            <a:ext cx="12192000" cy="562342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E5C852CE-82D3-B428-3F7F-597FE7625684}"/>
              </a:ext>
            </a:extLst>
          </p:cNvPr>
          <p:cNvSpPr/>
          <p:nvPr/>
        </p:nvSpPr>
        <p:spPr>
          <a:xfrm>
            <a:off x="0" y="9236"/>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4" name="Rectangle 3">
            <a:extLst>
              <a:ext uri="{FF2B5EF4-FFF2-40B4-BE49-F238E27FC236}">
                <a16:creationId xmlns:a16="http://schemas.microsoft.com/office/drawing/2014/main" id="{9C315D82-F44A-2DEE-5222-405B14F845D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5" name="Picture 4" descr="A graph with red line and numbers&#10;&#10;Description automatically generated">
            <a:extLst>
              <a:ext uri="{FF2B5EF4-FFF2-40B4-BE49-F238E27FC236}">
                <a16:creationId xmlns:a16="http://schemas.microsoft.com/office/drawing/2014/main" id="{4CA772B2-6C82-630C-2460-4698506CD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924" y="4068677"/>
            <a:ext cx="3920519" cy="2285328"/>
          </a:xfrm>
          <a:prstGeom prst="rect">
            <a:avLst/>
          </a:prstGeom>
        </p:spPr>
      </p:pic>
      <p:pic>
        <p:nvPicPr>
          <p:cNvPr id="6" name="Picture 5" descr="A graph of a graph showing the price of a mortgage rate&#10;&#10;Description automatically generated">
            <a:extLst>
              <a:ext uri="{FF2B5EF4-FFF2-40B4-BE49-F238E27FC236}">
                <a16:creationId xmlns:a16="http://schemas.microsoft.com/office/drawing/2014/main" id="{F23E614A-A866-708B-E6E2-2145A61B9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5422" y="1099014"/>
            <a:ext cx="3946626" cy="2373220"/>
          </a:xfrm>
          <a:prstGeom prst="rect">
            <a:avLst/>
          </a:prstGeom>
        </p:spPr>
      </p:pic>
      <p:sp>
        <p:nvSpPr>
          <p:cNvPr id="7" name="TextBox 6">
            <a:extLst>
              <a:ext uri="{FF2B5EF4-FFF2-40B4-BE49-F238E27FC236}">
                <a16:creationId xmlns:a16="http://schemas.microsoft.com/office/drawing/2014/main" id="{99B06F05-5D43-B226-2C1C-FF88ED262970}"/>
              </a:ext>
            </a:extLst>
          </p:cNvPr>
          <p:cNvSpPr txBox="1"/>
          <p:nvPr/>
        </p:nvSpPr>
        <p:spPr>
          <a:xfrm>
            <a:off x="-5455802" y="428133"/>
            <a:ext cx="4952844" cy="646331"/>
          </a:xfrm>
          <a:prstGeom prst="rect">
            <a:avLst/>
          </a:prstGeom>
          <a:noFill/>
        </p:spPr>
        <p:txBody>
          <a:bodyPr wrap="square">
            <a:spAutoFit/>
          </a:bodyPr>
          <a:lstStyle/>
          <a:p>
            <a:pPr algn="ctr"/>
            <a:r>
              <a:rPr lang="en-NZ">
                <a:solidFill>
                  <a:schemeClr val="bg2"/>
                </a:solidFill>
              </a:rPr>
              <a:t>OCA share price compared with 5y mortgage rate 2017-2023</a:t>
            </a:r>
            <a:endParaRPr lang="en-NZ" sz="1800">
              <a:solidFill>
                <a:schemeClr val="bg2"/>
              </a:solidFill>
            </a:endParaRPr>
          </a:p>
        </p:txBody>
      </p:sp>
      <p:sp>
        <p:nvSpPr>
          <p:cNvPr id="8" name="TextBox 7">
            <a:extLst>
              <a:ext uri="{FF2B5EF4-FFF2-40B4-BE49-F238E27FC236}">
                <a16:creationId xmlns:a16="http://schemas.microsoft.com/office/drawing/2014/main" id="{0648B94B-98FF-9D4D-9A4F-C00C0382395E}"/>
              </a:ext>
            </a:extLst>
          </p:cNvPr>
          <p:cNvSpPr txBox="1"/>
          <p:nvPr/>
        </p:nvSpPr>
        <p:spPr>
          <a:xfrm>
            <a:off x="-5560988" y="3617823"/>
            <a:ext cx="4952844" cy="369332"/>
          </a:xfrm>
          <a:prstGeom prst="rect">
            <a:avLst/>
          </a:prstGeom>
          <a:noFill/>
        </p:spPr>
        <p:txBody>
          <a:bodyPr wrap="square">
            <a:spAutoFit/>
          </a:bodyPr>
          <a:lstStyle/>
          <a:p>
            <a:pPr algn="ctr"/>
            <a:r>
              <a:rPr lang="en-NZ">
                <a:solidFill>
                  <a:schemeClr val="bg2"/>
                </a:solidFill>
              </a:rPr>
              <a:t>OCA share price compared with OCR 2017-2023</a:t>
            </a:r>
            <a:endParaRPr lang="en-NZ" sz="1800">
              <a:solidFill>
                <a:schemeClr val="bg2"/>
              </a:solidFill>
            </a:endParaRPr>
          </a:p>
        </p:txBody>
      </p:sp>
      <p:pic>
        <p:nvPicPr>
          <p:cNvPr id="2" name="Picture 1" descr="A graph of a graph with red lines&#10;&#10;Description automatically generated with medium confidence">
            <a:extLst>
              <a:ext uri="{FF2B5EF4-FFF2-40B4-BE49-F238E27FC236}">
                <a16:creationId xmlns:a16="http://schemas.microsoft.com/office/drawing/2014/main" id="{85F2B1B3-62BA-A7E3-DC3E-77739C9C51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20744" y="1082243"/>
            <a:ext cx="3753761" cy="2863557"/>
          </a:xfrm>
          <a:prstGeom prst="rect">
            <a:avLst/>
          </a:prstGeom>
        </p:spPr>
      </p:pic>
      <p:sp>
        <p:nvSpPr>
          <p:cNvPr id="13" name="Title 1">
            <a:extLst>
              <a:ext uri="{FF2B5EF4-FFF2-40B4-BE49-F238E27FC236}">
                <a16:creationId xmlns:a16="http://schemas.microsoft.com/office/drawing/2014/main" id="{7CE20F0A-24BF-4A33-9921-CE95BDE8EB99}"/>
              </a:ext>
            </a:extLst>
          </p:cNvPr>
          <p:cNvSpPr txBox="1">
            <a:spLocks/>
          </p:cNvSpPr>
          <p:nvPr/>
        </p:nvSpPr>
        <p:spPr>
          <a:xfrm>
            <a:off x="13900788" y="4133860"/>
            <a:ext cx="3338459" cy="1911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400" b="1">
                <a:solidFill>
                  <a:schemeClr val="bg1"/>
                </a:solidFill>
                <a:latin typeface="Arial"/>
                <a:cs typeface="Arial"/>
              </a:rPr>
              <a:t>Worker shortage  + extreme weather events + geopolitics </a:t>
            </a:r>
          </a:p>
          <a:p>
            <a:endParaRPr lang="en-NZ" sz="1400" b="1">
              <a:solidFill>
                <a:schemeClr val="bg1"/>
              </a:solidFill>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92511D90-D317-2C71-F6E0-80F81BD91350}"/>
              </a:ext>
            </a:extLst>
          </p:cNvPr>
          <p:cNvSpPr txBox="1">
            <a:spLocks/>
          </p:cNvSpPr>
          <p:nvPr/>
        </p:nvSpPr>
        <p:spPr>
          <a:xfrm>
            <a:off x="18187194" y="1805749"/>
            <a:ext cx="4213347" cy="1911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a:solidFill>
                  <a:schemeClr val="bg1"/>
                </a:solidFill>
                <a:latin typeface="Arial"/>
                <a:cs typeface="Arial"/>
              </a:rPr>
              <a:t>ESG </a:t>
            </a:r>
            <a:endParaRPr lang="en-NZ" sz="2000">
              <a:solidFill>
                <a:schemeClr val="bg1"/>
              </a:solidFill>
              <a:latin typeface="Arial" panose="020B0604020202020204" pitchFamily="34" charset="0"/>
              <a:cs typeface="Arial" panose="020B0604020202020204" pitchFamily="34" charset="0"/>
            </a:endParaRPr>
          </a:p>
          <a:p>
            <a:endParaRPr lang="en-NZ" sz="2000">
              <a:solidFill>
                <a:schemeClr val="bg1"/>
              </a:solidFill>
              <a:latin typeface="Arial"/>
              <a:cs typeface="Arial"/>
            </a:endParaRPr>
          </a:p>
          <a:p>
            <a:r>
              <a:rPr lang="en-NZ" sz="2000">
                <a:solidFill>
                  <a:schemeClr val="bg1"/>
                </a:solidFill>
                <a:latin typeface="Arial"/>
                <a:cs typeface="Arial"/>
              </a:rPr>
              <a:t>(1 line they have loan attach to it, maintain the ESG standard, penalize and discount as the ESG standard)</a:t>
            </a:r>
            <a:endParaRPr lang="en-NZ" sz="2000">
              <a:solidFill>
                <a:schemeClr val="bg1"/>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C5C8ABDE-6EDD-9ED2-1ECB-E0BED005BE18}"/>
              </a:ext>
            </a:extLst>
          </p:cNvPr>
          <p:cNvSpPr txBox="1">
            <a:spLocks/>
          </p:cNvSpPr>
          <p:nvPr/>
        </p:nvSpPr>
        <p:spPr>
          <a:xfrm>
            <a:off x="387483" y="328160"/>
            <a:ext cx="5102548" cy="44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panose="020B0604020202020204" pitchFamily="34" charset="0"/>
                <a:cs typeface="Arial" panose="020B0604020202020204" pitchFamily="34" charset="0"/>
              </a:rPr>
              <a:t>NURSE REQUIREMENT STRATEGY </a:t>
            </a:r>
          </a:p>
        </p:txBody>
      </p:sp>
      <p:pic>
        <p:nvPicPr>
          <p:cNvPr id="2050" name="Picture 2" descr="image">
            <a:extLst>
              <a:ext uri="{FF2B5EF4-FFF2-40B4-BE49-F238E27FC236}">
                <a16:creationId xmlns:a16="http://schemas.microsoft.com/office/drawing/2014/main" id="{607547CE-4A81-E4B4-BF63-075BA983843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6294" y="902874"/>
            <a:ext cx="5364370" cy="43050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FA0630-D408-0A8B-3A85-AF120B2C7BD9}"/>
              </a:ext>
            </a:extLst>
          </p:cNvPr>
          <p:cNvSpPr txBox="1"/>
          <p:nvPr/>
        </p:nvSpPr>
        <p:spPr>
          <a:xfrm>
            <a:off x="136294" y="5200879"/>
            <a:ext cx="2147777" cy="253916"/>
          </a:xfrm>
          <a:prstGeom prst="rect">
            <a:avLst/>
          </a:prstGeom>
          <a:noFill/>
        </p:spPr>
        <p:txBody>
          <a:bodyPr wrap="square" rtlCol="0">
            <a:spAutoFit/>
          </a:bodyPr>
          <a:lstStyle/>
          <a:p>
            <a:r>
              <a:rPr lang="en-NZ" sz="1050">
                <a:solidFill>
                  <a:schemeClr val="bg1"/>
                </a:solidFill>
              </a:rPr>
              <a:t>Source: NZ Herald</a:t>
            </a:r>
          </a:p>
        </p:txBody>
      </p:sp>
      <p:sp>
        <p:nvSpPr>
          <p:cNvPr id="11" name="TextBox 10">
            <a:extLst>
              <a:ext uri="{FF2B5EF4-FFF2-40B4-BE49-F238E27FC236}">
                <a16:creationId xmlns:a16="http://schemas.microsoft.com/office/drawing/2014/main" id="{B6B65EDD-F97A-88ED-16A6-433781C36817}"/>
              </a:ext>
            </a:extLst>
          </p:cNvPr>
          <p:cNvSpPr txBox="1"/>
          <p:nvPr/>
        </p:nvSpPr>
        <p:spPr>
          <a:xfrm>
            <a:off x="6556917" y="1099014"/>
            <a:ext cx="5107259" cy="369332"/>
          </a:xfrm>
          <a:prstGeom prst="rect">
            <a:avLst/>
          </a:prstGeom>
          <a:noFill/>
        </p:spPr>
        <p:txBody>
          <a:bodyPr wrap="square" rtlCol="0">
            <a:spAutoFit/>
          </a:bodyPr>
          <a:lstStyle/>
          <a:p>
            <a:r>
              <a:rPr lang="en-NZ" b="1">
                <a:solidFill>
                  <a:schemeClr val="bg2"/>
                </a:solidFill>
              </a:rPr>
              <a:t>New Zealand Nurse to Population ratio</a:t>
            </a:r>
          </a:p>
        </p:txBody>
      </p:sp>
      <p:pic>
        <p:nvPicPr>
          <p:cNvPr id="16" name="Picture 4" descr="Flag of the Philippines | Colors, Meaning &amp; History | Britannica">
            <a:extLst>
              <a:ext uri="{FF2B5EF4-FFF2-40B4-BE49-F238E27FC236}">
                <a16:creationId xmlns:a16="http://schemas.microsoft.com/office/drawing/2014/main" id="{5187BD21-35C8-27FB-979C-6145F6899B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4723" y="3945489"/>
            <a:ext cx="1278624" cy="6393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lag of India | History, Design, &amp; Meaning | Britannica">
            <a:extLst>
              <a:ext uri="{FF2B5EF4-FFF2-40B4-BE49-F238E27FC236}">
                <a16:creationId xmlns:a16="http://schemas.microsoft.com/office/drawing/2014/main" id="{09EBDAA5-20D7-A6D4-B9DB-89050C770A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40727" y="3945488"/>
            <a:ext cx="1132490" cy="63518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E2481B0-49A8-5251-FF42-08E0622852A8}"/>
              </a:ext>
            </a:extLst>
          </p:cNvPr>
          <p:cNvSpPr txBox="1"/>
          <p:nvPr/>
        </p:nvSpPr>
        <p:spPr>
          <a:xfrm>
            <a:off x="6556917" y="3518822"/>
            <a:ext cx="3902927" cy="369332"/>
          </a:xfrm>
          <a:prstGeom prst="rect">
            <a:avLst/>
          </a:prstGeom>
          <a:noFill/>
        </p:spPr>
        <p:txBody>
          <a:bodyPr wrap="square" rtlCol="0">
            <a:spAutoFit/>
          </a:bodyPr>
          <a:lstStyle/>
          <a:p>
            <a:r>
              <a:rPr lang="en-NZ" b="1">
                <a:solidFill>
                  <a:schemeClr val="bg2"/>
                </a:solidFill>
              </a:rPr>
              <a:t>Forged government relationship</a:t>
            </a:r>
          </a:p>
        </p:txBody>
      </p:sp>
      <p:sp>
        <p:nvSpPr>
          <p:cNvPr id="28" name="TextBox 27">
            <a:extLst>
              <a:ext uri="{FF2B5EF4-FFF2-40B4-BE49-F238E27FC236}">
                <a16:creationId xmlns:a16="http://schemas.microsoft.com/office/drawing/2014/main" id="{60D18965-03CB-3DE1-9221-B2B412B98267}"/>
              </a:ext>
            </a:extLst>
          </p:cNvPr>
          <p:cNvSpPr txBox="1"/>
          <p:nvPr/>
        </p:nvSpPr>
        <p:spPr>
          <a:xfrm>
            <a:off x="6595467" y="2909795"/>
            <a:ext cx="3902927" cy="369332"/>
          </a:xfrm>
          <a:prstGeom prst="rect">
            <a:avLst/>
          </a:prstGeom>
          <a:noFill/>
        </p:spPr>
        <p:txBody>
          <a:bodyPr wrap="square" rtlCol="0">
            <a:spAutoFit/>
          </a:bodyPr>
          <a:lstStyle/>
          <a:p>
            <a:r>
              <a:rPr lang="en-NZ" b="1">
                <a:solidFill>
                  <a:schemeClr val="bg2"/>
                </a:solidFill>
              </a:rPr>
              <a:t>Nursing Training School</a:t>
            </a:r>
          </a:p>
        </p:txBody>
      </p:sp>
      <p:sp>
        <p:nvSpPr>
          <p:cNvPr id="17" name="Rectangle 16">
            <a:extLst>
              <a:ext uri="{FF2B5EF4-FFF2-40B4-BE49-F238E27FC236}">
                <a16:creationId xmlns:a16="http://schemas.microsoft.com/office/drawing/2014/main" id="{779B05A8-2F72-572F-5E73-8B2B57524C69}"/>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8" name="Rectangle 17">
            <a:extLst>
              <a:ext uri="{FF2B5EF4-FFF2-40B4-BE49-F238E27FC236}">
                <a16:creationId xmlns:a16="http://schemas.microsoft.com/office/drawing/2014/main" id="{EA685193-C2AF-3F12-D9E6-48E9C93017EE}"/>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20" name="TextBox 19">
            <a:extLst>
              <a:ext uri="{FF2B5EF4-FFF2-40B4-BE49-F238E27FC236}">
                <a16:creationId xmlns:a16="http://schemas.microsoft.com/office/drawing/2014/main" id="{F389DF8B-ECA6-F401-B11E-E060BF9E9237}"/>
              </a:ext>
            </a:extLst>
          </p:cNvPr>
          <p:cNvSpPr txBox="1"/>
          <p:nvPr/>
        </p:nvSpPr>
        <p:spPr>
          <a:xfrm>
            <a:off x="10396914" y="6429664"/>
            <a:ext cx="2084495" cy="338554"/>
          </a:xfrm>
          <a:prstGeom prst="rect">
            <a:avLst/>
          </a:prstGeom>
          <a:noFill/>
        </p:spPr>
        <p:txBody>
          <a:bodyPr wrap="square" rtlCol="0">
            <a:spAutoFit/>
          </a:bodyPr>
          <a:lstStyle/>
          <a:p>
            <a:r>
              <a:rPr lang="en-NZ" sz="1600">
                <a:hlinkClick r:id="rId11" action="ppaction://hlinksldjump"/>
              </a:rPr>
              <a:t>Appendix Table</a:t>
            </a:r>
            <a:endParaRPr lang="en-NZ" sz="1600"/>
          </a:p>
        </p:txBody>
      </p:sp>
      <p:sp>
        <p:nvSpPr>
          <p:cNvPr id="21" name="TextBox 20">
            <a:hlinkClick r:id="rId12" action="ppaction://hlinksldjump"/>
            <a:extLst>
              <a:ext uri="{FF2B5EF4-FFF2-40B4-BE49-F238E27FC236}">
                <a16:creationId xmlns:a16="http://schemas.microsoft.com/office/drawing/2014/main" id="{9B9B5178-B0A0-A995-D409-CF210D46A511}"/>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12" action="ppaction://hlinksldjump"/>
              </a:rPr>
              <a:t>ESG</a:t>
            </a:r>
            <a:endParaRPr lang="en-NZ" sz="1600"/>
          </a:p>
        </p:txBody>
      </p:sp>
      <p:sp>
        <p:nvSpPr>
          <p:cNvPr id="23" name="TextBox 22">
            <a:hlinkClick r:id="rId12" action="ppaction://hlinksldjump"/>
            <a:extLst>
              <a:ext uri="{FF2B5EF4-FFF2-40B4-BE49-F238E27FC236}">
                <a16:creationId xmlns:a16="http://schemas.microsoft.com/office/drawing/2014/main" id="{8D0FEDDA-815D-809A-8B0A-15E0C75F5D41}"/>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13" action="ppaction://hlinksldjump"/>
              </a:rPr>
              <a:t>Sensitivity Analysis</a:t>
            </a:r>
            <a:endParaRPr lang="en-NZ" sz="1600"/>
          </a:p>
        </p:txBody>
      </p:sp>
      <p:sp>
        <p:nvSpPr>
          <p:cNvPr id="24" name="TextBox 23">
            <a:hlinkClick r:id="rId12" action="ppaction://hlinksldjump"/>
            <a:extLst>
              <a:ext uri="{FF2B5EF4-FFF2-40B4-BE49-F238E27FC236}">
                <a16:creationId xmlns:a16="http://schemas.microsoft.com/office/drawing/2014/main" id="{869A6EAE-C6FB-8500-A6C3-905D9613A6C0}"/>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14" action="ppaction://hlinksldjump"/>
              </a:rPr>
              <a:t>Valuation-DCF</a:t>
            </a:r>
            <a:endParaRPr lang="en-NZ" sz="1600"/>
          </a:p>
        </p:txBody>
      </p:sp>
      <p:sp>
        <p:nvSpPr>
          <p:cNvPr id="25" name="TextBox 24">
            <a:hlinkClick r:id="rId12" action="ppaction://hlinksldjump"/>
            <a:extLst>
              <a:ext uri="{FF2B5EF4-FFF2-40B4-BE49-F238E27FC236}">
                <a16:creationId xmlns:a16="http://schemas.microsoft.com/office/drawing/2014/main" id="{9BA3B495-E7A9-34EF-D4A7-41128F3B3C6E}"/>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5" action="ppaction://hlinksldjump"/>
              </a:rPr>
              <a:t>Financial Analysis</a:t>
            </a:r>
            <a:endParaRPr lang="en-NZ" sz="1600"/>
          </a:p>
        </p:txBody>
      </p:sp>
      <p:sp>
        <p:nvSpPr>
          <p:cNvPr id="29" name="TextBox 28">
            <a:hlinkClick r:id="rId12" action="ppaction://hlinksldjump"/>
            <a:extLst>
              <a:ext uri="{FF2B5EF4-FFF2-40B4-BE49-F238E27FC236}">
                <a16:creationId xmlns:a16="http://schemas.microsoft.com/office/drawing/2014/main" id="{F4053B37-CA44-AED7-6DCC-848740DC93A2}"/>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6" action="ppaction://hlinksldjump"/>
              </a:rPr>
              <a:t>Industry Positioning</a:t>
            </a:r>
            <a:endParaRPr lang="en-NZ" sz="1600"/>
          </a:p>
        </p:txBody>
      </p:sp>
      <p:sp>
        <p:nvSpPr>
          <p:cNvPr id="30" name="TextBox 29">
            <a:hlinkClick r:id="rId12" action="ppaction://hlinksldjump"/>
            <a:extLst>
              <a:ext uri="{FF2B5EF4-FFF2-40B4-BE49-F238E27FC236}">
                <a16:creationId xmlns:a16="http://schemas.microsoft.com/office/drawing/2014/main" id="{D8B152D9-2D9B-3E46-396F-8EF1A5FC8F3F}"/>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7" action="ppaction://hlinksldjump"/>
              </a:rPr>
              <a:t>Business Model</a:t>
            </a:r>
            <a:endParaRPr lang="en-NZ" sz="1600"/>
          </a:p>
        </p:txBody>
      </p:sp>
      <p:pic>
        <p:nvPicPr>
          <p:cNvPr id="36" name="Picture 35">
            <a:extLst>
              <a:ext uri="{FF2B5EF4-FFF2-40B4-BE49-F238E27FC236}">
                <a16:creationId xmlns:a16="http://schemas.microsoft.com/office/drawing/2014/main" id="{40302CD7-3B33-827E-99FA-02081CD0CBA6}"/>
              </a:ext>
            </a:extLst>
          </p:cNvPr>
          <p:cNvPicPr>
            <a:picLocks noChangeAspect="1"/>
          </p:cNvPicPr>
          <p:nvPr/>
        </p:nvPicPr>
        <p:blipFill>
          <a:blip r:embed="rId18"/>
          <a:stretch>
            <a:fillRect/>
          </a:stretch>
        </p:blipFill>
        <p:spPr>
          <a:xfrm>
            <a:off x="6616458" y="1440410"/>
            <a:ext cx="3316735" cy="1895278"/>
          </a:xfrm>
          <a:prstGeom prst="rect">
            <a:avLst/>
          </a:prstGeom>
        </p:spPr>
      </p:pic>
      <p:pic>
        <p:nvPicPr>
          <p:cNvPr id="37" name="Picture 4" descr="STREAM - Oceania Healthcare/Wesley Institute">
            <a:extLst>
              <a:ext uri="{FF2B5EF4-FFF2-40B4-BE49-F238E27FC236}">
                <a16:creationId xmlns:a16="http://schemas.microsoft.com/office/drawing/2014/main" id="{DE2F3DB6-B606-1676-F989-161CA22828C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95467" y="5327837"/>
            <a:ext cx="2479707" cy="79034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A5DCF08-413E-27F6-1D92-72C44C25423A}"/>
              </a:ext>
            </a:extLst>
          </p:cNvPr>
          <p:cNvSpPr txBox="1"/>
          <p:nvPr/>
        </p:nvSpPr>
        <p:spPr>
          <a:xfrm>
            <a:off x="6566726" y="4958505"/>
            <a:ext cx="3902927" cy="369332"/>
          </a:xfrm>
          <a:prstGeom prst="rect">
            <a:avLst/>
          </a:prstGeom>
          <a:noFill/>
        </p:spPr>
        <p:txBody>
          <a:bodyPr wrap="square" rtlCol="0">
            <a:spAutoFit/>
          </a:bodyPr>
          <a:lstStyle/>
          <a:p>
            <a:r>
              <a:rPr lang="en-NZ" b="1">
                <a:solidFill>
                  <a:schemeClr val="bg2"/>
                </a:solidFill>
              </a:rPr>
              <a:t>Nursing Training School</a:t>
            </a:r>
          </a:p>
        </p:txBody>
      </p:sp>
    </p:spTree>
    <p:extLst>
      <p:ext uri="{BB962C8B-B14F-4D97-AF65-F5344CB8AC3E}">
        <p14:creationId xmlns:p14="http://schemas.microsoft.com/office/powerpoint/2010/main" val="324713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954E8D-0C45-93E5-DEA6-C75720AC6681}"/>
              </a:ext>
            </a:extLst>
          </p:cNvPr>
          <p:cNvSpPr/>
          <p:nvPr/>
        </p:nvSpPr>
        <p:spPr>
          <a:xfrm>
            <a:off x="0" y="589070"/>
            <a:ext cx="12192000" cy="5679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597F2EBD-3EEC-F932-3507-057ECBC0C69A}"/>
              </a:ext>
            </a:extLst>
          </p:cNvPr>
          <p:cNvSpPr>
            <a:spLocks noGrp="1"/>
          </p:cNvSpPr>
          <p:nvPr>
            <p:ph type="title"/>
          </p:nvPr>
        </p:nvSpPr>
        <p:spPr>
          <a:xfrm>
            <a:off x="838200" y="365125"/>
            <a:ext cx="10515600" cy="1325563"/>
          </a:xfrm>
        </p:spPr>
        <p:txBody>
          <a:bodyPr anchor="ctr">
            <a:normAutofit/>
          </a:bodyPr>
          <a:lstStyle/>
          <a:p>
            <a:r>
              <a:rPr lang="en-GB">
                <a:solidFill>
                  <a:schemeClr val="bg2"/>
                </a:solidFill>
              </a:rPr>
              <a:t>Net Capital Expenditure HealthCare forecast</a:t>
            </a:r>
          </a:p>
        </p:txBody>
      </p:sp>
      <p:sp>
        <p:nvSpPr>
          <p:cNvPr id="8" name="Content Placeholder 3">
            <a:extLst>
              <a:ext uri="{FF2B5EF4-FFF2-40B4-BE49-F238E27FC236}">
                <a16:creationId xmlns:a16="http://schemas.microsoft.com/office/drawing/2014/main" id="{AB9405C3-E937-9066-7F1E-2C7B7C36E9CF}"/>
              </a:ext>
            </a:extLst>
          </p:cNvPr>
          <p:cNvSpPr>
            <a:spLocks noGrp="1"/>
          </p:cNvSpPr>
          <p:nvPr>
            <p:ph sz="half" idx="1"/>
          </p:nvPr>
        </p:nvSpPr>
        <p:spPr>
          <a:xfrm>
            <a:off x="838200" y="1825625"/>
            <a:ext cx="5181600" cy="4351338"/>
          </a:xfrm>
        </p:spPr>
        <p:txBody>
          <a:bodyPr vert="horz" lIns="91440" tIns="45720" rIns="91440" bIns="45720" rtlCol="0">
            <a:normAutofit/>
          </a:bodyPr>
          <a:lstStyle/>
          <a:p>
            <a:r>
              <a:rPr lang="en-US">
                <a:solidFill>
                  <a:schemeClr val="bg2"/>
                </a:solidFill>
              </a:rPr>
              <a:t>The government published this data in the recent gov report. The Government have forecasted to less spending of  healthcare sector in coming months.</a:t>
            </a:r>
          </a:p>
        </p:txBody>
      </p:sp>
      <p:pic>
        <p:nvPicPr>
          <p:cNvPr id="3" name="Picture 2" descr="A graph of a graph showing the number of the company&amp;#39;s health sector&#10;&#10;Description automatically generated">
            <a:extLst>
              <a:ext uri="{FF2B5EF4-FFF2-40B4-BE49-F238E27FC236}">
                <a16:creationId xmlns:a16="http://schemas.microsoft.com/office/drawing/2014/main" id="{DA82B1A4-AFDB-6744-D1D1-B9685E36FE16}"/>
              </a:ext>
            </a:extLst>
          </p:cNvPr>
          <p:cNvPicPr>
            <a:picLocks noChangeAspect="1"/>
          </p:cNvPicPr>
          <p:nvPr/>
        </p:nvPicPr>
        <p:blipFill>
          <a:blip r:embed="rId2"/>
          <a:stretch>
            <a:fillRect/>
          </a:stretch>
        </p:blipFill>
        <p:spPr>
          <a:xfrm>
            <a:off x="6172200" y="2531015"/>
            <a:ext cx="5181600" cy="2940557"/>
          </a:xfrm>
          <a:prstGeom prst="rect">
            <a:avLst/>
          </a:prstGeom>
          <a:noFill/>
        </p:spPr>
      </p:pic>
      <p:sp>
        <p:nvSpPr>
          <p:cNvPr id="5" name="Rectangle 4">
            <a:extLst>
              <a:ext uri="{FF2B5EF4-FFF2-40B4-BE49-F238E27FC236}">
                <a16:creationId xmlns:a16="http://schemas.microsoft.com/office/drawing/2014/main" id="{15946315-1172-CCA0-8C17-53C0D4F17F98}"/>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145BCA80-BE35-D6A1-390F-5A280F1F42D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7" name="Rectangle 6">
            <a:extLst>
              <a:ext uri="{FF2B5EF4-FFF2-40B4-BE49-F238E27FC236}">
                <a16:creationId xmlns:a16="http://schemas.microsoft.com/office/drawing/2014/main" id="{E6C273AA-AE9F-ECA1-B9E7-A7BBF69398FF}"/>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9" name="TextBox 8">
            <a:extLst>
              <a:ext uri="{FF2B5EF4-FFF2-40B4-BE49-F238E27FC236}">
                <a16:creationId xmlns:a16="http://schemas.microsoft.com/office/drawing/2014/main" id="{D140D64C-DB75-4711-2D2C-B96F09B0DCDA}"/>
              </a:ext>
            </a:extLst>
          </p:cNvPr>
          <p:cNvSpPr txBox="1"/>
          <p:nvPr/>
        </p:nvSpPr>
        <p:spPr>
          <a:xfrm>
            <a:off x="10396914" y="6429664"/>
            <a:ext cx="2084495" cy="338554"/>
          </a:xfrm>
          <a:prstGeom prst="rect">
            <a:avLst/>
          </a:prstGeom>
          <a:noFill/>
        </p:spPr>
        <p:txBody>
          <a:bodyPr wrap="square" rtlCol="0">
            <a:spAutoFit/>
          </a:bodyPr>
          <a:lstStyle/>
          <a:p>
            <a:r>
              <a:rPr lang="en-NZ" sz="1600">
                <a:hlinkClick r:id="rId3" action="ppaction://hlinksldjump"/>
              </a:rPr>
              <a:t>Appendix Table</a:t>
            </a:r>
            <a:endParaRPr lang="en-NZ" sz="1600"/>
          </a:p>
        </p:txBody>
      </p:sp>
      <p:sp>
        <p:nvSpPr>
          <p:cNvPr id="10" name="TextBox 9">
            <a:hlinkClick r:id="rId4" action="ppaction://hlinksldjump"/>
            <a:extLst>
              <a:ext uri="{FF2B5EF4-FFF2-40B4-BE49-F238E27FC236}">
                <a16:creationId xmlns:a16="http://schemas.microsoft.com/office/drawing/2014/main" id="{7121C0D5-84F2-EDF3-9A31-DAA92BCF976A}"/>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4" action="ppaction://hlinksldjump"/>
              </a:rPr>
              <a:t>ESG</a:t>
            </a:r>
            <a:endParaRPr lang="en-NZ" sz="1600"/>
          </a:p>
        </p:txBody>
      </p:sp>
      <p:sp>
        <p:nvSpPr>
          <p:cNvPr id="11" name="TextBox 10">
            <a:hlinkClick r:id="rId4" action="ppaction://hlinksldjump"/>
            <a:extLst>
              <a:ext uri="{FF2B5EF4-FFF2-40B4-BE49-F238E27FC236}">
                <a16:creationId xmlns:a16="http://schemas.microsoft.com/office/drawing/2014/main" id="{52F8CBE7-6A2A-9591-4A94-3C2B674BA147}"/>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5" action="ppaction://hlinksldjump"/>
              </a:rPr>
              <a:t>Sensitivity Analysis</a:t>
            </a:r>
            <a:endParaRPr lang="en-NZ" sz="1600"/>
          </a:p>
        </p:txBody>
      </p:sp>
      <p:sp>
        <p:nvSpPr>
          <p:cNvPr id="12" name="TextBox 11">
            <a:hlinkClick r:id="rId4" action="ppaction://hlinksldjump"/>
            <a:extLst>
              <a:ext uri="{FF2B5EF4-FFF2-40B4-BE49-F238E27FC236}">
                <a16:creationId xmlns:a16="http://schemas.microsoft.com/office/drawing/2014/main" id="{9F9D85FC-D4DC-2986-C771-C2DA4AC1B603}"/>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6" action="ppaction://hlinksldjump"/>
              </a:rPr>
              <a:t>Valuation-DCF</a:t>
            </a:r>
            <a:endParaRPr lang="en-NZ" sz="1600"/>
          </a:p>
        </p:txBody>
      </p:sp>
      <p:sp>
        <p:nvSpPr>
          <p:cNvPr id="13" name="TextBox 12">
            <a:hlinkClick r:id="rId4" action="ppaction://hlinksldjump"/>
            <a:extLst>
              <a:ext uri="{FF2B5EF4-FFF2-40B4-BE49-F238E27FC236}">
                <a16:creationId xmlns:a16="http://schemas.microsoft.com/office/drawing/2014/main" id="{5DAFC388-1DC6-864E-06EC-C6E965B41A59}"/>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7" action="ppaction://hlinksldjump"/>
              </a:rPr>
              <a:t>Financial Analysis</a:t>
            </a:r>
            <a:endParaRPr lang="en-NZ" sz="1600"/>
          </a:p>
        </p:txBody>
      </p:sp>
      <p:sp>
        <p:nvSpPr>
          <p:cNvPr id="14" name="TextBox 13">
            <a:hlinkClick r:id="rId4" action="ppaction://hlinksldjump"/>
            <a:extLst>
              <a:ext uri="{FF2B5EF4-FFF2-40B4-BE49-F238E27FC236}">
                <a16:creationId xmlns:a16="http://schemas.microsoft.com/office/drawing/2014/main" id="{003A4439-2D6D-CEB1-399E-415FA1B2F9D4}"/>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8" action="ppaction://hlinksldjump"/>
              </a:rPr>
              <a:t>Industry Positioning</a:t>
            </a:r>
            <a:endParaRPr lang="en-NZ" sz="1600"/>
          </a:p>
        </p:txBody>
      </p:sp>
      <p:sp>
        <p:nvSpPr>
          <p:cNvPr id="15" name="TextBox 14">
            <a:hlinkClick r:id="rId4" action="ppaction://hlinksldjump"/>
            <a:extLst>
              <a:ext uri="{FF2B5EF4-FFF2-40B4-BE49-F238E27FC236}">
                <a16:creationId xmlns:a16="http://schemas.microsoft.com/office/drawing/2014/main" id="{A8C2531E-A441-A1FB-D5B8-F9D01F60552A}"/>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9" action="ppaction://hlinksldjump"/>
              </a:rPr>
              <a:t>Business Model</a:t>
            </a:r>
            <a:endParaRPr lang="en-NZ" sz="1600"/>
          </a:p>
        </p:txBody>
      </p:sp>
    </p:spTree>
    <p:extLst>
      <p:ext uri="{BB962C8B-B14F-4D97-AF65-F5344CB8AC3E}">
        <p14:creationId xmlns:p14="http://schemas.microsoft.com/office/powerpoint/2010/main" val="2652088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3" name="Rectangle 2">
            <a:extLst>
              <a:ext uri="{FF2B5EF4-FFF2-40B4-BE49-F238E27FC236}">
                <a16:creationId xmlns:a16="http://schemas.microsoft.com/office/drawing/2014/main" id="{E907009C-D7D9-6580-69B7-4700B23F2E1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47" name="TextBox 46">
            <a:extLst>
              <a:ext uri="{FF2B5EF4-FFF2-40B4-BE49-F238E27FC236}">
                <a16:creationId xmlns:a16="http://schemas.microsoft.com/office/drawing/2014/main" id="{C28E704B-5A6D-708B-D57F-DB08C779A26E}"/>
              </a:ext>
            </a:extLst>
          </p:cNvPr>
          <p:cNvSpPr txBox="1"/>
          <p:nvPr/>
        </p:nvSpPr>
        <p:spPr>
          <a:xfrm>
            <a:off x="10678695" y="6083556"/>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
        <p:nvSpPr>
          <p:cNvPr id="2" name="Rectangle 1">
            <a:extLst>
              <a:ext uri="{FF2B5EF4-FFF2-40B4-BE49-F238E27FC236}">
                <a16:creationId xmlns:a16="http://schemas.microsoft.com/office/drawing/2014/main" id="{BB3CB264-E9C9-1629-F302-8E59E0A57B81}"/>
              </a:ext>
            </a:extLst>
          </p:cNvPr>
          <p:cNvSpPr>
            <a:spLocks noGrp="1" noRot="1" noMove="1" noResize="1" noEditPoints="1" noAdjustHandles="1" noChangeArrowheads="1" noChangeShapeType="1"/>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6" name="Picture 5" descr="A graph with lines and numbers&#10;&#10;Description automatically generated">
            <a:extLst>
              <a:ext uri="{FF2B5EF4-FFF2-40B4-BE49-F238E27FC236}">
                <a16:creationId xmlns:a16="http://schemas.microsoft.com/office/drawing/2014/main" id="{9617321F-08C9-4D57-729B-DDD021077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85" y="3788748"/>
            <a:ext cx="3677151" cy="2121766"/>
          </a:xfrm>
          <a:prstGeom prst="rect">
            <a:avLst/>
          </a:prstGeom>
        </p:spPr>
      </p:pic>
      <p:pic>
        <p:nvPicPr>
          <p:cNvPr id="14" name="Picture 13" descr="A graph of debt and assets&#10;&#10;Description automatically generated">
            <a:extLst>
              <a:ext uri="{FF2B5EF4-FFF2-40B4-BE49-F238E27FC236}">
                <a16:creationId xmlns:a16="http://schemas.microsoft.com/office/drawing/2014/main" id="{E51440F4-0B11-A25C-D637-BC8276B1D9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386" y="1584963"/>
            <a:ext cx="3663572" cy="2049976"/>
          </a:xfrm>
          <a:prstGeom prst="rect">
            <a:avLst/>
          </a:prstGeom>
        </p:spPr>
      </p:pic>
      <p:pic>
        <p:nvPicPr>
          <p:cNvPr id="16" name="Picture 15" descr="A graph with numbers and lines&#10;&#10;Description automatically generated">
            <a:extLst>
              <a:ext uri="{FF2B5EF4-FFF2-40B4-BE49-F238E27FC236}">
                <a16:creationId xmlns:a16="http://schemas.microsoft.com/office/drawing/2014/main" id="{A933FE7C-C1DE-F504-AF2A-C167257F4F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0850" y="3788748"/>
            <a:ext cx="3491923" cy="2095979"/>
          </a:xfrm>
          <a:prstGeom prst="rect">
            <a:avLst/>
          </a:prstGeom>
        </p:spPr>
      </p:pic>
      <p:pic>
        <p:nvPicPr>
          <p:cNvPr id="20" name="Picture 19" descr="A graph of debt to equity&#10;&#10;Description automatically generated">
            <a:extLst>
              <a:ext uri="{FF2B5EF4-FFF2-40B4-BE49-F238E27FC236}">
                <a16:creationId xmlns:a16="http://schemas.microsoft.com/office/drawing/2014/main" id="{04500878-EA25-CEC3-11DA-6F5686136E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9543" y="1589098"/>
            <a:ext cx="4108165" cy="2231076"/>
          </a:xfrm>
          <a:prstGeom prst="rect">
            <a:avLst/>
          </a:prstGeom>
        </p:spPr>
      </p:pic>
      <p:pic>
        <p:nvPicPr>
          <p:cNvPr id="22" name="Picture 21" descr="A graph of a chart with numbers and lines&#10;&#10;Description automatically generated with medium confidence">
            <a:extLst>
              <a:ext uri="{FF2B5EF4-FFF2-40B4-BE49-F238E27FC236}">
                <a16:creationId xmlns:a16="http://schemas.microsoft.com/office/drawing/2014/main" id="{B05AB523-BE27-E6CE-9893-C403DC9753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0986" y="1606908"/>
            <a:ext cx="3866381" cy="2168240"/>
          </a:xfrm>
          <a:prstGeom prst="rect">
            <a:avLst/>
          </a:prstGeom>
        </p:spPr>
      </p:pic>
      <p:sp>
        <p:nvSpPr>
          <p:cNvPr id="24" name="TextBox 23">
            <a:extLst>
              <a:ext uri="{FF2B5EF4-FFF2-40B4-BE49-F238E27FC236}">
                <a16:creationId xmlns:a16="http://schemas.microsoft.com/office/drawing/2014/main" id="{CF28D81B-8B99-0748-DCB8-17191045D0F2}"/>
              </a:ext>
            </a:extLst>
          </p:cNvPr>
          <p:cNvSpPr txBox="1"/>
          <p:nvPr/>
        </p:nvSpPr>
        <p:spPr>
          <a:xfrm>
            <a:off x="732835" y="1172618"/>
            <a:ext cx="7226708" cy="369332"/>
          </a:xfrm>
          <a:prstGeom prst="rect">
            <a:avLst/>
          </a:prstGeom>
          <a:noFill/>
        </p:spPr>
        <p:txBody>
          <a:bodyPr wrap="square">
            <a:spAutoFit/>
          </a:bodyPr>
          <a:lstStyle/>
          <a:p>
            <a:r>
              <a:rPr lang="en-US">
                <a:solidFill>
                  <a:schemeClr val="bg1"/>
                </a:solidFill>
                <a:cs typeface="Calibri"/>
              </a:rPr>
              <a:t>Oca’s Debt Ratio Is Lower Than Its Peers </a:t>
            </a:r>
          </a:p>
        </p:txBody>
      </p:sp>
      <p:sp>
        <p:nvSpPr>
          <p:cNvPr id="4" name="Rectangle 3">
            <a:extLst>
              <a:ext uri="{FF2B5EF4-FFF2-40B4-BE49-F238E27FC236}">
                <a16:creationId xmlns:a16="http://schemas.microsoft.com/office/drawing/2014/main" id="{7F7E86F3-5DF4-FA17-3437-6053224C5842}"/>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7798B3A2-D436-FA6D-366C-03322CA41408}"/>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235CEF1A-003C-3991-7FDB-75C9BCAF41C5}"/>
              </a:ext>
            </a:extLst>
          </p:cNvPr>
          <p:cNvSpPr txBox="1"/>
          <p:nvPr/>
        </p:nvSpPr>
        <p:spPr>
          <a:xfrm>
            <a:off x="10396914" y="6429664"/>
            <a:ext cx="2084495" cy="338554"/>
          </a:xfrm>
          <a:prstGeom prst="rect">
            <a:avLst/>
          </a:prstGeom>
          <a:noFill/>
        </p:spPr>
        <p:txBody>
          <a:bodyPr wrap="square" rtlCol="0">
            <a:spAutoFit/>
          </a:bodyPr>
          <a:lstStyle/>
          <a:p>
            <a:r>
              <a:rPr lang="en-NZ" sz="1600">
                <a:hlinkClick r:id="rId9" action="ppaction://hlinksldjump"/>
              </a:rPr>
              <a:t>Appendix Table</a:t>
            </a:r>
            <a:endParaRPr lang="en-NZ" sz="1600"/>
          </a:p>
        </p:txBody>
      </p:sp>
      <p:sp>
        <p:nvSpPr>
          <p:cNvPr id="8" name="TextBox 7">
            <a:hlinkClick r:id="rId10" action="ppaction://hlinksldjump"/>
            <a:extLst>
              <a:ext uri="{FF2B5EF4-FFF2-40B4-BE49-F238E27FC236}">
                <a16:creationId xmlns:a16="http://schemas.microsoft.com/office/drawing/2014/main" id="{2EEC29F3-6465-3841-361B-5DE94D7D907E}"/>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10" action="ppaction://hlinksldjump"/>
              </a:rPr>
              <a:t>ESG</a:t>
            </a:r>
            <a:endParaRPr lang="en-NZ" sz="1600"/>
          </a:p>
        </p:txBody>
      </p:sp>
      <p:sp>
        <p:nvSpPr>
          <p:cNvPr id="9" name="TextBox 8">
            <a:hlinkClick r:id="rId10" action="ppaction://hlinksldjump"/>
            <a:extLst>
              <a:ext uri="{FF2B5EF4-FFF2-40B4-BE49-F238E27FC236}">
                <a16:creationId xmlns:a16="http://schemas.microsoft.com/office/drawing/2014/main" id="{3C385546-3F8F-0F77-94E7-86A83A5B8951}"/>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11" action="ppaction://hlinksldjump"/>
              </a:rPr>
              <a:t>Sensitivity Analysis</a:t>
            </a:r>
            <a:endParaRPr lang="en-NZ" sz="1600"/>
          </a:p>
        </p:txBody>
      </p:sp>
      <p:sp>
        <p:nvSpPr>
          <p:cNvPr id="11" name="TextBox 10">
            <a:hlinkClick r:id="rId10" action="ppaction://hlinksldjump"/>
            <a:extLst>
              <a:ext uri="{FF2B5EF4-FFF2-40B4-BE49-F238E27FC236}">
                <a16:creationId xmlns:a16="http://schemas.microsoft.com/office/drawing/2014/main" id="{61B5EA12-4C0A-87BF-99C0-D2ECE57D1C4D}"/>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12" action="ppaction://hlinksldjump"/>
              </a:rPr>
              <a:t>Valuation-DCF</a:t>
            </a:r>
            <a:endParaRPr lang="en-NZ" sz="1600"/>
          </a:p>
        </p:txBody>
      </p:sp>
      <p:sp>
        <p:nvSpPr>
          <p:cNvPr id="13" name="TextBox 12">
            <a:hlinkClick r:id="rId10" action="ppaction://hlinksldjump"/>
            <a:extLst>
              <a:ext uri="{FF2B5EF4-FFF2-40B4-BE49-F238E27FC236}">
                <a16:creationId xmlns:a16="http://schemas.microsoft.com/office/drawing/2014/main" id="{21078A2D-AF42-4698-E2B5-F5B76A3F2142}"/>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3" action="ppaction://hlinksldjump"/>
              </a:rPr>
              <a:t>Financial Analysis</a:t>
            </a:r>
            <a:endParaRPr lang="en-NZ" sz="1600"/>
          </a:p>
        </p:txBody>
      </p:sp>
      <p:sp>
        <p:nvSpPr>
          <p:cNvPr id="15" name="TextBox 14">
            <a:hlinkClick r:id="rId10" action="ppaction://hlinksldjump"/>
            <a:extLst>
              <a:ext uri="{FF2B5EF4-FFF2-40B4-BE49-F238E27FC236}">
                <a16:creationId xmlns:a16="http://schemas.microsoft.com/office/drawing/2014/main" id="{4E1E4C80-023B-DD76-4EB9-F8AB76DB56FB}"/>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4" action="ppaction://hlinksldjump"/>
              </a:rPr>
              <a:t>Industry Positioning</a:t>
            </a:r>
            <a:endParaRPr lang="en-NZ" sz="1600"/>
          </a:p>
        </p:txBody>
      </p:sp>
      <p:sp>
        <p:nvSpPr>
          <p:cNvPr id="17" name="TextBox 16">
            <a:hlinkClick r:id="rId10" action="ppaction://hlinksldjump"/>
            <a:extLst>
              <a:ext uri="{FF2B5EF4-FFF2-40B4-BE49-F238E27FC236}">
                <a16:creationId xmlns:a16="http://schemas.microsoft.com/office/drawing/2014/main" id="{2F43719F-629F-CD64-03CB-5D58FE47DDF3}"/>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5" action="ppaction://hlinksldjump"/>
              </a:rPr>
              <a:t>Business Model</a:t>
            </a:r>
            <a:endParaRPr lang="en-NZ" sz="1600"/>
          </a:p>
        </p:txBody>
      </p:sp>
    </p:spTree>
    <p:extLst>
      <p:ext uri="{BB962C8B-B14F-4D97-AF65-F5344CB8AC3E}">
        <p14:creationId xmlns:p14="http://schemas.microsoft.com/office/powerpoint/2010/main" val="287196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35D5-6090-C378-4937-0138F50B0455}"/>
              </a:ext>
            </a:extLst>
          </p:cNvPr>
          <p:cNvSpPr>
            <a:spLocks noGrp="1"/>
          </p:cNvSpPr>
          <p:nvPr>
            <p:ph type="title"/>
          </p:nvPr>
        </p:nvSpPr>
        <p:spPr/>
        <p:txBody>
          <a:bodyPr/>
          <a:lstStyle/>
          <a:p>
            <a:r>
              <a:rPr lang="en-GB">
                <a:cs typeface="Calibri Light"/>
              </a:rPr>
              <a:t> WACC of OCA</a:t>
            </a:r>
          </a:p>
        </p:txBody>
      </p:sp>
      <p:pic>
        <p:nvPicPr>
          <p:cNvPr id="8" name="Content Placeholder 7" descr="A black screen with white text&#10;&#10;Description automatically generated">
            <a:extLst>
              <a:ext uri="{FF2B5EF4-FFF2-40B4-BE49-F238E27FC236}">
                <a16:creationId xmlns:a16="http://schemas.microsoft.com/office/drawing/2014/main" id="{1C99EA03-9BA9-BFFE-91AC-B13ACE4D5501}"/>
              </a:ext>
            </a:extLst>
          </p:cNvPr>
          <p:cNvPicPr>
            <a:picLocks noGrp="1" noChangeAspect="1"/>
          </p:cNvPicPr>
          <p:nvPr>
            <p:ph idx="1"/>
          </p:nvPr>
        </p:nvPicPr>
        <p:blipFill>
          <a:blip r:embed="rId2"/>
          <a:stretch>
            <a:fillRect/>
          </a:stretch>
        </p:blipFill>
        <p:spPr>
          <a:xfrm>
            <a:off x="901217" y="1825625"/>
            <a:ext cx="10389565" cy="4351338"/>
          </a:xfrm>
        </p:spPr>
      </p:pic>
      <p:pic>
        <p:nvPicPr>
          <p:cNvPr id="9" name="Picture 8">
            <a:extLst>
              <a:ext uri="{FF2B5EF4-FFF2-40B4-BE49-F238E27FC236}">
                <a16:creationId xmlns:a16="http://schemas.microsoft.com/office/drawing/2014/main" id="{C6461C5B-A929-37B1-DB42-B07C04709E54}"/>
              </a:ext>
            </a:extLst>
          </p:cNvPr>
          <p:cNvPicPr>
            <a:picLocks noChangeAspect="1"/>
          </p:cNvPicPr>
          <p:nvPr/>
        </p:nvPicPr>
        <p:blipFill>
          <a:blip r:embed="rId3"/>
          <a:stretch>
            <a:fillRect/>
          </a:stretch>
        </p:blipFill>
        <p:spPr>
          <a:xfrm>
            <a:off x="4724400" y="3260463"/>
            <a:ext cx="2743200" cy="337075"/>
          </a:xfrm>
          <a:prstGeom prst="rect">
            <a:avLst/>
          </a:prstGeom>
        </p:spPr>
      </p:pic>
    </p:spTree>
    <p:extLst>
      <p:ext uri="{BB962C8B-B14F-4D97-AF65-F5344CB8AC3E}">
        <p14:creationId xmlns:p14="http://schemas.microsoft.com/office/powerpoint/2010/main" val="47034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8002039" cy="429875"/>
          </a:xfrm>
        </p:spPr>
        <p:txBody>
          <a:bodyPr>
            <a:normAutofit/>
          </a:bodyPr>
          <a:lstStyle/>
          <a:p>
            <a:r>
              <a:rPr lang="en-NZ" sz="2000" b="1">
                <a:latin typeface="Arial" panose="020B0604020202020204" pitchFamily="34" charset="0"/>
                <a:cs typeface="Arial" panose="020B0604020202020204" pitchFamily="34" charset="0"/>
              </a:rPr>
              <a:t>FINANCIAL ANALYSIS</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16" name="Rectangle 15">
            <a:extLst>
              <a:ext uri="{FF2B5EF4-FFF2-40B4-BE49-F238E27FC236}">
                <a16:creationId xmlns:a16="http://schemas.microsoft.com/office/drawing/2014/main" id="{4FE61548-3179-3F89-618E-A294E6285EB9}"/>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62" name="Picture 61">
            <a:extLst>
              <a:ext uri="{FF2B5EF4-FFF2-40B4-BE49-F238E27FC236}">
                <a16:creationId xmlns:a16="http://schemas.microsoft.com/office/drawing/2014/main" id="{AA76A883-DA06-AD68-D0A7-A64A9A37B4C1}"/>
              </a:ext>
            </a:extLst>
          </p:cNvPr>
          <p:cNvPicPr>
            <a:picLocks noChangeAspect="1"/>
          </p:cNvPicPr>
          <p:nvPr/>
        </p:nvPicPr>
        <p:blipFill rotWithShape="1">
          <a:blip r:embed="rId4">
            <a:extLst>
              <a:ext uri="{28A0092B-C50C-407E-A947-70E740481C1C}">
                <a14:useLocalDpi xmlns:a14="http://schemas.microsoft.com/office/drawing/2010/main" val="0"/>
              </a:ext>
            </a:extLst>
          </a:blip>
          <a:srcRect l="19723" r="6107"/>
          <a:stretch/>
        </p:blipFill>
        <p:spPr>
          <a:xfrm>
            <a:off x="937260" y="2094931"/>
            <a:ext cx="2978213" cy="2392674"/>
          </a:xfrm>
          <a:prstGeom prst="rect">
            <a:avLst/>
          </a:prstGeom>
        </p:spPr>
      </p:pic>
      <p:pic>
        <p:nvPicPr>
          <p:cNvPr id="60" name="Picture 59">
            <a:extLst>
              <a:ext uri="{FF2B5EF4-FFF2-40B4-BE49-F238E27FC236}">
                <a16:creationId xmlns:a16="http://schemas.microsoft.com/office/drawing/2014/main" id="{BBEE7B35-2E85-1B3D-11ED-2FE46F8028D4}"/>
              </a:ext>
            </a:extLst>
          </p:cNvPr>
          <p:cNvPicPr>
            <a:picLocks noChangeAspect="1"/>
          </p:cNvPicPr>
          <p:nvPr/>
        </p:nvPicPr>
        <p:blipFill>
          <a:blip r:embed="rId5">
            <a:extLst>
              <a:ext uri="{28A0092B-C50C-407E-A947-70E740481C1C}">
                <a14:useLocalDpi xmlns:a14="http://schemas.microsoft.com/office/drawing/2010/main" val="0"/>
              </a:ext>
            </a:extLst>
          </a:blip>
          <a:srcRect l="19310" r="19310"/>
          <a:stretch/>
        </p:blipFill>
        <p:spPr>
          <a:xfrm>
            <a:off x="8079162" y="2049271"/>
            <a:ext cx="2431469" cy="2392674"/>
          </a:xfrm>
          <a:prstGeom prst="rect">
            <a:avLst/>
          </a:prstGeom>
        </p:spPr>
      </p:pic>
      <p:pic>
        <p:nvPicPr>
          <p:cNvPr id="67" name="Picture 66">
            <a:extLst>
              <a:ext uri="{FF2B5EF4-FFF2-40B4-BE49-F238E27FC236}">
                <a16:creationId xmlns:a16="http://schemas.microsoft.com/office/drawing/2014/main" id="{1C16280E-08F0-6963-8687-AFDA3441F1CC}"/>
              </a:ext>
            </a:extLst>
          </p:cNvPr>
          <p:cNvPicPr>
            <a:picLocks noChangeAspect="1"/>
          </p:cNvPicPr>
          <p:nvPr/>
        </p:nvPicPr>
        <p:blipFill>
          <a:blip r:embed="rId6">
            <a:extLst>
              <a:ext uri="{28A0092B-C50C-407E-A947-70E740481C1C}">
                <a14:useLocalDpi xmlns:a14="http://schemas.microsoft.com/office/drawing/2010/main" val="0"/>
              </a:ext>
            </a:extLst>
          </a:blip>
          <a:srcRect l="19291" r="19291"/>
          <a:stretch/>
        </p:blipFill>
        <p:spPr>
          <a:xfrm>
            <a:off x="8140719" y="2143858"/>
            <a:ext cx="2431469" cy="2392674"/>
          </a:xfrm>
          <a:prstGeom prst="rect">
            <a:avLst/>
          </a:prstGeom>
        </p:spPr>
      </p:pic>
      <p:pic>
        <p:nvPicPr>
          <p:cNvPr id="68" name="Picture 67">
            <a:extLst>
              <a:ext uri="{FF2B5EF4-FFF2-40B4-BE49-F238E27FC236}">
                <a16:creationId xmlns:a16="http://schemas.microsoft.com/office/drawing/2014/main" id="{3A74B537-67B0-610B-2A0E-97EC469FE6C0}"/>
              </a:ext>
            </a:extLst>
          </p:cNvPr>
          <p:cNvPicPr>
            <a:picLocks noChangeAspect="1"/>
          </p:cNvPicPr>
          <p:nvPr/>
        </p:nvPicPr>
        <p:blipFill rotWithShape="1">
          <a:blip r:embed="rId7">
            <a:extLst>
              <a:ext uri="{28A0092B-C50C-407E-A947-70E740481C1C}">
                <a14:useLocalDpi xmlns:a14="http://schemas.microsoft.com/office/drawing/2010/main" val="0"/>
              </a:ext>
            </a:extLst>
          </a:blip>
          <a:srcRect l="19814" r="5311"/>
          <a:stretch/>
        </p:blipFill>
        <p:spPr>
          <a:xfrm>
            <a:off x="875703" y="2079586"/>
            <a:ext cx="3050237" cy="2428973"/>
          </a:xfrm>
          <a:prstGeom prst="rect">
            <a:avLst/>
          </a:prstGeom>
        </p:spPr>
      </p:pic>
      <p:sp>
        <p:nvSpPr>
          <p:cNvPr id="59" name="TextBox 58">
            <a:extLst>
              <a:ext uri="{FF2B5EF4-FFF2-40B4-BE49-F238E27FC236}">
                <a16:creationId xmlns:a16="http://schemas.microsoft.com/office/drawing/2014/main" id="{760EC5E5-F829-4974-C36C-419A52A570FF}"/>
              </a:ext>
            </a:extLst>
          </p:cNvPr>
          <p:cNvSpPr txBox="1"/>
          <p:nvPr/>
        </p:nvSpPr>
        <p:spPr>
          <a:xfrm>
            <a:off x="425747" y="1903388"/>
            <a:ext cx="3546414" cy="369332"/>
          </a:xfrm>
          <a:prstGeom prst="rect">
            <a:avLst/>
          </a:prstGeom>
          <a:noFill/>
        </p:spPr>
        <p:txBody>
          <a:bodyPr wrap="square">
            <a:spAutoFit/>
          </a:bodyPr>
          <a:lstStyle/>
          <a:p>
            <a:pPr algn="ctr"/>
            <a:r>
              <a:rPr lang="en-NZ">
                <a:solidFill>
                  <a:schemeClr val="bg2"/>
                </a:solidFill>
              </a:rPr>
              <a:t>% contribution of Revenue in 2023</a:t>
            </a:r>
            <a:endParaRPr lang="en-NZ" sz="1800">
              <a:solidFill>
                <a:schemeClr val="bg2"/>
              </a:solidFill>
            </a:endParaRPr>
          </a:p>
        </p:txBody>
      </p:sp>
      <p:sp>
        <p:nvSpPr>
          <p:cNvPr id="61" name="TextBox 60">
            <a:extLst>
              <a:ext uri="{FF2B5EF4-FFF2-40B4-BE49-F238E27FC236}">
                <a16:creationId xmlns:a16="http://schemas.microsoft.com/office/drawing/2014/main" id="{00A2F1D6-E41F-2159-8EF9-E749EF7E626A}"/>
              </a:ext>
            </a:extLst>
          </p:cNvPr>
          <p:cNvSpPr txBox="1"/>
          <p:nvPr/>
        </p:nvSpPr>
        <p:spPr>
          <a:xfrm>
            <a:off x="7631778" y="1864605"/>
            <a:ext cx="3449349" cy="369332"/>
          </a:xfrm>
          <a:prstGeom prst="rect">
            <a:avLst/>
          </a:prstGeom>
          <a:noFill/>
        </p:spPr>
        <p:txBody>
          <a:bodyPr wrap="square" lIns="91440" tIns="45720" rIns="91440" bIns="45720" anchor="t">
            <a:spAutoFit/>
          </a:bodyPr>
          <a:lstStyle/>
          <a:p>
            <a:pPr algn="ctr"/>
            <a:r>
              <a:rPr lang="en-NZ">
                <a:solidFill>
                  <a:schemeClr val="bg2"/>
                </a:solidFill>
              </a:rPr>
              <a:t>% contribution of EBITDA in 2023</a:t>
            </a:r>
            <a:endParaRPr lang="en-NZ" sz="1800">
              <a:solidFill>
                <a:schemeClr val="bg2"/>
              </a:solidFill>
            </a:endParaRPr>
          </a:p>
        </p:txBody>
      </p:sp>
      <p:sp>
        <p:nvSpPr>
          <p:cNvPr id="4" name="TextBox 3">
            <a:extLst>
              <a:ext uri="{FF2B5EF4-FFF2-40B4-BE49-F238E27FC236}">
                <a16:creationId xmlns:a16="http://schemas.microsoft.com/office/drawing/2014/main" id="{918259EA-33F3-4D62-CA22-960C1ADDE37D}"/>
              </a:ext>
            </a:extLst>
          </p:cNvPr>
          <p:cNvSpPr txBox="1"/>
          <p:nvPr/>
        </p:nvSpPr>
        <p:spPr>
          <a:xfrm>
            <a:off x="2703376" y="831485"/>
            <a:ext cx="6482146" cy="830997"/>
          </a:xfrm>
          <a:prstGeom prst="rect">
            <a:avLst/>
          </a:prstGeom>
          <a:noFill/>
        </p:spPr>
        <p:txBody>
          <a:bodyPr wrap="square">
            <a:spAutoFit/>
          </a:bodyPr>
          <a:lstStyle/>
          <a:p>
            <a:pPr algn="ctr"/>
            <a:r>
              <a:rPr lang="en-GB" sz="2400" b="1">
                <a:solidFill>
                  <a:schemeClr val="bg1"/>
                </a:solidFill>
                <a:highlight>
                  <a:srgbClr val="FFFFFF"/>
                </a:highlight>
                <a:cs typeface="Calibri"/>
              </a:rPr>
              <a:t>We see two stories in OCA stock:</a:t>
            </a:r>
            <a:r>
              <a:rPr lang="en-NZ" sz="2400" b="1">
                <a:solidFill>
                  <a:schemeClr val="bg2"/>
                </a:solidFill>
                <a:highlight>
                  <a:srgbClr val="FFFFFF"/>
                </a:highlight>
              </a:rPr>
              <a:t> </a:t>
            </a:r>
          </a:p>
          <a:p>
            <a:pPr marL="0" indent="0" algn="ctr">
              <a:buNone/>
            </a:pPr>
            <a:r>
              <a:rPr lang="en-NZ" sz="2400" b="1">
                <a:solidFill>
                  <a:srgbClr val="C00000"/>
                </a:solidFill>
              </a:rPr>
              <a:t>VALUE</a:t>
            </a:r>
            <a:r>
              <a:rPr lang="en-NZ" sz="2400" b="1">
                <a:solidFill>
                  <a:schemeClr val="bg2"/>
                </a:solidFill>
              </a:rPr>
              <a:t> in Aged Care</a:t>
            </a:r>
          </a:p>
        </p:txBody>
      </p:sp>
      <p:sp>
        <p:nvSpPr>
          <p:cNvPr id="5" name="TextBox 4">
            <a:extLst>
              <a:ext uri="{FF2B5EF4-FFF2-40B4-BE49-F238E27FC236}">
                <a16:creationId xmlns:a16="http://schemas.microsoft.com/office/drawing/2014/main" id="{177D3EB3-516D-CD1C-C3CB-D925C7572259}"/>
              </a:ext>
            </a:extLst>
          </p:cNvPr>
          <p:cNvSpPr txBox="1"/>
          <p:nvPr/>
        </p:nvSpPr>
        <p:spPr>
          <a:xfrm>
            <a:off x="2703209" y="829865"/>
            <a:ext cx="6482146" cy="830997"/>
          </a:xfrm>
          <a:prstGeom prst="rect">
            <a:avLst/>
          </a:prstGeom>
          <a:noFill/>
        </p:spPr>
        <p:txBody>
          <a:bodyPr wrap="square">
            <a:spAutoFit/>
          </a:bodyPr>
          <a:lstStyle/>
          <a:p>
            <a:pPr algn="ctr"/>
            <a:r>
              <a:rPr lang="en-GB" sz="2400" b="1">
                <a:solidFill>
                  <a:schemeClr val="bg1"/>
                </a:solidFill>
                <a:highlight>
                  <a:srgbClr val="FFFFFF"/>
                </a:highlight>
                <a:cs typeface="Calibri"/>
              </a:rPr>
              <a:t>We see two stories in OCA stock:</a:t>
            </a:r>
            <a:r>
              <a:rPr lang="en-NZ" sz="2400" b="1">
                <a:solidFill>
                  <a:schemeClr val="bg2"/>
                </a:solidFill>
                <a:highlight>
                  <a:srgbClr val="FFFFFF"/>
                </a:highlight>
              </a:rPr>
              <a:t> </a:t>
            </a:r>
          </a:p>
          <a:p>
            <a:pPr algn="ctr"/>
            <a:r>
              <a:rPr lang="en-NZ" sz="2400" b="1">
                <a:solidFill>
                  <a:srgbClr val="C00000"/>
                </a:solidFill>
                <a:highlight>
                  <a:srgbClr val="FFFFFF"/>
                </a:highlight>
              </a:rPr>
              <a:t>GROWTH</a:t>
            </a:r>
            <a:r>
              <a:rPr lang="en-NZ" sz="2400" b="1">
                <a:solidFill>
                  <a:schemeClr val="bg2"/>
                </a:solidFill>
                <a:highlight>
                  <a:srgbClr val="FFFFFF"/>
                </a:highlight>
              </a:rPr>
              <a:t> in Retirement Village</a:t>
            </a:r>
          </a:p>
        </p:txBody>
      </p:sp>
      <p:sp>
        <p:nvSpPr>
          <p:cNvPr id="7" name="TextBox 6">
            <a:extLst>
              <a:ext uri="{FF2B5EF4-FFF2-40B4-BE49-F238E27FC236}">
                <a16:creationId xmlns:a16="http://schemas.microsoft.com/office/drawing/2014/main" id="{AE6CFFA1-D7F5-7B81-D8D6-390D11C4EC94}"/>
              </a:ext>
            </a:extLst>
          </p:cNvPr>
          <p:cNvSpPr txBox="1"/>
          <p:nvPr/>
        </p:nvSpPr>
        <p:spPr>
          <a:xfrm>
            <a:off x="701706" y="4439429"/>
            <a:ext cx="3015553" cy="646331"/>
          </a:xfrm>
          <a:prstGeom prst="rect">
            <a:avLst/>
          </a:prstGeom>
          <a:noFill/>
        </p:spPr>
        <p:txBody>
          <a:bodyPr wrap="square">
            <a:spAutoFit/>
          </a:bodyPr>
          <a:lstStyle/>
          <a:p>
            <a:pPr marL="0" indent="0" algn="ctr">
              <a:buNone/>
            </a:pPr>
            <a:r>
              <a:rPr lang="en-NZ" b="1">
                <a:solidFill>
                  <a:srgbClr val="C00000"/>
                </a:solidFill>
              </a:rPr>
              <a:t>High</a:t>
            </a:r>
            <a:r>
              <a:rPr lang="en-NZ" b="1">
                <a:solidFill>
                  <a:schemeClr val="bg2"/>
                </a:solidFill>
              </a:rPr>
              <a:t> revenue contribution from aged care</a:t>
            </a:r>
          </a:p>
        </p:txBody>
      </p:sp>
      <p:sp>
        <p:nvSpPr>
          <p:cNvPr id="8" name="TextBox 7">
            <a:extLst>
              <a:ext uri="{FF2B5EF4-FFF2-40B4-BE49-F238E27FC236}">
                <a16:creationId xmlns:a16="http://schemas.microsoft.com/office/drawing/2014/main" id="{C6EB4455-6727-6DFE-ADCA-1F4052B04807}"/>
              </a:ext>
            </a:extLst>
          </p:cNvPr>
          <p:cNvSpPr txBox="1"/>
          <p:nvPr/>
        </p:nvSpPr>
        <p:spPr>
          <a:xfrm>
            <a:off x="7932037" y="4463602"/>
            <a:ext cx="3322703" cy="646331"/>
          </a:xfrm>
          <a:prstGeom prst="rect">
            <a:avLst/>
          </a:prstGeom>
          <a:noFill/>
        </p:spPr>
        <p:txBody>
          <a:bodyPr wrap="square">
            <a:spAutoFit/>
          </a:bodyPr>
          <a:lstStyle/>
          <a:p>
            <a:pPr marL="0" indent="0" algn="ctr">
              <a:buNone/>
            </a:pPr>
            <a:r>
              <a:rPr lang="en-NZ" b="1">
                <a:solidFill>
                  <a:srgbClr val="C00000"/>
                </a:solidFill>
              </a:rPr>
              <a:t>Lower</a:t>
            </a:r>
            <a:r>
              <a:rPr lang="en-NZ" b="1">
                <a:solidFill>
                  <a:schemeClr val="bg2"/>
                </a:solidFill>
              </a:rPr>
              <a:t> EBITDA contribution from aged care</a:t>
            </a:r>
          </a:p>
        </p:txBody>
      </p:sp>
      <p:sp>
        <p:nvSpPr>
          <p:cNvPr id="13" name="TextBox 12">
            <a:extLst>
              <a:ext uri="{FF2B5EF4-FFF2-40B4-BE49-F238E27FC236}">
                <a16:creationId xmlns:a16="http://schemas.microsoft.com/office/drawing/2014/main" id="{87F5F095-2B1C-6692-10F5-11827B049EB7}"/>
              </a:ext>
            </a:extLst>
          </p:cNvPr>
          <p:cNvSpPr txBox="1"/>
          <p:nvPr/>
        </p:nvSpPr>
        <p:spPr>
          <a:xfrm>
            <a:off x="667023" y="4421996"/>
            <a:ext cx="3050237" cy="646331"/>
          </a:xfrm>
          <a:prstGeom prst="rect">
            <a:avLst/>
          </a:prstGeom>
          <a:solidFill>
            <a:srgbClr val="FFFFFF"/>
          </a:solidFill>
        </p:spPr>
        <p:txBody>
          <a:bodyPr wrap="square">
            <a:spAutoFit/>
          </a:bodyPr>
          <a:lstStyle/>
          <a:p>
            <a:pPr marL="0" indent="0" algn="ctr">
              <a:buNone/>
            </a:pPr>
            <a:r>
              <a:rPr lang="en-NZ" b="1">
                <a:solidFill>
                  <a:srgbClr val="C00000"/>
                </a:solidFill>
                <a:highlight>
                  <a:srgbClr val="FFFFFF"/>
                </a:highlight>
              </a:rPr>
              <a:t>Lower</a:t>
            </a:r>
            <a:r>
              <a:rPr lang="en-NZ" b="1">
                <a:solidFill>
                  <a:schemeClr val="bg2"/>
                </a:solidFill>
                <a:highlight>
                  <a:srgbClr val="FFFFFF"/>
                </a:highlight>
              </a:rPr>
              <a:t> revenue contribution from Retirement Village</a:t>
            </a:r>
          </a:p>
        </p:txBody>
      </p:sp>
      <p:sp>
        <p:nvSpPr>
          <p:cNvPr id="14" name="TextBox 13">
            <a:extLst>
              <a:ext uri="{FF2B5EF4-FFF2-40B4-BE49-F238E27FC236}">
                <a16:creationId xmlns:a16="http://schemas.microsoft.com/office/drawing/2014/main" id="{1186D87A-725F-6B24-B4A9-AE1084C5EB57}"/>
              </a:ext>
            </a:extLst>
          </p:cNvPr>
          <p:cNvSpPr txBox="1"/>
          <p:nvPr/>
        </p:nvSpPr>
        <p:spPr>
          <a:xfrm>
            <a:off x="7932038" y="4487605"/>
            <a:ext cx="3421867" cy="646331"/>
          </a:xfrm>
          <a:prstGeom prst="rect">
            <a:avLst/>
          </a:prstGeom>
          <a:solidFill>
            <a:srgbClr val="FFFFFF"/>
          </a:solidFill>
          <a:ln>
            <a:noFill/>
          </a:ln>
        </p:spPr>
        <p:txBody>
          <a:bodyPr wrap="square" lIns="91440" tIns="45720" rIns="91440" bIns="45720" anchor="t">
            <a:spAutoFit/>
          </a:bodyPr>
          <a:lstStyle/>
          <a:p>
            <a:pPr marL="0" indent="0" algn="ctr">
              <a:buNone/>
            </a:pPr>
            <a:r>
              <a:rPr lang="en-NZ" b="1">
                <a:solidFill>
                  <a:srgbClr val="C00000"/>
                </a:solidFill>
                <a:highlight>
                  <a:srgbClr val="FFFFFF"/>
                </a:highlight>
              </a:rPr>
              <a:t>High</a:t>
            </a:r>
            <a:r>
              <a:rPr lang="en-NZ" b="1">
                <a:solidFill>
                  <a:schemeClr val="bg2"/>
                </a:solidFill>
                <a:highlight>
                  <a:srgbClr val="FFFFFF"/>
                </a:highlight>
              </a:rPr>
              <a:t> EBITDA contribution from Retirement Village</a:t>
            </a:r>
          </a:p>
        </p:txBody>
      </p:sp>
      <p:sp>
        <p:nvSpPr>
          <p:cNvPr id="2" name="Rectangle 1">
            <a:extLst>
              <a:ext uri="{FF2B5EF4-FFF2-40B4-BE49-F238E27FC236}">
                <a16:creationId xmlns:a16="http://schemas.microsoft.com/office/drawing/2014/main" id="{52FE5F7D-7C6E-372B-9EB8-95D8188FBD0F}"/>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3" name="TextBox 2">
            <a:extLst>
              <a:ext uri="{FF2B5EF4-FFF2-40B4-BE49-F238E27FC236}">
                <a16:creationId xmlns:a16="http://schemas.microsoft.com/office/drawing/2014/main" id="{244540B1-3022-3342-CE8C-DFA2DEE0AC69}"/>
              </a:ext>
            </a:extLst>
          </p:cNvPr>
          <p:cNvSpPr txBox="1"/>
          <p:nvPr/>
        </p:nvSpPr>
        <p:spPr>
          <a:xfrm>
            <a:off x="10396914" y="6429664"/>
            <a:ext cx="2084495" cy="338554"/>
          </a:xfrm>
          <a:prstGeom prst="rect">
            <a:avLst/>
          </a:prstGeom>
          <a:noFill/>
        </p:spPr>
        <p:txBody>
          <a:bodyPr wrap="square" rtlCol="0">
            <a:spAutoFit/>
          </a:bodyPr>
          <a:lstStyle/>
          <a:p>
            <a:r>
              <a:rPr lang="en-NZ" sz="1600">
                <a:hlinkClick r:id="rId8" action="ppaction://hlinksldjump"/>
              </a:rPr>
              <a:t>Appendix Table</a:t>
            </a:r>
            <a:endParaRPr lang="en-NZ" sz="1600"/>
          </a:p>
        </p:txBody>
      </p:sp>
      <p:sp>
        <p:nvSpPr>
          <p:cNvPr id="6" name="TextBox 5">
            <a:hlinkClick r:id="rId9" action="ppaction://hlinksldjump"/>
            <a:extLst>
              <a:ext uri="{FF2B5EF4-FFF2-40B4-BE49-F238E27FC236}">
                <a16:creationId xmlns:a16="http://schemas.microsoft.com/office/drawing/2014/main" id="{02E619B1-5D92-AE5C-737D-43F0A63A8352}"/>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9" action="ppaction://hlinksldjump"/>
              </a:rPr>
              <a:t>ESG</a:t>
            </a:r>
            <a:endParaRPr lang="en-NZ" sz="1600"/>
          </a:p>
        </p:txBody>
      </p:sp>
      <p:sp>
        <p:nvSpPr>
          <p:cNvPr id="9" name="TextBox 8">
            <a:hlinkClick r:id="rId9" action="ppaction://hlinksldjump"/>
            <a:extLst>
              <a:ext uri="{FF2B5EF4-FFF2-40B4-BE49-F238E27FC236}">
                <a16:creationId xmlns:a16="http://schemas.microsoft.com/office/drawing/2014/main" id="{D1B2A298-2E47-B443-2C85-9D61D8B1620C}"/>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10" action="ppaction://hlinksldjump"/>
              </a:rPr>
              <a:t>Sensitivity Analysis</a:t>
            </a:r>
            <a:endParaRPr lang="en-NZ" sz="1600"/>
          </a:p>
        </p:txBody>
      </p:sp>
      <p:sp>
        <p:nvSpPr>
          <p:cNvPr id="17" name="TextBox 16">
            <a:hlinkClick r:id="rId9" action="ppaction://hlinksldjump"/>
            <a:extLst>
              <a:ext uri="{FF2B5EF4-FFF2-40B4-BE49-F238E27FC236}">
                <a16:creationId xmlns:a16="http://schemas.microsoft.com/office/drawing/2014/main" id="{B1C3A93A-B8CF-486D-2C57-14EA85ABB56F}"/>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11" action="ppaction://hlinksldjump"/>
              </a:rPr>
              <a:t>Valuation-DCF</a:t>
            </a:r>
            <a:endParaRPr lang="en-NZ" sz="1600"/>
          </a:p>
        </p:txBody>
      </p:sp>
      <p:sp>
        <p:nvSpPr>
          <p:cNvPr id="18" name="TextBox 17">
            <a:hlinkClick r:id="rId9" action="ppaction://hlinksldjump"/>
            <a:extLst>
              <a:ext uri="{FF2B5EF4-FFF2-40B4-BE49-F238E27FC236}">
                <a16:creationId xmlns:a16="http://schemas.microsoft.com/office/drawing/2014/main" id="{22A6E96D-9663-F151-7D7B-9988F011855A}"/>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2" action="ppaction://hlinksldjump"/>
              </a:rPr>
              <a:t>Financial Analysis</a:t>
            </a:r>
            <a:endParaRPr lang="en-NZ" sz="1600"/>
          </a:p>
        </p:txBody>
      </p:sp>
      <p:sp>
        <p:nvSpPr>
          <p:cNvPr id="19" name="TextBox 18">
            <a:hlinkClick r:id="rId9" action="ppaction://hlinksldjump"/>
            <a:extLst>
              <a:ext uri="{FF2B5EF4-FFF2-40B4-BE49-F238E27FC236}">
                <a16:creationId xmlns:a16="http://schemas.microsoft.com/office/drawing/2014/main" id="{D9063A86-08FF-6FA7-CC6F-427BEE7C454C}"/>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3" action="ppaction://hlinksldjump"/>
              </a:rPr>
              <a:t>Industry Positioning</a:t>
            </a:r>
            <a:endParaRPr lang="en-NZ" sz="1600"/>
          </a:p>
        </p:txBody>
      </p:sp>
      <p:sp>
        <p:nvSpPr>
          <p:cNvPr id="21" name="TextBox 20">
            <a:hlinkClick r:id="rId9" action="ppaction://hlinksldjump"/>
            <a:extLst>
              <a:ext uri="{FF2B5EF4-FFF2-40B4-BE49-F238E27FC236}">
                <a16:creationId xmlns:a16="http://schemas.microsoft.com/office/drawing/2014/main" id="{95169311-9073-B151-D59B-DAEDD2CA7529}"/>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4" action="ppaction://hlinksldjump"/>
              </a:rPr>
              <a:t>Business Model</a:t>
            </a:r>
            <a:endParaRPr lang="en-NZ" sz="1600"/>
          </a:p>
        </p:txBody>
      </p:sp>
      <p:sp>
        <p:nvSpPr>
          <p:cNvPr id="22" name="TextBox 21">
            <a:extLst>
              <a:ext uri="{FF2B5EF4-FFF2-40B4-BE49-F238E27FC236}">
                <a16:creationId xmlns:a16="http://schemas.microsoft.com/office/drawing/2014/main" id="{BC06E146-D837-600E-D09B-8911E7064042}"/>
              </a:ext>
            </a:extLst>
          </p:cNvPr>
          <p:cNvSpPr txBox="1"/>
          <p:nvPr/>
        </p:nvSpPr>
        <p:spPr>
          <a:xfrm flipV="1">
            <a:off x="10649185" y="1959528"/>
            <a:ext cx="1501423" cy="17414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3" name="TextBox 22">
            <a:extLst>
              <a:ext uri="{FF2B5EF4-FFF2-40B4-BE49-F238E27FC236}">
                <a16:creationId xmlns:a16="http://schemas.microsoft.com/office/drawing/2014/main" id="{4C9D8769-1FBF-1E7A-C985-8C41C52F1CFD}"/>
              </a:ext>
            </a:extLst>
          </p:cNvPr>
          <p:cNvSpPr txBox="1"/>
          <p:nvPr/>
        </p:nvSpPr>
        <p:spPr>
          <a:xfrm>
            <a:off x="12387750" y="2524748"/>
            <a:ext cx="495148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solidFill>
                  <a:schemeClr val="bg1"/>
                </a:solidFill>
                <a:cs typeface="Calibri"/>
              </a:rPr>
              <a:t>We see two stories in OCA stock: </a:t>
            </a:r>
          </a:p>
          <a:p>
            <a:r>
              <a:rPr lang="en-GB" sz="1600" b="1">
                <a:solidFill>
                  <a:schemeClr val="bg1"/>
                </a:solidFill>
                <a:cs typeface="Calibri"/>
              </a:rPr>
              <a:t>1) Value Part – The aged care segment of OCA.</a:t>
            </a:r>
          </a:p>
          <a:p>
            <a:r>
              <a:rPr lang="en-GB" sz="1600" b="1">
                <a:solidFill>
                  <a:schemeClr val="bg1"/>
                </a:solidFill>
                <a:cs typeface="Calibri"/>
              </a:rPr>
              <a:t>2) Growth Part - The Retirement village segment of OCA with a good margin in business model.</a:t>
            </a:r>
          </a:p>
          <a:p>
            <a:r>
              <a:rPr lang="en-GB" sz="1600" b="1">
                <a:solidFill>
                  <a:schemeClr val="bg1"/>
                </a:solidFill>
                <a:cs typeface="Calibri"/>
              </a:rPr>
              <a:t>Adding these two stories together with headwinds we recommend HOLD.</a:t>
            </a:r>
          </a:p>
        </p:txBody>
      </p:sp>
      <p:sp>
        <p:nvSpPr>
          <p:cNvPr id="24" name="TextBox 23">
            <a:extLst>
              <a:ext uri="{FF2B5EF4-FFF2-40B4-BE49-F238E27FC236}">
                <a16:creationId xmlns:a16="http://schemas.microsoft.com/office/drawing/2014/main" id="{D79B4F5B-E395-DE02-4E48-AE8F44D283A4}"/>
              </a:ext>
            </a:extLst>
          </p:cNvPr>
          <p:cNvSpPr txBox="1"/>
          <p:nvPr/>
        </p:nvSpPr>
        <p:spPr>
          <a:xfrm>
            <a:off x="10501517" y="6058573"/>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
        <p:nvSpPr>
          <p:cNvPr id="26" name="TextBox 25">
            <a:extLst>
              <a:ext uri="{FF2B5EF4-FFF2-40B4-BE49-F238E27FC236}">
                <a16:creationId xmlns:a16="http://schemas.microsoft.com/office/drawing/2014/main" id="{2746964D-FE0A-D665-E962-60C34625F8F4}"/>
              </a:ext>
            </a:extLst>
          </p:cNvPr>
          <p:cNvSpPr txBox="1"/>
          <p:nvPr/>
        </p:nvSpPr>
        <p:spPr>
          <a:xfrm>
            <a:off x="7562349" y="5340911"/>
            <a:ext cx="4023115" cy="523220"/>
          </a:xfrm>
          <a:prstGeom prst="rect">
            <a:avLst/>
          </a:prstGeom>
          <a:noFill/>
        </p:spPr>
        <p:txBody>
          <a:bodyPr wrap="square">
            <a:spAutoFit/>
          </a:bodyPr>
          <a:lstStyle/>
          <a:p>
            <a:pPr algn="ctr"/>
            <a:r>
              <a:rPr lang="en-GB" sz="1400">
                <a:solidFill>
                  <a:schemeClr val="bg1"/>
                </a:solidFill>
                <a:cs typeface="Calibri"/>
              </a:rPr>
              <a:t>Retirement village segment of OCA with a good margin in business model.</a:t>
            </a:r>
          </a:p>
        </p:txBody>
      </p:sp>
      <p:sp>
        <p:nvSpPr>
          <p:cNvPr id="28" name="TextBox 27">
            <a:extLst>
              <a:ext uri="{FF2B5EF4-FFF2-40B4-BE49-F238E27FC236}">
                <a16:creationId xmlns:a16="http://schemas.microsoft.com/office/drawing/2014/main" id="{F022EE9C-07DC-7353-A183-A0DCD82D8B3C}"/>
              </a:ext>
            </a:extLst>
          </p:cNvPr>
          <p:cNvSpPr txBox="1"/>
          <p:nvPr/>
        </p:nvSpPr>
        <p:spPr>
          <a:xfrm>
            <a:off x="4692580" y="2634012"/>
            <a:ext cx="2728619" cy="1631216"/>
          </a:xfrm>
          <a:prstGeom prst="rect">
            <a:avLst/>
          </a:prstGeom>
          <a:noFill/>
        </p:spPr>
        <p:txBody>
          <a:bodyPr wrap="square">
            <a:spAutoFit/>
          </a:bodyPr>
          <a:lstStyle/>
          <a:p>
            <a:pPr algn="ctr"/>
            <a:r>
              <a:rPr lang="en-GB" sz="2400" b="1">
                <a:solidFill>
                  <a:schemeClr val="bg1"/>
                </a:solidFill>
                <a:cs typeface="Calibri"/>
              </a:rPr>
              <a:t>Adding these two stories together with headwinds we recommend </a:t>
            </a:r>
            <a:r>
              <a:rPr lang="en-GB" sz="2800" b="1">
                <a:solidFill>
                  <a:srgbClr val="C00000"/>
                </a:solidFill>
                <a:cs typeface="Calibri"/>
              </a:rPr>
              <a:t>HOLD</a:t>
            </a:r>
            <a:r>
              <a:rPr lang="en-GB" sz="2400" b="1">
                <a:solidFill>
                  <a:schemeClr val="bg1"/>
                </a:solidFill>
                <a:cs typeface="Calibri"/>
              </a:rPr>
              <a:t>.</a:t>
            </a:r>
          </a:p>
        </p:txBody>
      </p:sp>
      <p:sp>
        <p:nvSpPr>
          <p:cNvPr id="30" name="TextBox 29">
            <a:extLst>
              <a:ext uri="{FF2B5EF4-FFF2-40B4-BE49-F238E27FC236}">
                <a16:creationId xmlns:a16="http://schemas.microsoft.com/office/drawing/2014/main" id="{FB419446-35EB-23F2-25E3-967BA5D21108}"/>
              </a:ext>
            </a:extLst>
          </p:cNvPr>
          <p:cNvSpPr txBox="1"/>
          <p:nvPr/>
        </p:nvSpPr>
        <p:spPr>
          <a:xfrm>
            <a:off x="843571" y="5340911"/>
            <a:ext cx="2942109" cy="523220"/>
          </a:xfrm>
          <a:prstGeom prst="rect">
            <a:avLst/>
          </a:prstGeom>
          <a:noFill/>
        </p:spPr>
        <p:txBody>
          <a:bodyPr wrap="square">
            <a:spAutoFit/>
          </a:bodyPr>
          <a:lstStyle/>
          <a:p>
            <a:pPr algn="ctr"/>
            <a:r>
              <a:rPr lang="en-GB" sz="1400">
                <a:solidFill>
                  <a:schemeClr val="bg1"/>
                </a:solidFill>
                <a:cs typeface="Calibri"/>
              </a:rPr>
              <a:t>Aged Care segment of OCA with a 79% revenue contribution.</a:t>
            </a:r>
          </a:p>
        </p:txBody>
      </p:sp>
    </p:spTree>
    <p:extLst>
      <p:ext uri="{BB962C8B-B14F-4D97-AF65-F5344CB8AC3E}">
        <p14:creationId xmlns:p14="http://schemas.microsoft.com/office/powerpoint/2010/main" val="310213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F61E5C3-1E6E-0FCD-A2CD-1A1A4597B6F9}"/>
              </a:ext>
            </a:extLst>
          </p:cNvPr>
          <p:cNvGraphicFramePr>
            <a:graphicFrameLocks noGrp="1"/>
          </p:cNvGraphicFramePr>
          <p:nvPr>
            <p:extLst>
              <p:ext uri="{D42A27DB-BD31-4B8C-83A1-F6EECF244321}">
                <p14:modId xmlns:p14="http://schemas.microsoft.com/office/powerpoint/2010/main" val="2689189795"/>
              </p:ext>
            </p:extLst>
          </p:nvPr>
        </p:nvGraphicFramePr>
        <p:xfrm>
          <a:off x="989610" y="1613064"/>
          <a:ext cx="4083487" cy="1474234"/>
        </p:xfrm>
        <a:graphic>
          <a:graphicData uri="http://schemas.openxmlformats.org/drawingml/2006/table">
            <a:tbl>
              <a:tblPr firstRow="1" bandRow="1">
                <a:tableStyleId>{5C22544A-7EE6-4342-B048-85BDC9FD1C3A}</a:tableStyleId>
              </a:tblPr>
              <a:tblGrid>
                <a:gridCol w="1046782">
                  <a:extLst>
                    <a:ext uri="{9D8B030D-6E8A-4147-A177-3AD203B41FA5}">
                      <a16:colId xmlns:a16="http://schemas.microsoft.com/office/drawing/2014/main" val="1239009908"/>
                    </a:ext>
                  </a:extLst>
                </a:gridCol>
                <a:gridCol w="932776">
                  <a:extLst>
                    <a:ext uri="{9D8B030D-6E8A-4147-A177-3AD203B41FA5}">
                      <a16:colId xmlns:a16="http://schemas.microsoft.com/office/drawing/2014/main" val="2763008792"/>
                    </a:ext>
                  </a:extLst>
                </a:gridCol>
                <a:gridCol w="1150424">
                  <a:extLst>
                    <a:ext uri="{9D8B030D-6E8A-4147-A177-3AD203B41FA5}">
                      <a16:colId xmlns:a16="http://schemas.microsoft.com/office/drawing/2014/main" val="1196201900"/>
                    </a:ext>
                  </a:extLst>
                </a:gridCol>
                <a:gridCol w="953505">
                  <a:extLst>
                    <a:ext uri="{9D8B030D-6E8A-4147-A177-3AD203B41FA5}">
                      <a16:colId xmlns:a16="http://schemas.microsoft.com/office/drawing/2014/main" val="3995638048"/>
                    </a:ext>
                  </a:extLst>
                </a:gridCol>
              </a:tblGrid>
              <a:tr h="840572">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Summerset</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Arvida</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Ryman</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Oceania</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extLst>
                  <a:ext uri="{0D108BD9-81ED-4DB2-BD59-A6C34878D82A}">
                    <a16:rowId xmlns:a16="http://schemas.microsoft.com/office/drawing/2014/main" val="623010990"/>
                  </a:ext>
                </a:extLst>
              </a:tr>
              <a:tr h="633662">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8.34%</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5.47%</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8.97%</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6.30%</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extLst>
                  <a:ext uri="{0D108BD9-81ED-4DB2-BD59-A6C34878D82A}">
                    <a16:rowId xmlns:a16="http://schemas.microsoft.com/office/drawing/2014/main" val="126685630"/>
                  </a:ext>
                </a:extLst>
              </a:tr>
            </a:tbl>
          </a:graphicData>
        </a:graphic>
      </p:graphicFrame>
      <p:graphicFrame>
        <p:nvGraphicFramePr>
          <p:cNvPr id="11" name="Table 10">
            <a:extLst>
              <a:ext uri="{FF2B5EF4-FFF2-40B4-BE49-F238E27FC236}">
                <a16:creationId xmlns:a16="http://schemas.microsoft.com/office/drawing/2014/main" id="{7AF79EFF-D499-5714-F03B-D162EB23C1AF}"/>
              </a:ext>
            </a:extLst>
          </p:cNvPr>
          <p:cNvGraphicFramePr>
            <a:graphicFrameLocks noGrp="1"/>
          </p:cNvGraphicFramePr>
          <p:nvPr>
            <p:extLst>
              <p:ext uri="{D42A27DB-BD31-4B8C-83A1-F6EECF244321}">
                <p14:modId xmlns:p14="http://schemas.microsoft.com/office/powerpoint/2010/main" val="1983373682"/>
              </p:ext>
            </p:extLst>
          </p:nvPr>
        </p:nvGraphicFramePr>
        <p:xfrm>
          <a:off x="6343402" y="1622961"/>
          <a:ext cx="5161792" cy="1444869"/>
        </p:xfrm>
        <a:graphic>
          <a:graphicData uri="http://schemas.openxmlformats.org/drawingml/2006/table">
            <a:tbl>
              <a:tblPr firstRow="1" bandRow="1">
                <a:tableStyleId>{5C22544A-7EE6-4342-B048-85BDC9FD1C3A}</a:tableStyleId>
              </a:tblPr>
              <a:tblGrid>
                <a:gridCol w="1512187">
                  <a:extLst>
                    <a:ext uri="{9D8B030D-6E8A-4147-A177-3AD203B41FA5}">
                      <a16:colId xmlns:a16="http://schemas.microsoft.com/office/drawing/2014/main" val="2808092366"/>
                    </a:ext>
                  </a:extLst>
                </a:gridCol>
                <a:gridCol w="1279543">
                  <a:extLst>
                    <a:ext uri="{9D8B030D-6E8A-4147-A177-3AD203B41FA5}">
                      <a16:colId xmlns:a16="http://schemas.microsoft.com/office/drawing/2014/main" val="3846266463"/>
                    </a:ext>
                  </a:extLst>
                </a:gridCol>
                <a:gridCol w="1119600">
                  <a:extLst>
                    <a:ext uri="{9D8B030D-6E8A-4147-A177-3AD203B41FA5}">
                      <a16:colId xmlns:a16="http://schemas.microsoft.com/office/drawing/2014/main" val="3313111355"/>
                    </a:ext>
                  </a:extLst>
                </a:gridCol>
                <a:gridCol w="1250462">
                  <a:extLst>
                    <a:ext uri="{9D8B030D-6E8A-4147-A177-3AD203B41FA5}">
                      <a16:colId xmlns:a16="http://schemas.microsoft.com/office/drawing/2014/main" val="125703395"/>
                    </a:ext>
                  </a:extLst>
                </a:gridCol>
              </a:tblGrid>
              <a:tr h="740958">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a:rPr>
                        <a:t>Summerset</a:t>
                      </a:r>
                      <a:endParaRPr lang="en-GB" sz="1800" b="0" i="0" u="none" strike="noStrike">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a:rPr>
                        <a:t>Arvida</a:t>
                      </a:r>
                      <a:endParaRPr lang="en-GB" sz="1800" b="0" i="0" u="none" strike="noStrike">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a:rPr>
                        <a:t>Ryman</a:t>
                      </a:r>
                      <a:endParaRPr lang="en-GB" sz="1800" b="0" i="0" u="none" strike="noStrike">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a:rPr>
                        <a:t>Oceania</a:t>
                      </a:r>
                      <a:endParaRPr lang="en-GB" sz="1800" b="0" i="0" u="none" strike="noStrike">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extLst>
                  <a:ext uri="{0D108BD9-81ED-4DB2-BD59-A6C34878D82A}">
                    <a16:rowId xmlns:a16="http://schemas.microsoft.com/office/drawing/2014/main" val="3006596388"/>
                  </a:ext>
                </a:extLst>
              </a:tr>
              <a:tr h="703911">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a:rPr>
                        <a:t>1.70</a:t>
                      </a:r>
                      <a:endParaRPr lang="en-GB" sz="1800" b="0" i="0" u="none" strike="noStrike">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a:rPr>
                        <a:t>1.18</a:t>
                      </a:r>
                      <a:endParaRPr lang="en-GB" sz="1800" b="0" i="0" u="none" strike="noStrike">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a:rPr>
                        <a:t>1.86</a:t>
                      </a:r>
                      <a:endParaRPr lang="en-GB" sz="1800" b="0" i="0" u="none" strike="noStrike">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a:rPr>
                        <a:t>1.53</a:t>
                      </a:r>
                      <a:endParaRPr lang="en-GB" sz="1800" b="0" i="0" u="none" strike="noStrike">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extLst>
                  <a:ext uri="{0D108BD9-81ED-4DB2-BD59-A6C34878D82A}">
                    <a16:rowId xmlns:a16="http://schemas.microsoft.com/office/drawing/2014/main" val="1386051636"/>
                  </a:ext>
                </a:extLst>
              </a:tr>
            </a:tbl>
          </a:graphicData>
        </a:graphic>
      </p:graphicFrame>
      <p:graphicFrame>
        <p:nvGraphicFramePr>
          <p:cNvPr id="16" name="Table 15">
            <a:extLst>
              <a:ext uri="{FF2B5EF4-FFF2-40B4-BE49-F238E27FC236}">
                <a16:creationId xmlns:a16="http://schemas.microsoft.com/office/drawing/2014/main" id="{62BD891F-179C-4C5F-3286-54DBD5F04CE5}"/>
              </a:ext>
            </a:extLst>
          </p:cNvPr>
          <p:cNvGraphicFramePr>
            <a:graphicFrameLocks noGrp="1"/>
          </p:cNvGraphicFramePr>
          <p:nvPr>
            <p:extLst>
              <p:ext uri="{D42A27DB-BD31-4B8C-83A1-F6EECF244321}">
                <p14:modId xmlns:p14="http://schemas.microsoft.com/office/powerpoint/2010/main" val="2699162521"/>
              </p:ext>
            </p:extLst>
          </p:nvPr>
        </p:nvGraphicFramePr>
        <p:xfrm>
          <a:off x="950025" y="4542998"/>
          <a:ext cx="4144514" cy="1187513"/>
        </p:xfrm>
        <a:graphic>
          <a:graphicData uri="http://schemas.openxmlformats.org/drawingml/2006/table">
            <a:tbl>
              <a:tblPr firstRow="1" bandRow="1">
                <a:tableStyleId>{5C22544A-7EE6-4342-B048-85BDC9FD1C3A}</a:tableStyleId>
              </a:tblPr>
              <a:tblGrid>
                <a:gridCol w="1289683">
                  <a:extLst>
                    <a:ext uri="{9D8B030D-6E8A-4147-A177-3AD203B41FA5}">
                      <a16:colId xmlns:a16="http://schemas.microsoft.com/office/drawing/2014/main" val="976271183"/>
                    </a:ext>
                  </a:extLst>
                </a:gridCol>
                <a:gridCol w="838920">
                  <a:extLst>
                    <a:ext uri="{9D8B030D-6E8A-4147-A177-3AD203B41FA5}">
                      <a16:colId xmlns:a16="http://schemas.microsoft.com/office/drawing/2014/main" val="3402507344"/>
                    </a:ext>
                  </a:extLst>
                </a:gridCol>
                <a:gridCol w="964131">
                  <a:extLst>
                    <a:ext uri="{9D8B030D-6E8A-4147-A177-3AD203B41FA5}">
                      <a16:colId xmlns:a16="http://schemas.microsoft.com/office/drawing/2014/main" val="3219999646"/>
                    </a:ext>
                  </a:extLst>
                </a:gridCol>
                <a:gridCol w="1051780">
                  <a:extLst>
                    <a:ext uri="{9D8B030D-6E8A-4147-A177-3AD203B41FA5}">
                      <a16:colId xmlns:a16="http://schemas.microsoft.com/office/drawing/2014/main" val="3293360509"/>
                    </a:ext>
                  </a:extLst>
                </a:gridCol>
              </a:tblGrid>
              <a:tr h="585025">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Summerset</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Arvida</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Ryman</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Oceania</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extLst>
                  <a:ext uri="{0D108BD9-81ED-4DB2-BD59-A6C34878D82A}">
                    <a16:rowId xmlns:a16="http://schemas.microsoft.com/office/drawing/2014/main" val="3099507930"/>
                  </a:ext>
                </a:extLst>
              </a:tr>
              <a:tr h="602488">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5%</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2.06%</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5.18%</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3.61%</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extLst>
                  <a:ext uri="{0D108BD9-81ED-4DB2-BD59-A6C34878D82A}">
                    <a16:rowId xmlns:a16="http://schemas.microsoft.com/office/drawing/2014/main" val="354345292"/>
                  </a:ext>
                </a:extLst>
              </a:tr>
            </a:tbl>
          </a:graphicData>
        </a:graphic>
      </p:graphicFrame>
      <p:graphicFrame>
        <p:nvGraphicFramePr>
          <p:cNvPr id="19" name="Table 18">
            <a:extLst>
              <a:ext uri="{FF2B5EF4-FFF2-40B4-BE49-F238E27FC236}">
                <a16:creationId xmlns:a16="http://schemas.microsoft.com/office/drawing/2014/main" id="{C8E30DB6-FEF7-03D6-4A4E-F963A94DB00E}"/>
              </a:ext>
            </a:extLst>
          </p:cNvPr>
          <p:cNvGraphicFramePr>
            <a:graphicFrameLocks noGrp="1"/>
          </p:cNvGraphicFramePr>
          <p:nvPr>
            <p:extLst>
              <p:ext uri="{D42A27DB-BD31-4B8C-83A1-F6EECF244321}">
                <p14:modId xmlns:p14="http://schemas.microsoft.com/office/powerpoint/2010/main" val="3321284141"/>
              </p:ext>
            </p:extLst>
          </p:nvPr>
        </p:nvGraphicFramePr>
        <p:xfrm>
          <a:off x="6313714" y="4492831"/>
          <a:ext cx="5172993" cy="1287848"/>
        </p:xfrm>
        <a:graphic>
          <a:graphicData uri="http://schemas.openxmlformats.org/drawingml/2006/table">
            <a:tbl>
              <a:tblPr firstRow="1" bandRow="1">
                <a:tableStyleId>{5C22544A-7EE6-4342-B048-85BDC9FD1C3A}</a:tableStyleId>
              </a:tblPr>
              <a:tblGrid>
                <a:gridCol w="1541811">
                  <a:extLst>
                    <a:ext uri="{9D8B030D-6E8A-4147-A177-3AD203B41FA5}">
                      <a16:colId xmlns:a16="http://schemas.microsoft.com/office/drawing/2014/main" val="999849504"/>
                    </a:ext>
                  </a:extLst>
                </a:gridCol>
                <a:gridCol w="1109527">
                  <a:extLst>
                    <a:ext uri="{9D8B030D-6E8A-4147-A177-3AD203B41FA5}">
                      <a16:colId xmlns:a16="http://schemas.microsoft.com/office/drawing/2014/main" val="2407000768"/>
                    </a:ext>
                  </a:extLst>
                </a:gridCol>
                <a:gridCol w="1066300">
                  <a:extLst>
                    <a:ext uri="{9D8B030D-6E8A-4147-A177-3AD203B41FA5}">
                      <a16:colId xmlns:a16="http://schemas.microsoft.com/office/drawing/2014/main" val="1331210400"/>
                    </a:ext>
                  </a:extLst>
                </a:gridCol>
                <a:gridCol w="1455355">
                  <a:extLst>
                    <a:ext uri="{9D8B030D-6E8A-4147-A177-3AD203B41FA5}">
                      <a16:colId xmlns:a16="http://schemas.microsoft.com/office/drawing/2014/main" val="542840148"/>
                    </a:ext>
                  </a:extLst>
                </a:gridCol>
              </a:tblGrid>
              <a:tr h="643924">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Summerset</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Arvida</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Ryman</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latin typeface="Calibri" panose="020F0502020204030204" pitchFamily="34" charset="0"/>
                        </a:rPr>
                        <a:t>Oceania</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7C394"/>
                    </a:solidFill>
                  </a:tcPr>
                </a:tc>
                <a:extLst>
                  <a:ext uri="{0D108BD9-81ED-4DB2-BD59-A6C34878D82A}">
                    <a16:rowId xmlns:a16="http://schemas.microsoft.com/office/drawing/2014/main" val="3031808282"/>
                  </a:ext>
                </a:extLst>
              </a:tr>
              <a:tr h="643924">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10.01%</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10.85%</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8.24%</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tc>
                  <a:txBody>
                    <a:bodyPr/>
                    <a:lstStyle/>
                    <a:p>
                      <a:pPr marL="0" algn="l" rtl="0" eaLnBrk="1" fontAlgn="t" latinLnBrk="0" hangingPunct="1">
                        <a:spcBef>
                          <a:spcPts val="0"/>
                        </a:spcBef>
                        <a:spcAft>
                          <a:spcPts val="0"/>
                        </a:spcAft>
                      </a:pPr>
                      <a:r>
                        <a:rPr lang="en-GB" sz="1800" b="0" i="0" u="none" strike="noStrike" kern="1200">
                          <a:solidFill>
                            <a:srgbClr val="000000"/>
                          </a:solidFill>
                          <a:effectLst/>
                          <a:latin typeface="Calibri" panose="020F0502020204030204" pitchFamily="34" charset="0"/>
                        </a:rPr>
                        <a:t>11.67%</a:t>
                      </a:r>
                      <a:endParaRPr lang="en-GB"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E9DC"/>
                    </a:solidFill>
                  </a:tcPr>
                </a:tc>
                <a:extLst>
                  <a:ext uri="{0D108BD9-81ED-4DB2-BD59-A6C34878D82A}">
                    <a16:rowId xmlns:a16="http://schemas.microsoft.com/office/drawing/2014/main" val="138779635"/>
                  </a:ext>
                </a:extLst>
              </a:tr>
            </a:tbl>
          </a:graphicData>
        </a:graphic>
      </p:graphicFrame>
      <p:sp>
        <p:nvSpPr>
          <p:cNvPr id="21" name="TextBox 20">
            <a:extLst>
              <a:ext uri="{FF2B5EF4-FFF2-40B4-BE49-F238E27FC236}">
                <a16:creationId xmlns:a16="http://schemas.microsoft.com/office/drawing/2014/main" id="{E40F0305-73A9-6C19-2910-79FCEEC6AA44}"/>
              </a:ext>
            </a:extLst>
          </p:cNvPr>
          <p:cNvSpPr txBox="1"/>
          <p:nvPr/>
        </p:nvSpPr>
        <p:spPr>
          <a:xfrm>
            <a:off x="6363194" y="5987142"/>
            <a:ext cx="49777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Cost of Equity is lowest for Ryman. Because debt is lowest in ryman.</a:t>
            </a:r>
            <a:endParaRPr lang="en-GB"/>
          </a:p>
        </p:txBody>
      </p:sp>
      <p:sp>
        <p:nvSpPr>
          <p:cNvPr id="3" name="Title 15">
            <a:extLst>
              <a:ext uri="{FF2B5EF4-FFF2-40B4-BE49-F238E27FC236}">
                <a16:creationId xmlns:a16="http://schemas.microsoft.com/office/drawing/2014/main" id="{F643BD81-09DA-7A5D-9F2C-068D1CE60B89}"/>
              </a:ext>
            </a:extLst>
          </p:cNvPr>
          <p:cNvSpPr>
            <a:spLocks noGrp="1"/>
          </p:cNvSpPr>
          <p:nvPr>
            <p:ph type="title"/>
          </p:nvPr>
        </p:nvSpPr>
        <p:spPr>
          <a:xfrm>
            <a:off x="6313714" y="1016772"/>
            <a:ext cx="3221131" cy="577940"/>
          </a:xfrm>
        </p:spPr>
        <p:txBody>
          <a:bodyPr>
            <a:normAutofit fontScale="90000"/>
          </a:bodyPr>
          <a:lstStyle/>
          <a:p>
            <a:r>
              <a:rPr lang="en-GB" sz="2800">
                <a:cs typeface="Calibri Light"/>
              </a:rPr>
              <a:t>Beta of OCA and Peers</a:t>
            </a:r>
            <a:endParaRPr lang="en-GB" sz="2800"/>
          </a:p>
        </p:txBody>
      </p:sp>
      <p:sp>
        <p:nvSpPr>
          <p:cNvPr id="5" name="Title 15">
            <a:extLst>
              <a:ext uri="{FF2B5EF4-FFF2-40B4-BE49-F238E27FC236}">
                <a16:creationId xmlns:a16="http://schemas.microsoft.com/office/drawing/2014/main" id="{19355AA5-D30E-E486-B4AE-0DCFF767C52F}"/>
              </a:ext>
            </a:extLst>
          </p:cNvPr>
          <p:cNvSpPr txBox="1">
            <a:spLocks/>
          </p:cNvSpPr>
          <p:nvPr/>
        </p:nvSpPr>
        <p:spPr>
          <a:xfrm>
            <a:off x="950025" y="1016772"/>
            <a:ext cx="3221131" cy="577940"/>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a:cs typeface="Calibri Light"/>
              </a:rPr>
              <a:t>WACC of OCA and Peers</a:t>
            </a:r>
            <a:endParaRPr lang="en-GB" sz="2800"/>
          </a:p>
        </p:txBody>
      </p:sp>
      <p:sp>
        <p:nvSpPr>
          <p:cNvPr id="6" name="Title 15">
            <a:extLst>
              <a:ext uri="{FF2B5EF4-FFF2-40B4-BE49-F238E27FC236}">
                <a16:creationId xmlns:a16="http://schemas.microsoft.com/office/drawing/2014/main" id="{3D610D76-0430-3D00-B8DE-C577F86878EE}"/>
              </a:ext>
            </a:extLst>
          </p:cNvPr>
          <p:cNvSpPr txBox="1">
            <a:spLocks/>
          </p:cNvSpPr>
          <p:nvPr/>
        </p:nvSpPr>
        <p:spPr>
          <a:xfrm>
            <a:off x="950024" y="3965058"/>
            <a:ext cx="3916944" cy="577940"/>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a:cs typeface="Calibri Light"/>
              </a:rPr>
              <a:t>Cost of Debt of OCA and Peers</a:t>
            </a:r>
            <a:endParaRPr lang="en-GB" sz="2800"/>
          </a:p>
        </p:txBody>
      </p:sp>
      <p:sp>
        <p:nvSpPr>
          <p:cNvPr id="10" name="Title 15">
            <a:extLst>
              <a:ext uri="{FF2B5EF4-FFF2-40B4-BE49-F238E27FC236}">
                <a16:creationId xmlns:a16="http://schemas.microsoft.com/office/drawing/2014/main" id="{482879D2-3BAB-38B6-AA6F-A431F3E9EED2}"/>
              </a:ext>
            </a:extLst>
          </p:cNvPr>
          <p:cNvSpPr txBox="1">
            <a:spLocks/>
          </p:cNvSpPr>
          <p:nvPr/>
        </p:nvSpPr>
        <p:spPr>
          <a:xfrm>
            <a:off x="6313714" y="3914891"/>
            <a:ext cx="3916944" cy="577940"/>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a:cs typeface="Calibri Light"/>
              </a:rPr>
              <a:t>Cost of Equity of OCA and Peers</a:t>
            </a:r>
            <a:endParaRPr lang="en-GB" sz="2800"/>
          </a:p>
        </p:txBody>
      </p:sp>
    </p:spTree>
    <p:extLst>
      <p:ext uri="{BB962C8B-B14F-4D97-AF65-F5344CB8AC3E}">
        <p14:creationId xmlns:p14="http://schemas.microsoft.com/office/powerpoint/2010/main" val="842297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02B02-2789-FBEB-BBF4-3172D48C6970}"/>
              </a:ext>
            </a:extLst>
          </p:cNvPr>
          <p:cNvSpPr>
            <a:spLocks noGrp="1"/>
          </p:cNvSpPr>
          <p:nvPr>
            <p:ph type="title"/>
          </p:nvPr>
        </p:nvSpPr>
        <p:spPr/>
        <p:txBody>
          <a:bodyPr/>
          <a:lstStyle/>
          <a:p>
            <a:r>
              <a:rPr lang="en-GB" b="1">
                <a:cs typeface="Calibri Light"/>
              </a:rPr>
              <a:t>Capital Structure -&gt; OCA and its peers</a:t>
            </a:r>
          </a:p>
        </p:txBody>
      </p:sp>
      <p:graphicFrame>
        <p:nvGraphicFramePr>
          <p:cNvPr id="5" name="Content Placeholder 4">
            <a:extLst>
              <a:ext uri="{FF2B5EF4-FFF2-40B4-BE49-F238E27FC236}">
                <a16:creationId xmlns:a16="http://schemas.microsoft.com/office/drawing/2014/main" id="{088A965F-1AB9-E80D-17F6-1434276B801B}"/>
              </a:ext>
            </a:extLst>
          </p:cNvPr>
          <p:cNvGraphicFramePr>
            <a:graphicFrameLocks noGrp="1"/>
          </p:cNvGraphicFramePr>
          <p:nvPr>
            <p:ph idx="1"/>
            <p:extLst>
              <p:ext uri="{D42A27DB-BD31-4B8C-83A1-F6EECF244321}">
                <p14:modId xmlns:p14="http://schemas.microsoft.com/office/powerpoint/2010/main" val="2691838576"/>
              </p:ext>
            </p:extLst>
          </p:nvPr>
        </p:nvGraphicFramePr>
        <p:xfrm>
          <a:off x="838200" y="1825625"/>
          <a:ext cx="10515600" cy="3214624"/>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983656618"/>
                    </a:ext>
                  </a:extLst>
                </a:gridCol>
                <a:gridCol w="2103120">
                  <a:extLst>
                    <a:ext uri="{9D8B030D-6E8A-4147-A177-3AD203B41FA5}">
                      <a16:colId xmlns:a16="http://schemas.microsoft.com/office/drawing/2014/main" val="1547469612"/>
                    </a:ext>
                  </a:extLst>
                </a:gridCol>
                <a:gridCol w="2103120">
                  <a:extLst>
                    <a:ext uri="{9D8B030D-6E8A-4147-A177-3AD203B41FA5}">
                      <a16:colId xmlns:a16="http://schemas.microsoft.com/office/drawing/2014/main" val="1034530910"/>
                    </a:ext>
                  </a:extLst>
                </a:gridCol>
                <a:gridCol w="2103120">
                  <a:extLst>
                    <a:ext uri="{9D8B030D-6E8A-4147-A177-3AD203B41FA5}">
                      <a16:colId xmlns:a16="http://schemas.microsoft.com/office/drawing/2014/main" val="1055530296"/>
                    </a:ext>
                  </a:extLst>
                </a:gridCol>
                <a:gridCol w="2103120">
                  <a:extLst>
                    <a:ext uri="{9D8B030D-6E8A-4147-A177-3AD203B41FA5}">
                      <a16:colId xmlns:a16="http://schemas.microsoft.com/office/drawing/2014/main" val="2252137514"/>
                    </a:ext>
                  </a:extLst>
                </a:gridCol>
              </a:tblGrid>
              <a:tr h="549783">
                <a:tc>
                  <a:txBody>
                    <a:bodyPr/>
                    <a:lstStyle/>
                    <a:p>
                      <a:pPr marL="0" algn="l" rtl="0" eaLnBrk="1" latinLnBrk="0" hangingPunct="1">
                        <a:spcBef>
                          <a:spcPts val="0"/>
                        </a:spcBef>
                        <a:spcAft>
                          <a:spcPts val="0"/>
                        </a:spcAft>
                      </a:pPr>
                      <a:endParaRPr lang="en-NZ">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b="1" i="0" kern="1200">
                          <a:solidFill>
                            <a:srgbClr val="FFFFFF"/>
                          </a:solidFill>
                          <a:effectLst/>
                          <a:latin typeface="Calibri" panose="020F0502020204030204" pitchFamily="34" charset="0"/>
                        </a:rPr>
                        <a:t>Summerset</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b="1" kern="1200">
                          <a:solidFill>
                            <a:srgbClr val="FFFFFF"/>
                          </a:solidFill>
                          <a:effectLst/>
                          <a:latin typeface="Calibri" panose="020F0502020204030204" pitchFamily="34" charset="0"/>
                        </a:rPr>
                        <a:t>Arvida</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b="1" kern="1200">
                          <a:solidFill>
                            <a:srgbClr val="FFFFFF"/>
                          </a:solidFill>
                          <a:effectLst/>
                          <a:latin typeface="Calibri" panose="020F0502020204030204" pitchFamily="34" charset="0"/>
                        </a:rPr>
                        <a:t>Ryman</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b="1" kern="1200">
                          <a:solidFill>
                            <a:srgbClr val="FFFFFF"/>
                          </a:solidFill>
                          <a:effectLst/>
                          <a:latin typeface="Calibri" panose="020F0502020204030204" pitchFamily="34" charset="0"/>
                        </a:rPr>
                        <a:t>Oceania</a:t>
                      </a:r>
                      <a:endParaRPr lang="en-GB">
                        <a:effectLst/>
                      </a:endParaRPr>
                    </a:p>
                  </a:txBody>
                  <a:tcPr marL="0" marR="0" marT="0" marB="0" anchor="ctr">
                    <a:lnL>
                      <a:noFill/>
                    </a:lnL>
                    <a:lnR>
                      <a:noFill/>
                    </a:lnR>
                    <a:lnT>
                      <a:noFill/>
                    </a:lnT>
                    <a:lnB>
                      <a:noFill/>
                    </a:lnB>
                  </a:tcPr>
                </a:tc>
                <a:extLst>
                  <a:ext uri="{0D108BD9-81ED-4DB2-BD59-A6C34878D82A}">
                    <a16:rowId xmlns:a16="http://schemas.microsoft.com/office/drawing/2014/main" val="1651161589"/>
                  </a:ext>
                </a:extLst>
              </a:tr>
              <a:tr h="534924">
                <a:tc>
                  <a:txBody>
                    <a:bodyPr/>
                    <a:lstStyle/>
                    <a:p>
                      <a:pPr marL="0" algn="l" rtl="0" eaLnBrk="1" latinLnBrk="0" hangingPunct="1">
                        <a:spcBef>
                          <a:spcPts val="0"/>
                        </a:spcBef>
                        <a:spcAft>
                          <a:spcPts val="0"/>
                        </a:spcAft>
                      </a:pPr>
                      <a:r>
                        <a:rPr lang="en-GB" sz="2000" b="1" kern="1200">
                          <a:solidFill>
                            <a:srgbClr val="000000"/>
                          </a:solidFill>
                          <a:effectLst/>
                          <a:latin typeface="Calibri" panose="020F0502020204030204" pitchFamily="34" charset="0"/>
                        </a:rPr>
                        <a:t>Total Debt</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1273.779</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622.82</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2316.86</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551</a:t>
                      </a:r>
                      <a:endParaRPr lang="en-GB">
                        <a:effectLst/>
                      </a:endParaRPr>
                    </a:p>
                  </a:txBody>
                  <a:tcPr marL="0" marR="0" marT="0" marB="0" anchor="ctr">
                    <a:lnL>
                      <a:noFill/>
                    </a:lnL>
                    <a:lnR>
                      <a:noFill/>
                    </a:lnR>
                    <a:lnT>
                      <a:noFill/>
                    </a:lnT>
                    <a:lnB>
                      <a:noFill/>
                    </a:lnB>
                  </a:tcPr>
                </a:tc>
                <a:extLst>
                  <a:ext uri="{0D108BD9-81ED-4DB2-BD59-A6C34878D82A}">
                    <a16:rowId xmlns:a16="http://schemas.microsoft.com/office/drawing/2014/main" val="4215576025"/>
                  </a:ext>
                </a:extLst>
              </a:tr>
              <a:tr h="457073">
                <a:tc>
                  <a:txBody>
                    <a:bodyPr/>
                    <a:lstStyle/>
                    <a:p>
                      <a:pPr marL="0" algn="l" rtl="0" eaLnBrk="1" latinLnBrk="0" hangingPunct="1">
                        <a:spcBef>
                          <a:spcPts val="0"/>
                        </a:spcBef>
                        <a:spcAft>
                          <a:spcPts val="0"/>
                        </a:spcAft>
                      </a:pPr>
                      <a:r>
                        <a:rPr lang="en-GB" sz="2000" b="1" kern="1200">
                          <a:solidFill>
                            <a:srgbClr val="000000"/>
                          </a:solidFill>
                          <a:effectLst/>
                          <a:latin typeface="Calibri" panose="020F0502020204030204" pitchFamily="34" charset="0"/>
                        </a:rPr>
                        <a:t>Total Mcap</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2402.63</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895.41</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4504.05</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550.32</a:t>
                      </a:r>
                      <a:endParaRPr lang="en-GB">
                        <a:effectLst/>
                      </a:endParaRPr>
                    </a:p>
                  </a:txBody>
                  <a:tcPr marL="0" marR="0" marT="0" marB="0" anchor="ctr">
                    <a:lnL>
                      <a:noFill/>
                    </a:lnL>
                    <a:lnR>
                      <a:noFill/>
                    </a:lnR>
                    <a:lnT>
                      <a:noFill/>
                    </a:lnT>
                    <a:lnB>
                      <a:noFill/>
                    </a:lnB>
                  </a:tcPr>
                </a:tc>
                <a:extLst>
                  <a:ext uri="{0D108BD9-81ED-4DB2-BD59-A6C34878D82A}">
                    <a16:rowId xmlns:a16="http://schemas.microsoft.com/office/drawing/2014/main" val="1423394302"/>
                  </a:ext>
                </a:extLst>
              </a:tr>
              <a:tr h="836422">
                <a:tc>
                  <a:txBody>
                    <a:bodyPr/>
                    <a:lstStyle/>
                    <a:p>
                      <a:pPr marL="0" algn="l" rtl="0" eaLnBrk="1" latinLnBrk="0" hangingPunct="1">
                        <a:spcBef>
                          <a:spcPts val="0"/>
                        </a:spcBef>
                        <a:spcAft>
                          <a:spcPts val="0"/>
                        </a:spcAft>
                      </a:pPr>
                      <a:r>
                        <a:rPr lang="en-GB" sz="1800" b="1" kern="1200">
                          <a:solidFill>
                            <a:srgbClr val="000000"/>
                          </a:solidFill>
                          <a:effectLst/>
                          <a:latin typeface="Calibri" panose="020F0502020204030204" pitchFamily="34" charset="0"/>
                        </a:rPr>
                        <a:t>% Debt in Total Capital</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34.64%</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41.02%</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33.97%</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50.03%</a:t>
                      </a:r>
                      <a:endParaRPr lang="en-GB">
                        <a:effectLst/>
                      </a:endParaRPr>
                    </a:p>
                  </a:txBody>
                  <a:tcPr marL="0" marR="0" marT="0" marB="0" anchor="ctr">
                    <a:lnL>
                      <a:noFill/>
                    </a:lnL>
                    <a:lnR>
                      <a:noFill/>
                    </a:lnR>
                    <a:lnT>
                      <a:noFill/>
                    </a:lnT>
                    <a:lnB>
                      <a:noFill/>
                    </a:lnB>
                  </a:tcPr>
                </a:tc>
                <a:extLst>
                  <a:ext uri="{0D108BD9-81ED-4DB2-BD59-A6C34878D82A}">
                    <a16:rowId xmlns:a16="http://schemas.microsoft.com/office/drawing/2014/main" val="245769630"/>
                  </a:ext>
                </a:extLst>
              </a:tr>
              <a:tr h="836422">
                <a:tc>
                  <a:txBody>
                    <a:bodyPr/>
                    <a:lstStyle/>
                    <a:p>
                      <a:pPr marL="0" algn="l" rtl="0" eaLnBrk="1" latinLnBrk="0" hangingPunct="1">
                        <a:spcBef>
                          <a:spcPts val="0"/>
                        </a:spcBef>
                        <a:spcAft>
                          <a:spcPts val="0"/>
                        </a:spcAft>
                      </a:pPr>
                      <a:r>
                        <a:rPr lang="en-GB" sz="1800" b="1" kern="1200">
                          <a:solidFill>
                            <a:srgbClr val="000000"/>
                          </a:solidFill>
                          <a:effectLst/>
                          <a:latin typeface="Calibri" panose="020F0502020204030204" pitchFamily="34" charset="0"/>
                        </a:rPr>
                        <a:t>% Equity in Total Capital</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65.35%</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58.98%</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66.03%</a:t>
                      </a:r>
                      <a:endParaRPr lang="en-GB">
                        <a:effectLst/>
                      </a:endParaRPr>
                    </a:p>
                  </a:txBody>
                  <a:tcPr marL="0" marR="0" marT="0" marB="0" anchor="ctr">
                    <a:lnL>
                      <a:noFill/>
                    </a:lnL>
                    <a:lnR>
                      <a:noFill/>
                    </a:lnR>
                    <a:lnT>
                      <a:noFill/>
                    </a:lnT>
                    <a:lnB>
                      <a:noFill/>
                    </a:lnB>
                  </a:tcPr>
                </a:tc>
                <a:tc>
                  <a:txBody>
                    <a:bodyPr/>
                    <a:lstStyle/>
                    <a:p>
                      <a:pPr marL="0" algn="l" rtl="0" eaLnBrk="1" latinLnBrk="0" hangingPunct="1">
                        <a:spcBef>
                          <a:spcPts val="0"/>
                        </a:spcBef>
                        <a:spcAft>
                          <a:spcPts val="0"/>
                        </a:spcAft>
                      </a:pPr>
                      <a:r>
                        <a:rPr lang="en-GB" sz="1800" kern="1200">
                          <a:solidFill>
                            <a:srgbClr val="000000"/>
                          </a:solidFill>
                          <a:effectLst/>
                          <a:latin typeface="Calibri" panose="020F0502020204030204" pitchFamily="34" charset="0"/>
                        </a:rPr>
                        <a:t>49.97%</a:t>
                      </a:r>
                      <a:endParaRPr lang="en-GB">
                        <a:effectLst/>
                      </a:endParaRPr>
                    </a:p>
                  </a:txBody>
                  <a:tcPr marL="0" marR="0" marT="0" marB="0" anchor="ctr">
                    <a:lnL>
                      <a:noFill/>
                    </a:lnL>
                    <a:lnR>
                      <a:noFill/>
                    </a:lnR>
                    <a:lnT>
                      <a:noFill/>
                    </a:lnT>
                    <a:lnB>
                      <a:noFill/>
                    </a:lnB>
                  </a:tcPr>
                </a:tc>
                <a:extLst>
                  <a:ext uri="{0D108BD9-81ED-4DB2-BD59-A6C34878D82A}">
                    <a16:rowId xmlns:a16="http://schemas.microsoft.com/office/drawing/2014/main" val="3798573802"/>
                  </a:ext>
                </a:extLst>
              </a:tr>
            </a:tbl>
          </a:graphicData>
        </a:graphic>
      </p:graphicFrame>
    </p:spTree>
    <p:extLst>
      <p:ext uri="{BB962C8B-B14F-4D97-AF65-F5344CB8AC3E}">
        <p14:creationId xmlns:p14="http://schemas.microsoft.com/office/powerpoint/2010/main" val="3380117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469AE76-2499-98FC-FA68-685E137DD7EC}"/>
              </a:ext>
            </a:extLst>
          </p:cNvPr>
          <p:cNvSpPr/>
          <p:nvPr/>
        </p:nvSpPr>
        <p:spPr>
          <a:xfrm>
            <a:off x="0" y="192830"/>
            <a:ext cx="12192000" cy="16701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20DD83BD-9FE4-5CDD-37FF-7102F57C5260}"/>
              </a:ext>
            </a:extLst>
          </p:cNvPr>
          <p:cNvSpPr>
            <a:spLocks noGrp="1"/>
          </p:cNvSpPr>
          <p:nvPr>
            <p:ph type="title"/>
          </p:nvPr>
        </p:nvSpPr>
        <p:spPr/>
        <p:txBody>
          <a:bodyPr/>
          <a:lstStyle/>
          <a:p>
            <a:r>
              <a:rPr lang="en-US" sz="3200" b="1">
                <a:solidFill>
                  <a:schemeClr val="bg2"/>
                </a:solidFill>
              </a:rPr>
              <a:t>Impact Of Housing Inflation(HPI) in OCA Stock Price. </a:t>
            </a:r>
            <a:r>
              <a:rPr lang="en-US" sz="3200" b="1">
                <a:solidFill>
                  <a:schemeClr val="bg2"/>
                </a:solidFill>
                <a:highlight>
                  <a:srgbClr val="FFFF00"/>
                </a:highlight>
              </a:rPr>
              <a:t>Correlation -&gt; -64.285%</a:t>
            </a:r>
          </a:p>
        </p:txBody>
      </p:sp>
      <p:graphicFrame>
        <p:nvGraphicFramePr>
          <p:cNvPr id="4" name="Content Placeholder 3">
            <a:extLst>
              <a:ext uri="{FF2B5EF4-FFF2-40B4-BE49-F238E27FC236}">
                <a16:creationId xmlns:a16="http://schemas.microsoft.com/office/drawing/2014/main" id="{3E2952F5-32CE-493D-8F41-6AD7D87EE080}"/>
              </a:ext>
            </a:extLst>
          </p:cNvPr>
          <p:cNvGraphicFramePr>
            <a:graphicFrameLocks noGrp="1"/>
          </p:cNvGraphicFramePr>
          <p:nvPr>
            <p:ph idx="1"/>
          </p:nvPr>
        </p:nvGraphicFramePr>
        <p:xfrm>
          <a:off x="838200" y="2388093"/>
          <a:ext cx="9628573" cy="378887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8BC5D54D-C892-0028-A02B-7887FF40E0C8}"/>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1DAF6247-2521-4FB9-7010-AEFE82CD24C6}"/>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7" name="Rectangle 6">
            <a:extLst>
              <a:ext uri="{FF2B5EF4-FFF2-40B4-BE49-F238E27FC236}">
                <a16:creationId xmlns:a16="http://schemas.microsoft.com/office/drawing/2014/main" id="{7D6DCF94-D5CE-480B-38BE-3259EC88E108}"/>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8" name="TextBox 7">
            <a:extLst>
              <a:ext uri="{FF2B5EF4-FFF2-40B4-BE49-F238E27FC236}">
                <a16:creationId xmlns:a16="http://schemas.microsoft.com/office/drawing/2014/main" id="{0DAC4FAE-CC4E-6A9E-D1FA-B243E05E0B1B}"/>
              </a:ext>
            </a:extLst>
          </p:cNvPr>
          <p:cNvSpPr txBox="1"/>
          <p:nvPr/>
        </p:nvSpPr>
        <p:spPr>
          <a:xfrm>
            <a:off x="10396914" y="6429664"/>
            <a:ext cx="2084495" cy="338554"/>
          </a:xfrm>
          <a:prstGeom prst="rect">
            <a:avLst/>
          </a:prstGeom>
          <a:noFill/>
        </p:spPr>
        <p:txBody>
          <a:bodyPr wrap="square" rtlCol="0">
            <a:spAutoFit/>
          </a:bodyPr>
          <a:lstStyle/>
          <a:p>
            <a:r>
              <a:rPr lang="en-NZ" sz="1600">
                <a:hlinkClick r:id="rId3" action="ppaction://hlinksldjump"/>
              </a:rPr>
              <a:t>Appendix Table</a:t>
            </a:r>
            <a:endParaRPr lang="en-NZ" sz="1600"/>
          </a:p>
        </p:txBody>
      </p:sp>
      <p:sp>
        <p:nvSpPr>
          <p:cNvPr id="9" name="TextBox 8">
            <a:hlinkClick r:id="rId4" action="ppaction://hlinksldjump"/>
            <a:extLst>
              <a:ext uri="{FF2B5EF4-FFF2-40B4-BE49-F238E27FC236}">
                <a16:creationId xmlns:a16="http://schemas.microsoft.com/office/drawing/2014/main" id="{1183CEBF-42A5-3B2C-06DA-02B50B2F25A8}"/>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4" action="ppaction://hlinksldjump"/>
              </a:rPr>
              <a:t>ESG</a:t>
            </a:r>
            <a:endParaRPr lang="en-NZ" sz="1600"/>
          </a:p>
        </p:txBody>
      </p:sp>
      <p:sp>
        <p:nvSpPr>
          <p:cNvPr id="10" name="TextBox 9">
            <a:hlinkClick r:id="rId4" action="ppaction://hlinksldjump"/>
            <a:extLst>
              <a:ext uri="{FF2B5EF4-FFF2-40B4-BE49-F238E27FC236}">
                <a16:creationId xmlns:a16="http://schemas.microsoft.com/office/drawing/2014/main" id="{33271C63-548D-8392-3F4B-12716B633AD9}"/>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5" action="ppaction://hlinksldjump"/>
              </a:rPr>
              <a:t>Sensitivity Analysis</a:t>
            </a:r>
            <a:endParaRPr lang="en-NZ" sz="1600"/>
          </a:p>
        </p:txBody>
      </p:sp>
      <p:sp>
        <p:nvSpPr>
          <p:cNvPr id="11" name="TextBox 10">
            <a:hlinkClick r:id="rId4" action="ppaction://hlinksldjump"/>
            <a:extLst>
              <a:ext uri="{FF2B5EF4-FFF2-40B4-BE49-F238E27FC236}">
                <a16:creationId xmlns:a16="http://schemas.microsoft.com/office/drawing/2014/main" id="{2B3C35B5-AAE9-DAA7-405D-598645A6FF08}"/>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6" action="ppaction://hlinksldjump"/>
              </a:rPr>
              <a:t>Valuation-DCF</a:t>
            </a:r>
            <a:endParaRPr lang="en-NZ" sz="1600"/>
          </a:p>
        </p:txBody>
      </p:sp>
      <p:sp>
        <p:nvSpPr>
          <p:cNvPr id="12" name="TextBox 11">
            <a:hlinkClick r:id="rId4" action="ppaction://hlinksldjump"/>
            <a:extLst>
              <a:ext uri="{FF2B5EF4-FFF2-40B4-BE49-F238E27FC236}">
                <a16:creationId xmlns:a16="http://schemas.microsoft.com/office/drawing/2014/main" id="{F1786F48-F4B3-6CD2-9F2F-757FCB9C763A}"/>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7" action="ppaction://hlinksldjump"/>
              </a:rPr>
              <a:t>Financial Analysis</a:t>
            </a:r>
            <a:endParaRPr lang="en-NZ" sz="1600"/>
          </a:p>
        </p:txBody>
      </p:sp>
      <p:sp>
        <p:nvSpPr>
          <p:cNvPr id="13" name="TextBox 12">
            <a:hlinkClick r:id="rId4" action="ppaction://hlinksldjump"/>
            <a:extLst>
              <a:ext uri="{FF2B5EF4-FFF2-40B4-BE49-F238E27FC236}">
                <a16:creationId xmlns:a16="http://schemas.microsoft.com/office/drawing/2014/main" id="{6C003C6F-2FE0-A023-8E83-14D854094032}"/>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8" action="ppaction://hlinksldjump"/>
              </a:rPr>
              <a:t>Industry Positioning</a:t>
            </a:r>
            <a:endParaRPr lang="en-NZ" sz="1600"/>
          </a:p>
        </p:txBody>
      </p:sp>
      <p:sp>
        <p:nvSpPr>
          <p:cNvPr id="14" name="TextBox 13">
            <a:hlinkClick r:id="rId4" action="ppaction://hlinksldjump"/>
            <a:extLst>
              <a:ext uri="{FF2B5EF4-FFF2-40B4-BE49-F238E27FC236}">
                <a16:creationId xmlns:a16="http://schemas.microsoft.com/office/drawing/2014/main" id="{16D108BB-DA17-3EE1-7CCB-6CA05DE7DEA3}"/>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9" action="ppaction://hlinksldjump"/>
              </a:rPr>
              <a:t>Business Model</a:t>
            </a:r>
            <a:endParaRPr lang="en-NZ" sz="1600"/>
          </a:p>
        </p:txBody>
      </p:sp>
    </p:spTree>
    <p:extLst>
      <p:ext uri="{BB962C8B-B14F-4D97-AF65-F5344CB8AC3E}">
        <p14:creationId xmlns:p14="http://schemas.microsoft.com/office/powerpoint/2010/main" val="3858567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9FD7CE-C241-7E2A-7B96-A8861D25B2F4}"/>
              </a:ext>
            </a:extLst>
          </p:cNvPr>
          <p:cNvSpPr/>
          <p:nvPr/>
        </p:nvSpPr>
        <p:spPr>
          <a:xfrm>
            <a:off x="0" y="192830"/>
            <a:ext cx="12192000" cy="16701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9954F3D3-B61F-B63D-CA3F-EE307DC3A9F2}"/>
              </a:ext>
            </a:extLst>
          </p:cNvPr>
          <p:cNvSpPr>
            <a:spLocks noGrp="1"/>
          </p:cNvSpPr>
          <p:nvPr>
            <p:ph type="title"/>
          </p:nvPr>
        </p:nvSpPr>
        <p:spPr/>
        <p:txBody>
          <a:bodyPr>
            <a:normAutofit/>
          </a:bodyPr>
          <a:lstStyle/>
          <a:p>
            <a:r>
              <a:rPr lang="en-US" sz="3200" b="1">
                <a:solidFill>
                  <a:schemeClr val="bg2"/>
                </a:solidFill>
              </a:rPr>
              <a:t>Impact Of CCCI in OCA Stock Price Impact of construction cost index </a:t>
            </a:r>
            <a:r>
              <a:rPr lang="en-US" sz="3200" b="1">
                <a:solidFill>
                  <a:schemeClr val="bg2"/>
                </a:solidFill>
                <a:highlight>
                  <a:srgbClr val="FFFF00"/>
                </a:highlight>
              </a:rPr>
              <a:t>Correlation -&gt; -0.713%</a:t>
            </a:r>
            <a:endParaRPr lang="en-US" sz="3200" b="1">
              <a:solidFill>
                <a:schemeClr val="bg2"/>
              </a:solidFill>
              <a:cs typeface="Calibri Light"/>
            </a:endParaRPr>
          </a:p>
        </p:txBody>
      </p:sp>
      <p:graphicFrame>
        <p:nvGraphicFramePr>
          <p:cNvPr id="4" name="Content Placeholder 3">
            <a:extLst>
              <a:ext uri="{FF2B5EF4-FFF2-40B4-BE49-F238E27FC236}">
                <a16:creationId xmlns:a16="http://schemas.microsoft.com/office/drawing/2014/main" id="{FBAA5A31-3B0E-457F-B713-0FE20E50C777}"/>
              </a:ext>
            </a:extLst>
          </p:cNvPr>
          <p:cNvGraphicFramePr>
            <a:graphicFrameLocks noGrp="1"/>
          </p:cNvGraphicFramePr>
          <p:nvPr>
            <p:ph idx="1"/>
            <p:extLst>
              <p:ext uri="{D42A27DB-BD31-4B8C-83A1-F6EECF244321}">
                <p14:modId xmlns:p14="http://schemas.microsoft.com/office/powerpoint/2010/main" val="1841331446"/>
              </p:ext>
            </p:extLst>
          </p:nvPr>
        </p:nvGraphicFramePr>
        <p:xfrm>
          <a:off x="838200" y="1986843"/>
          <a:ext cx="8065326" cy="4190119"/>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C725AD2A-EEE5-BBDA-8492-EAE0B572CA92}"/>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ACE02CCE-0B05-55A7-5B26-393BCA3E0059}"/>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7" name="Rectangle 6">
            <a:extLst>
              <a:ext uri="{FF2B5EF4-FFF2-40B4-BE49-F238E27FC236}">
                <a16:creationId xmlns:a16="http://schemas.microsoft.com/office/drawing/2014/main" id="{7020D23D-0D7E-B434-4E93-F705AFCF0314}"/>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8" name="TextBox 7">
            <a:extLst>
              <a:ext uri="{FF2B5EF4-FFF2-40B4-BE49-F238E27FC236}">
                <a16:creationId xmlns:a16="http://schemas.microsoft.com/office/drawing/2014/main" id="{CE48C525-C282-E51D-052E-FEA19038E5B0}"/>
              </a:ext>
            </a:extLst>
          </p:cNvPr>
          <p:cNvSpPr txBox="1"/>
          <p:nvPr/>
        </p:nvSpPr>
        <p:spPr>
          <a:xfrm>
            <a:off x="10396914" y="6429664"/>
            <a:ext cx="2084495" cy="338554"/>
          </a:xfrm>
          <a:prstGeom prst="rect">
            <a:avLst/>
          </a:prstGeom>
          <a:noFill/>
        </p:spPr>
        <p:txBody>
          <a:bodyPr wrap="square" rtlCol="0">
            <a:spAutoFit/>
          </a:bodyPr>
          <a:lstStyle/>
          <a:p>
            <a:r>
              <a:rPr lang="en-NZ" sz="1600">
                <a:hlinkClick r:id="rId3" action="ppaction://hlinksldjump"/>
              </a:rPr>
              <a:t>Appendix Table</a:t>
            </a:r>
            <a:endParaRPr lang="en-NZ" sz="1600"/>
          </a:p>
        </p:txBody>
      </p:sp>
      <p:sp>
        <p:nvSpPr>
          <p:cNvPr id="9" name="TextBox 8">
            <a:hlinkClick r:id="rId4" action="ppaction://hlinksldjump"/>
            <a:extLst>
              <a:ext uri="{FF2B5EF4-FFF2-40B4-BE49-F238E27FC236}">
                <a16:creationId xmlns:a16="http://schemas.microsoft.com/office/drawing/2014/main" id="{1FC9A45B-50AA-A3F1-9146-648292A334EF}"/>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4" action="ppaction://hlinksldjump"/>
              </a:rPr>
              <a:t>ESG</a:t>
            </a:r>
            <a:endParaRPr lang="en-NZ" sz="1600"/>
          </a:p>
        </p:txBody>
      </p:sp>
      <p:sp>
        <p:nvSpPr>
          <p:cNvPr id="10" name="TextBox 9">
            <a:hlinkClick r:id="rId4" action="ppaction://hlinksldjump"/>
            <a:extLst>
              <a:ext uri="{FF2B5EF4-FFF2-40B4-BE49-F238E27FC236}">
                <a16:creationId xmlns:a16="http://schemas.microsoft.com/office/drawing/2014/main" id="{6ED8CC84-E6B8-BB53-0CC9-4BF7E341857C}"/>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5" action="ppaction://hlinksldjump"/>
              </a:rPr>
              <a:t>Sensitivity Analysis</a:t>
            </a:r>
            <a:endParaRPr lang="en-NZ" sz="1600"/>
          </a:p>
        </p:txBody>
      </p:sp>
      <p:sp>
        <p:nvSpPr>
          <p:cNvPr id="11" name="TextBox 10">
            <a:hlinkClick r:id="rId4" action="ppaction://hlinksldjump"/>
            <a:extLst>
              <a:ext uri="{FF2B5EF4-FFF2-40B4-BE49-F238E27FC236}">
                <a16:creationId xmlns:a16="http://schemas.microsoft.com/office/drawing/2014/main" id="{B65E4E7C-739E-5221-2D0E-1479D83F563D}"/>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6" action="ppaction://hlinksldjump"/>
              </a:rPr>
              <a:t>Valuation-DCF</a:t>
            </a:r>
            <a:endParaRPr lang="en-NZ" sz="1600"/>
          </a:p>
        </p:txBody>
      </p:sp>
      <p:sp>
        <p:nvSpPr>
          <p:cNvPr id="12" name="TextBox 11">
            <a:hlinkClick r:id="rId4" action="ppaction://hlinksldjump"/>
            <a:extLst>
              <a:ext uri="{FF2B5EF4-FFF2-40B4-BE49-F238E27FC236}">
                <a16:creationId xmlns:a16="http://schemas.microsoft.com/office/drawing/2014/main" id="{0F0351E0-80C9-B87F-FF38-13A8925AA258}"/>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7" action="ppaction://hlinksldjump"/>
              </a:rPr>
              <a:t>Financial Analysis</a:t>
            </a:r>
            <a:endParaRPr lang="en-NZ" sz="1600"/>
          </a:p>
        </p:txBody>
      </p:sp>
      <p:sp>
        <p:nvSpPr>
          <p:cNvPr id="13" name="TextBox 12">
            <a:hlinkClick r:id="rId4" action="ppaction://hlinksldjump"/>
            <a:extLst>
              <a:ext uri="{FF2B5EF4-FFF2-40B4-BE49-F238E27FC236}">
                <a16:creationId xmlns:a16="http://schemas.microsoft.com/office/drawing/2014/main" id="{3BA55BFA-5FA4-921C-F728-346C18B1427D}"/>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8" action="ppaction://hlinksldjump"/>
              </a:rPr>
              <a:t>Industry Positioning</a:t>
            </a:r>
            <a:endParaRPr lang="en-NZ" sz="1600"/>
          </a:p>
        </p:txBody>
      </p:sp>
      <p:sp>
        <p:nvSpPr>
          <p:cNvPr id="14" name="TextBox 13">
            <a:hlinkClick r:id="rId4" action="ppaction://hlinksldjump"/>
            <a:extLst>
              <a:ext uri="{FF2B5EF4-FFF2-40B4-BE49-F238E27FC236}">
                <a16:creationId xmlns:a16="http://schemas.microsoft.com/office/drawing/2014/main" id="{205193B9-DD85-1B7B-E6F5-5F8416B4BC86}"/>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9" action="ppaction://hlinksldjump"/>
              </a:rPr>
              <a:t>Business Model</a:t>
            </a:r>
            <a:endParaRPr lang="en-NZ" sz="1600"/>
          </a:p>
        </p:txBody>
      </p:sp>
    </p:spTree>
    <p:extLst>
      <p:ext uri="{BB962C8B-B14F-4D97-AF65-F5344CB8AC3E}">
        <p14:creationId xmlns:p14="http://schemas.microsoft.com/office/powerpoint/2010/main" val="1747124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12988A-5C96-A6FE-C160-31CDA47D7073}"/>
              </a:ext>
            </a:extLst>
          </p:cNvPr>
          <p:cNvSpPr/>
          <p:nvPr/>
        </p:nvSpPr>
        <p:spPr>
          <a:xfrm>
            <a:off x="0" y="192830"/>
            <a:ext cx="12192000" cy="16701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A1531526-90B4-98B1-72D9-565E255B5F35}"/>
              </a:ext>
            </a:extLst>
          </p:cNvPr>
          <p:cNvSpPr>
            <a:spLocks noGrp="1"/>
          </p:cNvSpPr>
          <p:nvPr>
            <p:ph type="title"/>
          </p:nvPr>
        </p:nvSpPr>
        <p:spPr/>
        <p:txBody>
          <a:bodyPr/>
          <a:lstStyle/>
          <a:p>
            <a:r>
              <a:rPr lang="en-US" sz="3200" b="1">
                <a:solidFill>
                  <a:schemeClr val="bg2"/>
                </a:solidFill>
              </a:rPr>
              <a:t>CCCI v/s Development Margin. Correlation -&gt; </a:t>
            </a:r>
            <a:r>
              <a:rPr lang="en-US" sz="3200" b="1">
                <a:solidFill>
                  <a:schemeClr val="bg2"/>
                </a:solidFill>
                <a:highlight>
                  <a:srgbClr val="FFFF00"/>
                </a:highlight>
              </a:rPr>
              <a:t>-71.08%</a:t>
            </a:r>
            <a:endParaRPr lang="en-US" sz="3200" b="1">
              <a:solidFill>
                <a:schemeClr val="bg2"/>
              </a:solidFill>
              <a:highlight>
                <a:srgbClr val="FFFF00"/>
              </a:highlight>
              <a:cs typeface="Calibri Light"/>
            </a:endParaRPr>
          </a:p>
        </p:txBody>
      </p:sp>
      <p:graphicFrame>
        <p:nvGraphicFramePr>
          <p:cNvPr id="4" name="Content Placeholder 3">
            <a:extLst>
              <a:ext uri="{FF2B5EF4-FFF2-40B4-BE49-F238E27FC236}">
                <a16:creationId xmlns:a16="http://schemas.microsoft.com/office/drawing/2014/main" id="{2960FD9E-50EE-8825-70F9-11AC59EA5DFD}"/>
              </a:ext>
              <a:ext uri="{147F2762-F138-4A5C-976F-8EAC2B608ADB}">
                <a16:predDERef xmlns:a16="http://schemas.microsoft.com/office/drawing/2014/main" pred="{3E2952F5-32CE-493D-8F41-6AD7D87EE080}"/>
              </a:ext>
            </a:extLst>
          </p:cNvPr>
          <p:cNvGraphicFramePr>
            <a:graphicFrameLocks noGrp="1"/>
          </p:cNvGraphicFramePr>
          <p:nvPr>
            <p:ph idx="1"/>
          </p:nvPr>
        </p:nvGraphicFramePr>
        <p:xfrm>
          <a:off x="838200" y="1783645"/>
          <a:ext cx="9129889" cy="3930474"/>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EF187FA0-B3B0-E929-3228-A81B56D60AF5}"/>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299B205D-9B16-2E80-4002-2AFFC5588240}"/>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7" name="Rectangle 6">
            <a:extLst>
              <a:ext uri="{FF2B5EF4-FFF2-40B4-BE49-F238E27FC236}">
                <a16:creationId xmlns:a16="http://schemas.microsoft.com/office/drawing/2014/main" id="{F7077E38-954B-80CD-F287-CA6418215B6A}"/>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8" name="TextBox 7">
            <a:extLst>
              <a:ext uri="{FF2B5EF4-FFF2-40B4-BE49-F238E27FC236}">
                <a16:creationId xmlns:a16="http://schemas.microsoft.com/office/drawing/2014/main" id="{83AE12A1-5A22-6EE4-2EFA-5CB77BA0B7BC}"/>
              </a:ext>
            </a:extLst>
          </p:cNvPr>
          <p:cNvSpPr txBox="1"/>
          <p:nvPr/>
        </p:nvSpPr>
        <p:spPr>
          <a:xfrm>
            <a:off x="10396914" y="6429664"/>
            <a:ext cx="2084495" cy="338554"/>
          </a:xfrm>
          <a:prstGeom prst="rect">
            <a:avLst/>
          </a:prstGeom>
          <a:noFill/>
        </p:spPr>
        <p:txBody>
          <a:bodyPr wrap="square" rtlCol="0">
            <a:spAutoFit/>
          </a:bodyPr>
          <a:lstStyle/>
          <a:p>
            <a:r>
              <a:rPr lang="en-NZ" sz="1600">
                <a:hlinkClick r:id="rId3" action="ppaction://hlinksldjump"/>
              </a:rPr>
              <a:t>Appendix Table</a:t>
            </a:r>
            <a:endParaRPr lang="en-NZ" sz="1600"/>
          </a:p>
        </p:txBody>
      </p:sp>
      <p:sp>
        <p:nvSpPr>
          <p:cNvPr id="9" name="TextBox 8">
            <a:hlinkClick r:id="rId4" action="ppaction://hlinksldjump"/>
            <a:extLst>
              <a:ext uri="{FF2B5EF4-FFF2-40B4-BE49-F238E27FC236}">
                <a16:creationId xmlns:a16="http://schemas.microsoft.com/office/drawing/2014/main" id="{AB16479E-A73B-8169-A833-D87022623FBF}"/>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4" action="ppaction://hlinksldjump"/>
              </a:rPr>
              <a:t>ESG</a:t>
            </a:r>
            <a:endParaRPr lang="en-NZ" sz="1600"/>
          </a:p>
        </p:txBody>
      </p:sp>
      <p:sp>
        <p:nvSpPr>
          <p:cNvPr id="10" name="TextBox 9">
            <a:hlinkClick r:id="rId4" action="ppaction://hlinksldjump"/>
            <a:extLst>
              <a:ext uri="{FF2B5EF4-FFF2-40B4-BE49-F238E27FC236}">
                <a16:creationId xmlns:a16="http://schemas.microsoft.com/office/drawing/2014/main" id="{B1FA6927-2F93-C494-6FF0-48EC37005595}"/>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5" action="ppaction://hlinksldjump"/>
              </a:rPr>
              <a:t>Sensitivity Analysis</a:t>
            </a:r>
            <a:endParaRPr lang="en-NZ" sz="1600"/>
          </a:p>
        </p:txBody>
      </p:sp>
      <p:sp>
        <p:nvSpPr>
          <p:cNvPr id="11" name="TextBox 10">
            <a:hlinkClick r:id="rId4" action="ppaction://hlinksldjump"/>
            <a:extLst>
              <a:ext uri="{FF2B5EF4-FFF2-40B4-BE49-F238E27FC236}">
                <a16:creationId xmlns:a16="http://schemas.microsoft.com/office/drawing/2014/main" id="{B1D5C508-5561-E5DF-BD5D-D28FC5F2A509}"/>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6" action="ppaction://hlinksldjump"/>
              </a:rPr>
              <a:t>Valuation-DCF</a:t>
            </a:r>
            <a:endParaRPr lang="en-NZ" sz="1600"/>
          </a:p>
        </p:txBody>
      </p:sp>
      <p:sp>
        <p:nvSpPr>
          <p:cNvPr id="12" name="TextBox 11">
            <a:hlinkClick r:id="rId4" action="ppaction://hlinksldjump"/>
            <a:extLst>
              <a:ext uri="{FF2B5EF4-FFF2-40B4-BE49-F238E27FC236}">
                <a16:creationId xmlns:a16="http://schemas.microsoft.com/office/drawing/2014/main" id="{6310436C-0E6A-FAEF-035E-890B0920FA7C}"/>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7" action="ppaction://hlinksldjump"/>
              </a:rPr>
              <a:t>Financial Analysis</a:t>
            </a:r>
            <a:endParaRPr lang="en-NZ" sz="1600"/>
          </a:p>
        </p:txBody>
      </p:sp>
      <p:sp>
        <p:nvSpPr>
          <p:cNvPr id="13" name="TextBox 12">
            <a:hlinkClick r:id="rId4" action="ppaction://hlinksldjump"/>
            <a:extLst>
              <a:ext uri="{FF2B5EF4-FFF2-40B4-BE49-F238E27FC236}">
                <a16:creationId xmlns:a16="http://schemas.microsoft.com/office/drawing/2014/main" id="{C8205BE5-6DC4-61E1-C0CE-D5800A16F2BF}"/>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8" action="ppaction://hlinksldjump"/>
              </a:rPr>
              <a:t>Industry Positioning</a:t>
            </a:r>
            <a:endParaRPr lang="en-NZ" sz="1600"/>
          </a:p>
        </p:txBody>
      </p:sp>
      <p:sp>
        <p:nvSpPr>
          <p:cNvPr id="14" name="TextBox 13">
            <a:hlinkClick r:id="rId4" action="ppaction://hlinksldjump"/>
            <a:extLst>
              <a:ext uri="{FF2B5EF4-FFF2-40B4-BE49-F238E27FC236}">
                <a16:creationId xmlns:a16="http://schemas.microsoft.com/office/drawing/2014/main" id="{D8DAC507-3061-D4B8-5316-FE50130A0BD4}"/>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9" action="ppaction://hlinksldjump"/>
              </a:rPr>
              <a:t>Business Model</a:t>
            </a:r>
            <a:endParaRPr lang="en-NZ" sz="1600"/>
          </a:p>
        </p:txBody>
      </p:sp>
    </p:spTree>
    <p:extLst>
      <p:ext uri="{BB962C8B-B14F-4D97-AF65-F5344CB8AC3E}">
        <p14:creationId xmlns:p14="http://schemas.microsoft.com/office/powerpoint/2010/main" val="926676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133C222-E1F2-27D5-F6F0-529189A03017}"/>
              </a:ext>
            </a:extLst>
          </p:cNvPr>
          <p:cNvSpPr/>
          <p:nvPr/>
        </p:nvSpPr>
        <p:spPr>
          <a:xfrm>
            <a:off x="0" y="192830"/>
            <a:ext cx="12192000" cy="16701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C340667F-C1FA-04ED-9C95-DB6E4F15E5F5}"/>
              </a:ext>
            </a:extLst>
          </p:cNvPr>
          <p:cNvSpPr>
            <a:spLocks noGrp="1"/>
          </p:cNvSpPr>
          <p:nvPr>
            <p:ph type="title"/>
          </p:nvPr>
        </p:nvSpPr>
        <p:spPr/>
        <p:txBody>
          <a:bodyPr>
            <a:normAutofit/>
          </a:bodyPr>
          <a:lstStyle/>
          <a:p>
            <a:r>
              <a:rPr lang="en-US">
                <a:solidFill>
                  <a:schemeClr val="bg2"/>
                </a:solidFill>
              </a:rPr>
              <a:t>Quarterly Inflation v/s Healthcare Sector %age wage change. Correlation -&gt; </a:t>
            </a:r>
            <a:r>
              <a:rPr lang="en-US" b="1">
                <a:solidFill>
                  <a:schemeClr val="bg2"/>
                </a:solidFill>
                <a:highlight>
                  <a:srgbClr val="FFFF00"/>
                </a:highlight>
              </a:rPr>
              <a:t>-1.264%.</a:t>
            </a:r>
          </a:p>
        </p:txBody>
      </p:sp>
      <p:graphicFrame>
        <p:nvGraphicFramePr>
          <p:cNvPr id="4" name="Content Placeholder 3">
            <a:extLst>
              <a:ext uri="{FF2B5EF4-FFF2-40B4-BE49-F238E27FC236}">
                <a16:creationId xmlns:a16="http://schemas.microsoft.com/office/drawing/2014/main" id="{06E402DC-0071-9AD6-80C2-06F197A25BEC}"/>
              </a:ext>
              <a:ext uri="{147F2762-F138-4A5C-976F-8EAC2B608ADB}">
                <a16:predDERef xmlns:a16="http://schemas.microsoft.com/office/drawing/2014/main" pred="{CA7E7C26-AD67-3EB9-F41C-1DE041A4DD5C}"/>
              </a:ext>
            </a:extLst>
          </p:cNvPr>
          <p:cNvGraphicFramePr>
            <a:graphicFrameLocks noGrp="1"/>
          </p:cNvGraphicFramePr>
          <p:nvPr>
            <p:ph idx="1"/>
          </p:nvPr>
        </p:nvGraphicFramePr>
        <p:xfrm>
          <a:off x="838200" y="2031999"/>
          <a:ext cx="10021711" cy="4144963"/>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AA95F6F9-481F-7C53-C439-8A0AB335EDB3}"/>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ECB96483-3010-73A7-AEBC-AFF423365CED}"/>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7" name="Rectangle 6">
            <a:extLst>
              <a:ext uri="{FF2B5EF4-FFF2-40B4-BE49-F238E27FC236}">
                <a16:creationId xmlns:a16="http://schemas.microsoft.com/office/drawing/2014/main" id="{2EACC13C-B548-2A02-E9F1-AD7DC87E1147}"/>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8" name="TextBox 7">
            <a:extLst>
              <a:ext uri="{FF2B5EF4-FFF2-40B4-BE49-F238E27FC236}">
                <a16:creationId xmlns:a16="http://schemas.microsoft.com/office/drawing/2014/main" id="{3CA5FDCF-9BD1-EC22-D51F-6103728F7ECB}"/>
              </a:ext>
            </a:extLst>
          </p:cNvPr>
          <p:cNvSpPr txBox="1"/>
          <p:nvPr/>
        </p:nvSpPr>
        <p:spPr>
          <a:xfrm>
            <a:off x="10396914" y="6429664"/>
            <a:ext cx="2084495" cy="338554"/>
          </a:xfrm>
          <a:prstGeom prst="rect">
            <a:avLst/>
          </a:prstGeom>
          <a:noFill/>
        </p:spPr>
        <p:txBody>
          <a:bodyPr wrap="square" rtlCol="0">
            <a:spAutoFit/>
          </a:bodyPr>
          <a:lstStyle/>
          <a:p>
            <a:r>
              <a:rPr lang="en-NZ" sz="1600">
                <a:hlinkClick r:id="rId3" action="ppaction://hlinksldjump"/>
              </a:rPr>
              <a:t>Appendix Table</a:t>
            </a:r>
            <a:endParaRPr lang="en-NZ" sz="1600"/>
          </a:p>
        </p:txBody>
      </p:sp>
      <p:sp>
        <p:nvSpPr>
          <p:cNvPr id="9" name="TextBox 8">
            <a:hlinkClick r:id="rId4" action="ppaction://hlinksldjump"/>
            <a:extLst>
              <a:ext uri="{FF2B5EF4-FFF2-40B4-BE49-F238E27FC236}">
                <a16:creationId xmlns:a16="http://schemas.microsoft.com/office/drawing/2014/main" id="{A7B5F93D-6EDF-9D3F-6A2B-D1F0BAA4AE72}"/>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4" action="ppaction://hlinksldjump"/>
              </a:rPr>
              <a:t>ESG</a:t>
            </a:r>
            <a:endParaRPr lang="en-NZ" sz="1600"/>
          </a:p>
        </p:txBody>
      </p:sp>
      <p:sp>
        <p:nvSpPr>
          <p:cNvPr id="10" name="TextBox 9">
            <a:hlinkClick r:id="rId4" action="ppaction://hlinksldjump"/>
            <a:extLst>
              <a:ext uri="{FF2B5EF4-FFF2-40B4-BE49-F238E27FC236}">
                <a16:creationId xmlns:a16="http://schemas.microsoft.com/office/drawing/2014/main" id="{384F396D-1408-DBAF-5DF0-0B9219C58BE6}"/>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5" action="ppaction://hlinksldjump"/>
              </a:rPr>
              <a:t>Sensitivity Analysis</a:t>
            </a:r>
            <a:endParaRPr lang="en-NZ" sz="1600"/>
          </a:p>
        </p:txBody>
      </p:sp>
      <p:sp>
        <p:nvSpPr>
          <p:cNvPr id="11" name="TextBox 10">
            <a:hlinkClick r:id="rId4" action="ppaction://hlinksldjump"/>
            <a:extLst>
              <a:ext uri="{FF2B5EF4-FFF2-40B4-BE49-F238E27FC236}">
                <a16:creationId xmlns:a16="http://schemas.microsoft.com/office/drawing/2014/main" id="{4B7E07EE-AAB7-33BD-F860-BD0381B5E102}"/>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6" action="ppaction://hlinksldjump"/>
              </a:rPr>
              <a:t>Valuation-DCF</a:t>
            </a:r>
            <a:endParaRPr lang="en-NZ" sz="1600"/>
          </a:p>
        </p:txBody>
      </p:sp>
      <p:sp>
        <p:nvSpPr>
          <p:cNvPr id="12" name="TextBox 11">
            <a:hlinkClick r:id="rId4" action="ppaction://hlinksldjump"/>
            <a:extLst>
              <a:ext uri="{FF2B5EF4-FFF2-40B4-BE49-F238E27FC236}">
                <a16:creationId xmlns:a16="http://schemas.microsoft.com/office/drawing/2014/main" id="{30EE58F9-B39E-9B2C-66A5-A3BD9A2A362E}"/>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7" action="ppaction://hlinksldjump"/>
              </a:rPr>
              <a:t>Financial Analysis</a:t>
            </a:r>
            <a:endParaRPr lang="en-NZ" sz="1600"/>
          </a:p>
        </p:txBody>
      </p:sp>
      <p:sp>
        <p:nvSpPr>
          <p:cNvPr id="13" name="TextBox 12">
            <a:hlinkClick r:id="rId4" action="ppaction://hlinksldjump"/>
            <a:extLst>
              <a:ext uri="{FF2B5EF4-FFF2-40B4-BE49-F238E27FC236}">
                <a16:creationId xmlns:a16="http://schemas.microsoft.com/office/drawing/2014/main" id="{1763DA94-CBEA-DDB5-CAE8-D415ED229D1F}"/>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8" action="ppaction://hlinksldjump"/>
              </a:rPr>
              <a:t>Industry Positioning</a:t>
            </a:r>
            <a:endParaRPr lang="en-NZ" sz="1600"/>
          </a:p>
        </p:txBody>
      </p:sp>
      <p:sp>
        <p:nvSpPr>
          <p:cNvPr id="14" name="TextBox 13">
            <a:hlinkClick r:id="rId4" action="ppaction://hlinksldjump"/>
            <a:extLst>
              <a:ext uri="{FF2B5EF4-FFF2-40B4-BE49-F238E27FC236}">
                <a16:creationId xmlns:a16="http://schemas.microsoft.com/office/drawing/2014/main" id="{14DB89F6-34B5-60E9-5CD6-60B4F43FE424}"/>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9" action="ppaction://hlinksldjump"/>
              </a:rPr>
              <a:t>Business Model</a:t>
            </a:r>
            <a:endParaRPr lang="en-NZ" sz="1600"/>
          </a:p>
        </p:txBody>
      </p:sp>
    </p:spTree>
    <p:extLst>
      <p:ext uri="{BB962C8B-B14F-4D97-AF65-F5344CB8AC3E}">
        <p14:creationId xmlns:p14="http://schemas.microsoft.com/office/powerpoint/2010/main" val="2591409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9BAC9A-D992-7EB0-7EB9-35AB9C77EE21}"/>
              </a:ext>
            </a:extLst>
          </p:cNvPr>
          <p:cNvSpPr/>
          <p:nvPr/>
        </p:nvSpPr>
        <p:spPr>
          <a:xfrm>
            <a:off x="0" y="192830"/>
            <a:ext cx="12192000" cy="132556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675AB7AC-962E-BEB4-3D15-C298FB665FD9}"/>
              </a:ext>
            </a:extLst>
          </p:cNvPr>
          <p:cNvSpPr>
            <a:spLocks noGrp="1"/>
          </p:cNvSpPr>
          <p:nvPr>
            <p:ph type="title"/>
          </p:nvPr>
        </p:nvSpPr>
        <p:spPr/>
        <p:txBody>
          <a:bodyPr/>
          <a:lstStyle/>
          <a:p>
            <a:r>
              <a:rPr lang="en-US" sz="3200" b="1">
                <a:solidFill>
                  <a:schemeClr val="bg2"/>
                </a:solidFill>
              </a:rPr>
              <a:t>Quarterly Inflation and Healthcare Sector Salaries. The correlation is +</a:t>
            </a:r>
            <a:r>
              <a:rPr lang="en-US" sz="3200" b="1" err="1">
                <a:solidFill>
                  <a:schemeClr val="bg2"/>
                </a:solidFill>
              </a:rPr>
              <a:t>ve</a:t>
            </a:r>
            <a:r>
              <a:rPr lang="en-US" sz="3200" b="1">
                <a:solidFill>
                  <a:schemeClr val="bg2"/>
                </a:solidFill>
              </a:rPr>
              <a:t>.</a:t>
            </a:r>
          </a:p>
        </p:txBody>
      </p:sp>
      <p:graphicFrame>
        <p:nvGraphicFramePr>
          <p:cNvPr id="4" name="Content Placeholder 3">
            <a:extLst>
              <a:ext uri="{FF2B5EF4-FFF2-40B4-BE49-F238E27FC236}">
                <a16:creationId xmlns:a16="http://schemas.microsoft.com/office/drawing/2014/main" id="{30950CB4-B41A-4D58-BC4A-F6B5D9648A05}"/>
              </a:ext>
              <a:ext uri="{147F2762-F138-4A5C-976F-8EAC2B608ADB}">
                <a16:predDERef xmlns:a16="http://schemas.microsoft.com/office/drawing/2014/main" pred="{06E402DC-0071-9AD6-80C2-06F197A25BEC}"/>
              </a:ext>
            </a:extLst>
          </p:cNvPr>
          <p:cNvGraphicFramePr>
            <a:graphicFrameLocks noGrp="1"/>
          </p:cNvGraphicFramePr>
          <p:nvPr>
            <p:ph idx="1"/>
            <p:extLst>
              <p:ext uri="{D42A27DB-BD31-4B8C-83A1-F6EECF244321}">
                <p14:modId xmlns:p14="http://schemas.microsoft.com/office/powerpoint/2010/main" val="217680761"/>
              </p:ext>
            </p:extLst>
          </p:nvPr>
        </p:nvGraphicFramePr>
        <p:xfrm>
          <a:off x="838200" y="1710606"/>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5A68AF85-EE66-5934-A19A-E4D5F2BEFBBB}"/>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575F8FDE-1CAE-92B5-736B-B4E6F1228E0A}"/>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7" name="Rectangle 6">
            <a:extLst>
              <a:ext uri="{FF2B5EF4-FFF2-40B4-BE49-F238E27FC236}">
                <a16:creationId xmlns:a16="http://schemas.microsoft.com/office/drawing/2014/main" id="{3C2867CA-D867-8C38-C8AE-2270B3A6C6DA}"/>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8" name="TextBox 7">
            <a:extLst>
              <a:ext uri="{FF2B5EF4-FFF2-40B4-BE49-F238E27FC236}">
                <a16:creationId xmlns:a16="http://schemas.microsoft.com/office/drawing/2014/main" id="{394969A6-0560-A475-0537-E55DC2B253CB}"/>
              </a:ext>
            </a:extLst>
          </p:cNvPr>
          <p:cNvSpPr txBox="1"/>
          <p:nvPr/>
        </p:nvSpPr>
        <p:spPr>
          <a:xfrm>
            <a:off x="10396914" y="6429664"/>
            <a:ext cx="2084495" cy="338554"/>
          </a:xfrm>
          <a:prstGeom prst="rect">
            <a:avLst/>
          </a:prstGeom>
          <a:noFill/>
        </p:spPr>
        <p:txBody>
          <a:bodyPr wrap="square" rtlCol="0">
            <a:spAutoFit/>
          </a:bodyPr>
          <a:lstStyle/>
          <a:p>
            <a:r>
              <a:rPr lang="en-NZ" sz="1600">
                <a:hlinkClick r:id="rId3" action="ppaction://hlinksldjump"/>
              </a:rPr>
              <a:t>Appendix Table</a:t>
            </a:r>
            <a:endParaRPr lang="en-NZ" sz="1600"/>
          </a:p>
        </p:txBody>
      </p:sp>
      <p:sp>
        <p:nvSpPr>
          <p:cNvPr id="9" name="TextBox 8">
            <a:hlinkClick r:id="rId4" action="ppaction://hlinksldjump"/>
            <a:extLst>
              <a:ext uri="{FF2B5EF4-FFF2-40B4-BE49-F238E27FC236}">
                <a16:creationId xmlns:a16="http://schemas.microsoft.com/office/drawing/2014/main" id="{D863D693-5B97-21E2-A525-DAB4FF610D75}"/>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4" action="ppaction://hlinksldjump"/>
              </a:rPr>
              <a:t>ESG</a:t>
            </a:r>
            <a:endParaRPr lang="en-NZ" sz="1600"/>
          </a:p>
        </p:txBody>
      </p:sp>
      <p:sp>
        <p:nvSpPr>
          <p:cNvPr id="10" name="TextBox 9">
            <a:hlinkClick r:id="rId4" action="ppaction://hlinksldjump"/>
            <a:extLst>
              <a:ext uri="{FF2B5EF4-FFF2-40B4-BE49-F238E27FC236}">
                <a16:creationId xmlns:a16="http://schemas.microsoft.com/office/drawing/2014/main" id="{FE1319C4-E6BF-E22A-275F-8DBAFB820B77}"/>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5" action="ppaction://hlinksldjump"/>
              </a:rPr>
              <a:t>Sensitivity Analysis</a:t>
            </a:r>
            <a:endParaRPr lang="en-NZ" sz="1600"/>
          </a:p>
        </p:txBody>
      </p:sp>
      <p:sp>
        <p:nvSpPr>
          <p:cNvPr id="11" name="TextBox 10">
            <a:hlinkClick r:id="rId4" action="ppaction://hlinksldjump"/>
            <a:extLst>
              <a:ext uri="{FF2B5EF4-FFF2-40B4-BE49-F238E27FC236}">
                <a16:creationId xmlns:a16="http://schemas.microsoft.com/office/drawing/2014/main" id="{A81CE2B2-6928-84C2-85ED-82B574131E1B}"/>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6" action="ppaction://hlinksldjump"/>
              </a:rPr>
              <a:t>Valuation-DCF</a:t>
            </a:r>
            <a:endParaRPr lang="en-NZ" sz="1600"/>
          </a:p>
        </p:txBody>
      </p:sp>
      <p:sp>
        <p:nvSpPr>
          <p:cNvPr id="12" name="TextBox 11">
            <a:hlinkClick r:id="rId4" action="ppaction://hlinksldjump"/>
            <a:extLst>
              <a:ext uri="{FF2B5EF4-FFF2-40B4-BE49-F238E27FC236}">
                <a16:creationId xmlns:a16="http://schemas.microsoft.com/office/drawing/2014/main" id="{57BF5258-B93C-BCEF-105F-B4DE69721A61}"/>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7" action="ppaction://hlinksldjump"/>
              </a:rPr>
              <a:t>Financial Analysis</a:t>
            </a:r>
            <a:endParaRPr lang="en-NZ" sz="1600"/>
          </a:p>
        </p:txBody>
      </p:sp>
      <p:sp>
        <p:nvSpPr>
          <p:cNvPr id="13" name="TextBox 12">
            <a:hlinkClick r:id="rId4" action="ppaction://hlinksldjump"/>
            <a:extLst>
              <a:ext uri="{FF2B5EF4-FFF2-40B4-BE49-F238E27FC236}">
                <a16:creationId xmlns:a16="http://schemas.microsoft.com/office/drawing/2014/main" id="{7C90D028-8368-3C91-B4C2-36B5C5B54003}"/>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8" action="ppaction://hlinksldjump"/>
              </a:rPr>
              <a:t>Industry Positioning</a:t>
            </a:r>
            <a:endParaRPr lang="en-NZ" sz="1600"/>
          </a:p>
        </p:txBody>
      </p:sp>
      <p:sp>
        <p:nvSpPr>
          <p:cNvPr id="14" name="TextBox 13">
            <a:hlinkClick r:id="rId4" action="ppaction://hlinksldjump"/>
            <a:extLst>
              <a:ext uri="{FF2B5EF4-FFF2-40B4-BE49-F238E27FC236}">
                <a16:creationId xmlns:a16="http://schemas.microsoft.com/office/drawing/2014/main" id="{2003D9FC-7427-8A09-9F50-6495AF698F3D}"/>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9" action="ppaction://hlinksldjump"/>
              </a:rPr>
              <a:t>Business Model</a:t>
            </a:r>
            <a:endParaRPr lang="en-NZ" sz="1600"/>
          </a:p>
        </p:txBody>
      </p:sp>
    </p:spTree>
    <p:extLst>
      <p:ext uri="{BB962C8B-B14F-4D97-AF65-F5344CB8AC3E}">
        <p14:creationId xmlns:p14="http://schemas.microsoft.com/office/powerpoint/2010/main" val="132353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C79E13-7003-A412-6830-02469F213BB0}"/>
              </a:ext>
            </a:extLst>
          </p:cNvPr>
          <p:cNvSpPr/>
          <p:nvPr/>
        </p:nvSpPr>
        <p:spPr>
          <a:xfrm>
            <a:off x="0" y="192830"/>
            <a:ext cx="12192000" cy="16701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554A16CA-31CE-7CCD-9046-9FEA8A0611C1}"/>
              </a:ext>
            </a:extLst>
          </p:cNvPr>
          <p:cNvSpPr>
            <a:spLocks noGrp="1"/>
          </p:cNvSpPr>
          <p:nvPr>
            <p:ph type="title"/>
          </p:nvPr>
        </p:nvSpPr>
        <p:spPr/>
        <p:txBody>
          <a:bodyPr>
            <a:normAutofit fontScale="90000"/>
          </a:bodyPr>
          <a:lstStyle/>
          <a:p>
            <a:r>
              <a:rPr lang="en-US">
                <a:solidFill>
                  <a:schemeClr val="bg2"/>
                </a:solidFill>
              </a:rPr>
              <a:t>OCA Stock Price v/s 5Y Mortgage Rate. Correlation </a:t>
            </a:r>
            <a:r>
              <a:rPr lang="en-US">
                <a:solidFill>
                  <a:schemeClr val="bg2"/>
                </a:solidFill>
                <a:highlight>
                  <a:srgbClr val="FFFF00"/>
                </a:highlight>
              </a:rPr>
              <a:t>-&gt; -0.6135</a:t>
            </a:r>
            <a:r>
              <a:rPr lang="en-US">
                <a:solidFill>
                  <a:schemeClr val="bg2"/>
                </a:solidFill>
              </a:rPr>
              <a:t>. A very strong –</a:t>
            </a:r>
            <a:r>
              <a:rPr lang="en-US" err="1">
                <a:solidFill>
                  <a:schemeClr val="bg2"/>
                </a:solidFill>
              </a:rPr>
              <a:t>ve</a:t>
            </a:r>
            <a:r>
              <a:rPr lang="en-US">
                <a:solidFill>
                  <a:schemeClr val="bg2"/>
                </a:solidFill>
              </a:rPr>
              <a:t> correl.</a:t>
            </a:r>
          </a:p>
        </p:txBody>
      </p:sp>
      <p:graphicFrame>
        <p:nvGraphicFramePr>
          <p:cNvPr id="4" name="Content Placeholder 3">
            <a:extLst>
              <a:ext uri="{FF2B5EF4-FFF2-40B4-BE49-F238E27FC236}">
                <a16:creationId xmlns:a16="http://schemas.microsoft.com/office/drawing/2014/main" id="{429E282F-F8FB-4BD4-B681-F51E2B536C2A}"/>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623DAD90-5E6D-0B5B-325B-F648792BB831}"/>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9BF4FCF7-FCBA-6CF8-948E-79EB7880BFED}"/>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7" name="Rectangle 6">
            <a:extLst>
              <a:ext uri="{FF2B5EF4-FFF2-40B4-BE49-F238E27FC236}">
                <a16:creationId xmlns:a16="http://schemas.microsoft.com/office/drawing/2014/main" id="{01C34ACF-594E-CCFF-72C2-C176653B3BAF}"/>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8" name="TextBox 7">
            <a:extLst>
              <a:ext uri="{FF2B5EF4-FFF2-40B4-BE49-F238E27FC236}">
                <a16:creationId xmlns:a16="http://schemas.microsoft.com/office/drawing/2014/main" id="{F1A487C8-BF83-BC4F-3CD9-28A2CCA2EAF1}"/>
              </a:ext>
            </a:extLst>
          </p:cNvPr>
          <p:cNvSpPr txBox="1"/>
          <p:nvPr/>
        </p:nvSpPr>
        <p:spPr>
          <a:xfrm>
            <a:off x="10396914" y="6429664"/>
            <a:ext cx="2084495" cy="338554"/>
          </a:xfrm>
          <a:prstGeom prst="rect">
            <a:avLst/>
          </a:prstGeom>
          <a:noFill/>
        </p:spPr>
        <p:txBody>
          <a:bodyPr wrap="square" rtlCol="0">
            <a:spAutoFit/>
          </a:bodyPr>
          <a:lstStyle/>
          <a:p>
            <a:r>
              <a:rPr lang="en-NZ" sz="1600">
                <a:hlinkClick r:id="rId3" action="ppaction://hlinksldjump"/>
              </a:rPr>
              <a:t>Appendix Table</a:t>
            </a:r>
            <a:endParaRPr lang="en-NZ" sz="1600"/>
          </a:p>
        </p:txBody>
      </p:sp>
      <p:sp>
        <p:nvSpPr>
          <p:cNvPr id="9" name="TextBox 8">
            <a:hlinkClick r:id="rId4" action="ppaction://hlinksldjump"/>
            <a:extLst>
              <a:ext uri="{FF2B5EF4-FFF2-40B4-BE49-F238E27FC236}">
                <a16:creationId xmlns:a16="http://schemas.microsoft.com/office/drawing/2014/main" id="{13196EC6-E49C-261A-25A3-34894BF3575A}"/>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4" action="ppaction://hlinksldjump"/>
              </a:rPr>
              <a:t>ESG</a:t>
            </a:r>
            <a:endParaRPr lang="en-NZ" sz="1600"/>
          </a:p>
        </p:txBody>
      </p:sp>
      <p:sp>
        <p:nvSpPr>
          <p:cNvPr id="10" name="TextBox 9">
            <a:hlinkClick r:id="rId4" action="ppaction://hlinksldjump"/>
            <a:extLst>
              <a:ext uri="{FF2B5EF4-FFF2-40B4-BE49-F238E27FC236}">
                <a16:creationId xmlns:a16="http://schemas.microsoft.com/office/drawing/2014/main" id="{99C7C118-CCD9-E36E-00B3-50943DB930C0}"/>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5" action="ppaction://hlinksldjump"/>
              </a:rPr>
              <a:t>Sensitivity Analysis</a:t>
            </a:r>
            <a:endParaRPr lang="en-NZ" sz="1600"/>
          </a:p>
        </p:txBody>
      </p:sp>
      <p:sp>
        <p:nvSpPr>
          <p:cNvPr id="11" name="TextBox 10">
            <a:hlinkClick r:id="rId4" action="ppaction://hlinksldjump"/>
            <a:extLst>
              <a:ext uri="{FF2B5EF4-FFF2-40B4-BE49-F238E27FC236}">
                <a16:creationId xmlns:a16="http://schemas.microsoft.com/office/drawing/2014/main" id="{F72B5CE6-FAEB-9488-89AB-690C93844066}"/>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6" action="ppaction://hlinksldjump"/>
              </a:rPr>
              <a:t>Valuation-DCF</a:t>
            </a:r>
            <a:endParaRPr lang="en-NZ" sz="1600"/>
          </a:p>
        </p:txBody>
      </p:sp>
      <p:sp>
        <p:nvSpPr>
          <p:cNvPr id="12" name="TextBox 11">
            <a:hlinkClick r:id="rId4" action="ppaction://hlinksldjump"/>
            <a:extLst>
              <a:ext uri="{FF2B5EF4-FFF2-40B4-BE49-F238E27FC236}">
                <a16:creationId xmlns:a16="http://schemas.microsoft.com/office/drawing/2014/main" id="{C63ACFA6-9291-C9A2-0D07-A9CE4D1ED930}"/>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7" action="ppaction://hlinksldjump"/>
              </a:rPr>
              <a:t>Financial Analysis</a:t>
            </a:r>
            <a:endParaRPr lang="en-NZ" sz="1600"/>
          </a:p>
        </p:txBody>
      </p:sp>
      <p:sp>
        <p:nvSpPr>
          <p:cNvPr id="13" name="TextBox 12">
            <a:hlinkClick r:id="rId4" action="ppaction://hlinksldjump"/>
            <a:extLst>
              <a:ext uri="{FF2B5EF4-FFF2-40B4-BE49-F238E27FC236}">
                <a16:creationId xmlns:a16="http://schemas.microsoft.com/office/drawing/2014/main" id="{165B6F4C-12E7-E22A-80C8-2500AF1B23DA}"/>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8" action="ppaction://hlinksldjump"/>
              </a:rPr>
              <a:t>Industry Positioning</a:t>
            </a:r>
            <a:endParaRPr lang="en-NZ" sz="1600"/>
          </a:p>
        </p:txBody>
      </p:sp>
      <p:sp>
        <p:nvSpPr>
          <p:cNvPr id="14" name="TextBox 13">
            <a:hlinkClick r:id="rId4" action="ppaction://hlinksldjump"/>
            <a:extLst>
              <a:ext uri="{FF2B5EF4-FFF2-40B4-BE49-F238E27FC236}">
                <a16:creationId xmlns:a16="http://schemas.microsoft.com/office/drawing/2014/main" id="{07CB1574-3755-EE2B-F238-C683867B3053}"/>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9" action="ppaction://hlinksldjump"/>
              </a:rPr>
              <a:t>Business Model</a:t>
            </a:r>
            <a:endParaRPr lang="en-NZ" sz="1600"/>
          </a:p>
        </p:txBody>
      </p:sp>
    </p:spTree>
    <p:extLst>
      <p:ext uri="{BB962C8B-B14F-4D97-AF65-F5344CB8AC3E}">
        <p14:creationId xmlns:p14="http://schemas.microsoft.com/office/powerpoint/2010/main" val="1958164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1836D9-0963-8003-5495-16C7B3DF418B}"/>
              </a:ext>
            </a:extLst>
          </p:cNvPr>
          <p:cNvSpPr/>
          <p:nvPr/>
        </p:nvSpPr>
        <p:spPr>
          <a:xfrm>
            <a:off x="0" y="192830"/>
            <a:ext cx="12192000" cy="16701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349B3144-0769-B601-7BD2-BAF29C7A477F}"/>
              </a:ext>
            </a:extLst>
          </p:cNvPr>
          <p:cNvSpPr>
            <a:spLocks noGrp="1"/>
          </p:cNvSpPr>
          <p:nvPr>
            <p:ph type="title"/>
          </p:nvPr>
        </p:nvSpPr>
        <p:spPr/>
        <p:txBody>
          <a:bodyPr/>
          <a:lstStyle/>
          <a:p>
            <a:r>
              <a:rPr lang="en-US">
                <a:solidFill>
                  <a:schemeClr val="bg2"/>
                </a:solidFill>
              </a:rPr>
              <a:t>OCA Stock v/s 10Y Bond Yield. Correlation -&gt; </a:t>
            </a:r>
            <a:br>
              <a:rPr lang="en-US">
                <a:solidFill>
                  <a:schemeClr val="bg2"/>
                </a:solidFill>
              </a:rPr>
            </a:br>
            <a:r>
              <a:rPr lang="en-US">
                <a:solidFill>
                  <a:schemeClr val="bg2"/>
                </a:solidFill>
                <a:highlight>
                  <a:srgbClr val="FFFF00"/>
                </a:highlight>
              </a:rPr>
              <a:t>-0.47875</a:t>
            </a:r>
            <a:r>
              <a:rPr lang="en-US">
                <a:solidFill>
                  <a:schemeClr val="bg2"/>
                </a:solidFill>
              </a:rPr>
              <a:t>.</a:t>
            </a:r>
          </a:p>
        </p:txBody>
      </p:sp>
      <p:graphicFrame>
        <p:nvGraphicFramePr>
          <p:cNvPr id="4" name="Content Placeholder 3">
            <a:extLst>
              <a:ext uri="{FF2B5EF4-FFF2-40B4-BE49-F238E27FC236}">
                <a16:creationId xmlns:a16="http://schemas.microsoft.com/office/drawing/2014/main" id="{71D66E12-1540-4E91-BDD8-987A3F27F53E}"/>
              </a:ext>
            </a:extLst>
          </p:cNvPr>
          <p:cNvGraphicFramePr>
            <a:graphicFrameLocks noGrp="1"/>
          </p:cNvGraphicFramePr>
          <p:nvPr>
            <p:ph idx="1"/>
            <p:extLst>
              <p:ext uri="{D42A27DB-BD31-4B8C-83A1-F6EECF244321}">
                <p14:modId xmlns:p14="http://schemas.microsoft.com/office/powerpoint/2010/main" val="1194258000"/>
              </p:ext>
            </p:extLst>
          </p:nvPr>
        </p:nvGraphicFramePr>
        <p:xfrm>
          <a:off x="838200" y="1825625"/>
          <a:ext cx="10601864"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D54DE9D4-6DD4-598C-8FAE-DF9CE7F6CFF4}"/>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D4AF3669-95D2-3030-6CAF-3747C393C108}"/>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7" name="Rectangle 6">
            <a:extLst>
              <a:ext uri="{FF2B5EF4-FFF2-40B4-BE49-F238E27FC236}">
                <a16:creationId xmlns:a16="http://schemas.microsoft.com/office/drawing/2014/main" id="{02D705C5-2361-7C57-B54F-8B3DE4DB42FD}"/>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8" name="TextBox 7">
            <a:extLst>
              <a:ext uri="{FF2B5EF4-FFF2-40B4-BE49-F238E27FC236}">
                <a16:creationId xmlns:a16="http://schemas.microsoft.com/office/drawing/2014/main" id="{8B4125CF-B3C3-6B23-22DA-F71B6A40680C}"/>
              </a:ext>
            </a:extLst>
          </p:cNvPr>
          <p:cNvSpPr txBox="1"/>
          <p:nvPr/>
        </p:nvSpPr>
        <p:spPr>
          <a:xfrm>
            <a:off x="10396914" y="6429664"/>
            <a:ext cx="2084495" cy="338554"/>
          </a:xfrm>
          <a:prstGeom prst="rect">
            <a:avLst/>
          </a:prstGeom>
          <a:noFill/>
        </p:spPr>
        <p:txBody>
          <a:bodyPr wrap="square" rtlCol="0">
            <a:spAutoFit/>
          </a:bodyPr>
          <a:lstStyle/>
          <a:p>
            <a:r>
              <a:rPr lang="en-NZ" sz="1600">
                <a:hlinkClick r:id="rId3" action="ppaction://hlinksldjump"/>
              </a:rPr>
              <a:t>Appendix Table</a:t>
            </a:r>
            <a:endParaRPr lang="en-NZ" sz="1600"/>
          </a:p>
        </p:txBody>
      </p:sp>
      <p:sp>
        <p:nvSpPr>
          <p:cNvPr id="9" name="TextBox 8">
            <a:hlinkClick r:id="rId4" action="ppaction://hlinksldjump"/>
            <a:extLst>
              <a:ext uri="{FF2B5EF4-FFF2-40B4-BE49-F238E27FC236}">
                <a16:creationId xmlns:a16="http://schemas.microsoft.com/office/drawing/2014/main" id="{64050D81-2AA4-F404-6D3F-73A57C47B405}"/>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4" action="ppaction://hlinksldjump"/>
              </a:rPr>
              <a:t>ESG</a:t>
            </a:r>
            <a:endParaRPr lang="en-NZ" sz="1600"/>
          </a:p>
        </p:txBody>
      </p:sp>
      <p:sp>
        <p:nvSpPr>
          <p:cNvPr id="10" name="TextBox 9">
            <a:hlinkClick r:id="rId4" action="ppaction://hlinksldjump"/>
            <a:extLst>
              <a:ext uri="{FF2B5EF4-FFF2-40B4-BE49-F238E27FC236}">
                <a16:creationId xmlns:a16="http://schemas.microsoft.com/office/drawing/2014/main" id="{E9496527-1006-2854-7937-18AB3A5F06EA}"/>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5" action="ppaction://hlinksldjump"/>
              </a:rPr>
              <a:t>Sensitivity Analysis</a:t>
            </a:r>
            <a:endParaRPr lang="en-NZ" sz="1600"/>
          </a:p>
        </p:txBody>
      </p:sp>
      <p:sp>
        <p:nvSpPr>
          <p:cNvPr id="11" name="TextBox 10">
            <a:hlinkClick r:id="rId4" action="ppaction://hlinksldjump"/>
            <a:extLst>
              <a:ext uri="{FF2B5EF4-FFF2-40B4-BE49-F238E27FC236}">
                <a16:creationId xmlns:a16="http://schemas.microsoft.com/office/drawing/2014/main" id="{65D79158-13FC-575D-1892-A0340CF3AEA7}"/>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6" action="ppaction://hlinksldjump"/>
              </a:rPr>
              <a:t>Valuation-DCF</a:t>
            </a:r>
            <a:endParaRPr lang="en-NZ" sz="1600"/>
          </a:p>
        </p:txBody>
      </p:sp>
      <p:sp>
        <p:nvSpPr>
          <p:cNvPr id="12" name="TextBox 11">
            <a:hlinkClick r:id="rId4" action="ppaction://hlinksldjump"/>
            <a:extLst>
              <a:ext uri="{FF2B5EF4-FFF2-40B4-BE49-F238E27FC236}">
                <a16:creationId xmlns:a16="http://schemas.microsoft.com/office/drawing/2014/main" id="{E4183692-985E-3A27-2BAD-A8987AB5327F}"/>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7" action="ppaction://hlinksldjump"/>
              </a:rPr>
              <a:t>Financial Analysis</a:t>
            </a:r>
            <a:endParaRPr lang="en-NZ" sz="1600"/>
          </a:p>
        </p:txBody>
      </p:sp>
      <p:sp>
        <p:nvSpPr>
          <p:cNvPr id="13" name="TextBox 12">
            <a:hlinkClick r:id="rId4" action="ppaction://hlinksldjump"/>
            <a:extLst>
              <a:ext uri="{FF2B5EF4-FFF2-40B4-BE49-F238E27FC236}">
                <a16:creationId xmlns:a16="http://schemas.microsoft.com/office/drawing/2014/main" id="{B74FF424-2725-C3E1-9208-ABDDA81FA7EE}"/>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8" action="ppaction://hlinksldjump"/>
              </a:rPr>
              <a:t>Industry Positioning</a:t>
            </a:r>
            <a:endParaRPr lang="en-NZ" sz="1600"/>
          </a:p>
        </p:txBody>
      </p:sp>
      <p:sp>
        <p:nvSpPr>
          <p:cNvPr id="14" name="TextBox 13">
            <a:hlinkClick r:id="rId4" action="ppaction://hlinksldjump"/>
            <a:extLst>
              <a:ext uri="{FF2B5EF4-FFF2-40B4-BE49-F238E27FC236}">
                <a16:creationId xmlns:a16="http://schemas.microsoft.com/office/drawing/2014/main" id="{17D9E3B2-9E96-59BC-8BD6-65207F001453}"/>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9" action="ppaction://hlinksldjump"/>
              </a:rPr>
              <a:t>Business Model</a:t>
            </a:r>
            <a:endParaRPr lang="en-NZ" sz="1600"/>
          </a:p>
        </p:txBody>
      </p:sp>
    </p:spTree>
    <p:extLst>
      <p:ext uri="{BB962C8B-B14F-4D97-AF65-F5344CB8AC3E}">
        <p14:creationId xmlns:p14="http://schemas.microsoft.com/office/powerpoint/2010/main" val="36341843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0098F-ECAD-650C-3677-133EF693A089}"/>
              </a:ext>
            </a:extLst>
          </p:cNvPr>
          <p:cNvSpPr/>
          <p:nvPr/>
        </p:nvSpPr>
        <p:spPr>
          <a:xfrm>
            <a:off x="0" y="192830"/>
            <a:ext cx="12192000" cy="16701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E7A6BB47-3AA9-6A8B-61F9-B7680997F3D6}"/>
              </a:ext>
            </a:extLst>
          </p:cNvPr>
          <p:cNvSpPr>
            <a:spLocks noGrp="1"/>
          </p:cNvSpPr>
          <p:nvPr>
            <p:ph type="title"/>
          </p:nvPr>
        </p:nvSpPr>
        <p:spPr/>
        <p:txBody>
          <a:bodyPr/>
          <a:lstStyle/>
          <a:p>
            <a:r>
              <a:rPr lang="en-US">
                <a:solidFill>
                  <a:schemeClr val="bg2"/>
                </a:solidFill>
              </a:rPr>
              <a:t>OCA Stock v/s OCR. Correlation -&gt; </a:t>
            </a:r>
            <a:r>
              <a:rPr lang="en-US">
                <a:solidFill>
                  <a:schemeClr val="bg2"/>
                </a:solidFill>
                <a:highlight>
                  <a:srgbClr val="FFFF00"/>
                </a:highlight>
              </a:rPr>
              <a:t>-0.69478</a:t>
            </a:r>
            <a:r>
              <a:rPr lang="en-US">
                <a:highlight>
                  <a:srgbClr val="FFFF00"/>
                </a:highlight>
              </a:rPr>
              <a:t>	</a:t>
            </a:r>
          </a:p>
        </p:txBody>
      </p:sp>
      <p:graphicFrame>
        <p:nvGraphicFramePr>
          <p:cNvPr id="4" name="Content Placeholder 3">
            <a:extLst>
              <a:ext uri="{FF2B5EF4-FFF2-40B4-BE49-F238E27FC236}">
                <a16:creationId xmlns:a16="http://schemas.microsoft.com/office/drawing/2014/main" id="{8EA977C2-5454-46F0-BBD3-4D38A9F642EB}"/>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029BC38D-BF9D-41A0-B72C-B52AFCAE66F9}"/>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6" name="Rectangle 5">
            <a:extLst>
              <a:ext uri="{FF2B5EF4-FFF2-40B4-BE49-F238E27FC236}">
                <a16:creationId xmlns:a16="http://schemas.microsoft.com/office/drawing/2014/main" id="{F3A56183-E72D-A5FA-EEE3-8A1D16D417C7}"/>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7" name="Rectangle 6">
            <a:extLst>
              <a:ext uri="{FF2B5EF4-FFF2-40B4-BE49-F238E27FC236}">
                <a16:creationId xmlns:a16="http://schemas.microsoft.com/office/drawing/2014/main" id="{47588B22-7891-EDEC-BDE2-9F7E882526B0}"/>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8" name="TextBox 7">
            <a:extLst>
              <a:ext uri="{FF2B5EF4-FFF2-40B4-BE49-F238E27FC236}">
                <a16:creationId xmlns:a16="http://schemas.microsoft.com/office/drawing/2014/main" id="{3E3C9D74-0520-5725-2DA3-FAA6EEB94834}"/>
              </a:ext>
            </a:extLst>
          </p:cNvPr>
          <p:cNvSpPr txBox="1"/>
          <p:nvPr/>
        </p:nvSpPr>
        <p:spPr>
          <a:xfrm>
            <a:off x="10396914" y="6429664"/>
            <a:ext cx="2084495" cy="338554"/>
          </a:xfrm>
          <a:prstGeom prst="rect">
            <a:avLst/>
          </a:prstGeom>
          <a:noFill/>
        </p:spPr>
        <p:txBody>
          <a:bodyPr wrap="square" rtlCol="0">
            <a:spAutoFit/>
          </a:bodyPr>
          <a:lstStyle/>
          <a:p>
            <a:r>
              <a:rPr lang="en-NZ" sz="1600">
                <a:hlinkClick r:id="rId3" action="ppaction://hlinksldjump"/>
              </a:rPr>
              <a:t>Appendix Table</a:t>
            </a:r>
            <a:endParaRPr lang="en-NZ" sz="1600"/>
          </a:p>
        </p:txBody>
      </p:sp>
      <p:sp>
        <p:nvSpPr>
          <p:cNvPr id="9" name="TextBox 8">
            <a:hlinkClick r:id="rId4" action="ppaction://hlinksldjump"/>
            <a:extLst>
              <a:ext uri="{FF2B5EF4-FFF2-40B4-BE49-F238E27FC236}">
                <a16:creationId xmlns:a16="http://schemas.microsoft.com/office/drawing/2014/main" id="{C93F37D7-380A-B181-CC43-2F269EA3002F}"/>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4" action="ppaction://hlinksldjump"/>
              </a:rPr>
              <a:t>ESG</a:t>
            </a:r>
            <a:endParaRPr lang="en-NZ" sz="1600"/>
          </a:p>
        </p:txBody>
      </p:sp>
      <p:sp>
        <p:nvSpPr>
          <p:cNvPr id="10" name="TextBox 9">
            <a:hlinkClick r:id="rId4" action="ppaction://hlinksldjump"/>
            <a:extLst>
              <a:ext uri="{FF2B5EF4-FFF2-40B4-BE49-F238E27FC236}">
                <a16:creationId xmlns:a16="http://schemas.microsoft.com/office/drawing/2014/main" id="{4778D4F4-A632-C8E3-DC6C-03087E5346E5}"/>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5" action="ppaction://hlinksldjump"/>
              </a:rPr>
              <a:t>Sensitivity Analysis</a:t>
            </a:r>
            <a:endParaRPr lang="en-NZ" sz="1600"/>
          </a:p>
        </p:txBody>
      </p:sp>
      <p:sp>
        <p:nvSpPr>
          <p:cNvPr id="11" name="TextBox 10">
            <a:hlinkClick r:id="rId4" action="ppaction://hlinksldjump"/>
            <a:extLst>
              <a:ext uri="{FF2B5EF4-FFF2-40B4-BE49-F238E27FC236}">
                <a16:creationId xmlns:a16="http://schemas.microsoft.com/office/drawing/2014/main" id="{FD830D33-0780-D8D8-0BDC-E28E6132E168}"/>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6" action="ppaction://hlinksldjump"/>
              </a:rPr>
              <a:t>Valuation-DCF</a:t>
            </a:r>
            <a:endParaRPr lang="en-NZ" sz="1600"/>
          </a:p>
        </p:txBody>
      </p:sp>
      <p:sp>
        <p:nvSpPr>
          <p:cNvPr id="12" name="TextBox 11">
            <a:hlinkClick r:id="rId4" action="ppaction://hlinksldjump"/>
            <a:extLst>
              <a:ext uri="{FF2B5EF4-FFF2-40B4-BE49-F238E27FC236}">
                <a16:creationId xmlns:a16="http://schemas.microsoft.com/office/drawing/2014/main" id="{07604706-546B-8804-F525-CE87044E3F21}"/>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7" action="ppaction://hlinksldjump"/>
              </a:rPr>
              <a:t>Financial Analysis</a:t>
            </a:r>
            <a:endParaRPr lang="en-NZ" sz="1600"/>
          </a:p>
        </p:txBody>
      </p:sp>
      <p:sp>
        <p:nvSpPr>
          <p:cNvPr id="13" name="TextBox 12">
            <a:hlinkClick r:id="rId4" action="ppaction://hlinksldjump"/>
            <a:extLst>
              <a:ext uri="{FF2B5EF4-FFF2-40B4-BE49-F238E27FC236}">
                <a16:creationId xmlns:a16="http://schemas.microsoft.com/office/drawing/2014/main" id="{E29747D3-A6AF-9153-532A-B26336564750}"/>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8" action="ppaction://hlinksldjump"/>
              </a:rPr>
              <a:t>Industry Positioning</a:t>
            </a:r>
            <a:endParaRPr lang="en-NZ" sz="1600"/>
          </a:p>
        </p:txBody>
      </p:sp>
      <p:sp>
        <p:nvSpPr>
          <p:cNvPr id="14" name="TextBox 13">
            <a:hlinkClick r:id="rId4" action="ppaction://hlinksldjump"/>
            <a:extLst>
              <a:ext uri="{FF2B5EF4-FFF2-40B4-BE49-F238E27FC236}">
                <a16:creationId xmlns:a16="http://schemas.microsoft.com/office/drawing/2014/main" id="{90270DE9-8828-48C0-69CB-C2FCD053057D}"/>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9" action="ppaction://hlinksldjump"/>
              </a:rPr>
              <a:t>Business Model</a:t>
            </a:r>
            <a:endParaRPr lang="en-NZ" sz="1600"/>
          </a:p>
        </p:txBody>
      </p:sp>
    </p:spTree>
    <p:extLst>
      <p:ext uri="{BB962C8B-B14F-4D97-AF65-F5344CB8AC3E}">
        <p14:creationId xmlns:p14="http://schemas.microsoft.com/office/powerpoint/2010/main" val="3415638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6263602" cy="437719"/>
          </a:xfrm>
        </p:spPr>
        <p:txBody>
          <a:bodyPr>
            <a:normAutofit/>
          </a:bodyPr>
          <a:lstStyle/>
          <a:p>
            <a:r>
              <a:rPr lang="en-NZ" sz="2000" b="1">
                <a:latin typeface="Arial" panose="020B0604020202020204" pitchFamily="34" charset="0"/>
                <a:cs typeface="Arial" panose="020B0604020202020204" pitchFamily="34" charset="0"/>
              </a:rPr>
              <a:t>INDUSTRY POSITIONING </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4" name="Rectangle 3">
            <a:extLst>
              <a:ext uri="{FF2B5EF4-FFF2-40B4-BE49-F238E27FC236}">
                <a16:creationId xmlns:a16="http://schemas.microsoft.com/office/drawing/2014/main" id="{EA130917-2205-6EC6-EB14-4A77A9978148}"/>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9" name="Picture 8" descr="A pie chart with numbers and percentages&#10;&#10;Description automatically generated">
            <a:extLst>
              <a:ext uri="{FF2B5EF4-FFF2-40B4-BE49-F238E27FC236}">
                <a16:creationId xmlns:a16="http://schemas.microsoft.com/office/drawing/2014/main" id="{778A80D8-F252-FB5D-E98F-7F00A8A09AF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197" t="1307" r="2911"/>
          <a:stretch/>
        </p:blipFill>
        <p:spPr>
          <a:xfrm>
            <a:off x="593883" y="1506866"/>
            <a:ext cx="4544212" cy="3276605"/>
          </a:xfrm>
          <a:prstGeom prst="rect">
            <a:avLst/>
          </a:prstGeom>
        </p:spPr>
      </p:pic>
      <p:sp>
        <p:nvSpPr>
          <p:cNvPr id="18" name="TextBox 17">
            <a:extLst>
              <a:ext uri="{FF2B5EF4-FFF2-40B4-BE49-F238E27FC236}">
                <a16:creationId xmlns:a16="http://schemas.microsoft.com/office/drawing/2014/main" id="{2CF344DB-E9FE-47C6-37E7-494FB2A7F90F}"/>
              </a:ext>
            </a:extLst>
          </p:cNvPr>
          <p:cNvSpPr txBox="1"/>
          <p:nvPr/>
        </p:nvSpPr>
        <p:spPr>
          <a:xfrm>
            <a:off x="475734" y="975545"/>
            <a:ext cx="5216148" cy="400110"/>
          </a:xfrm>
          <a:prstGeom prst="rect">
            <a:avLst/>
          </a:prstGeom>
          <a:noFill/>
        </p:spPr>
        <p:txBody>
          <a:bodyPr wrap="square">
            <a:spAutoFit/>
          </a:bodyPr>
          <a:lstStyle/>
          <a:p>
            <a:r>
              <a:rPr lang="en-NZ" sz="2000" b="1">
                <a:solidFill>
                  <a:schemeClr val="bg2"/>
                </a:solidFill>
              </a:rPr>
              <a:t>Players in Retirement Village Industry</a:t>
            </a:r>
          </a:p>
        </p:txBody>
      </p:sp>
      <p:cxnSp>
        <p:nvCxnSpPr>
          <p:cNvPr id="20" name="Straight Connector 19">
            <a:extLst>
              <a:ext uri="{FF2B5EF4-FFF2-40B4-BE49-F238E27FC236}">
                <a16:creationId xmlns:a16="http://schemas.microsoft.com/office/drawing/2014/main" id="{82EB048B-C856-EC81-28CB-83835DB74AF3}"/>
              </a:ext>
            </a:extLst>
          </p:cNvPr>
          <p:cNvCxnSpPr/>
          <p:nvPr/>
        </p:nvCxnSpPr>
        <p:spPr>
          <a:xfrm>
            <a:off x="305793" y="1385971"/>
            <a:ext cx="5556031" cy="0"/>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0" descr="A graph with numbers and a bar&#10;&#10;Description automatically generated">
            <a:extLst>
              <a:ext uri="{FF2B5EF4-FFF2-40B4-BE49-F238E27FC236}">
                <a16:creationId xmlns:a16="http://schemas.microsoft.com/office/drawing/2014/main" id="{6C5AD2D3-7F8B-2C1A-B90F-77DE4940CF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0178" y="1823634"/>
            <a:ext cx="4740298" cy="2684986"/>
          </a:xfrm>
          <a:prstGeom prst="rect">
            <a:avLst/>
          </a:prstGeom>
        </p:spPr>
      </p:pic>
      <p:sp>
        <p:nvSpPr>
          <p:cNvPr id="32" name="TextBox 31">
            <a:extLst>
              <a:ext uri="{FF2B5EF4-FFF2-40B4-BE49-F238E27FC236}">
                <a16:creationId xmlns:a16="http://schemas.microsoft.com/office/drawing/2014/main" id="{5ABB84D9-5D4F-221F-1EA3-5311D87D1EE1}"/>
              </a:ext>
            </a:extLst>
          </p:cNvPr>
          <p:cNvSpPr txBox="1"/>
          <p:nvPr/>
        </p:nvSpPr>
        <p:spPr>
          <a:xfrm>
            <a:off x="6330178" y="5350052"/>
            <a:ext cx="4620045" cy="1077218"/>
          </a:xfrm>
          <a:prstGeom prst="rect">
            <a:avLst/>
          </a:prstGeom>
          <a:noFill/>
        </p:spPr>
        <p:txBody>
          <a:bodyPr wrap="square" lIns="91440" tIns="45720" rIns="91440" bIns="45720" anchor="t">
            <a:spAutoFit/>
          </a:bodyPr>
          <a:lstStyle/>
          <a:p>
            <a:endParaRPr lang="en-NZ" b="1">
              <a:solidFill>
                <a:schemeClr val="bg2"/>
              </a:solidFill>
            </a:endParaRPr>
          </a:p>
          <a:p>
            <a:r>
              <a:rPr lang="en-NZ" b="1">
                <a:solidFill>
                  <a:schemeClr val="bg2"/>
                </a:solidFill>
              </a:rPr>
              <a:t>Expect a shortfall of </a:t>
            </a:r>
            <a:r>
              <a:rPr lang="en-NZ" sz="2800" b="1">
                <a:solidFill>
                  <a:srgbClr val="C00000"/>
                </a:solidFill>
              </a:rPr>
              <a:t>11,608</a:t>
            </a:r>
            <a:r>
              <a:rPr lang="en-NZ" sz="1200" b="1">
                <a:solidFill>
                  <a:schemeClr val="bg2"/>
                </a:solidFill>
              </a:rPr>
              <a:t> </a:t>
            </a:r>
            <a:r>
              <a:rPr lang="en-NZ" b="1">
                <a:solidFill>
                  <a:schemeClr val="bg2"/>
                </a:solidFill>
              </a:rPr>
              <a:t>village units by 2033.</a:t>
            </a:r>
            <a:endParaRPr lang="en-NZ">
              <a:solidFill>
                <a:schemeClr val="bg2"/>
              </a:solidFill>
            </a:endParaRPr>
          </a:p>
        </p:txBody>
      </p:sp>
      <p:sp>
        <p:nvSpPr>
          <p:cNvPr id="33" name="TextBox 32">
            <a:extLst>
              <a:ext uri="{FF2B5EF4-FFF2-40B4-BE49-F238E27FC236}">
                <a16:creationId xmlns:a16="http://schemas.microsoft.com/office/drawing/2014/main" id="{16E094B0-BC37-C017-8EAB-5F0C02FB5FBB}"/>
              </a:ext>
            </a:extLst>
          </p:cNvPr>
          <p:cNvSpPr txBox="1"/>
          <p:nvPr/>
        </p:nvSpPr>
        <p:spPr>
          <a:xfrm>
            <a:off x="6330178" y="4597160"/>
            <a:ext cx="4740298" cy="1077218"/>
          </a:xfrm>
          <a:prstGeom prst="rect">
            <a:avLst/>
          </a:prstGeom>
          <a:noFill/>
        </p:spPr>
        <p:txBody>
          <a:bodyPr wrap="square" lIns="91440" tIns="45720" rIns="91440" bIns="45720" anchor="t">
            <a:spAutoFit/>
          </a:bodyPr>
          <a:lstStyle/>
          <a:p>
            <a:r>
              <a:rPr lang="en-NZ" b="1">
                <a:solidFill>
                  <a:schemeClr val="bg2"/>
                </a:solidFill>
              </a:rPr>
              <a:t>By 2043, 75+ age group reach 760k, </a:t>
            </a:r>
            <a:r>
              <a:rPr lang="en-NZ" sz="2800" b="1">
                <a:solidFill>
                  <a:srgbClr val="C00000"/>
                </a:solidFill>
              </a:rPr>
              <a:t>98.1%</a:t>
            </a:r>
            <a:r>
              <a:rPr lang="en-NZ" b="1">
                <a:solidFill>
                  <a:srgbClr val="C00000"/>
                </a:solidFill>
              </a:rPr>
              <a:t> </a:t>
            </a:r>
            <a:r>
              <a:rPr lang="en-NZ" b="1">
                <a:solidFill>
                  <a:schemeClr val="bg2"/>
                </a:solidFill>
              </a:rPr>
              <a:t>increase in 20 years. In context, the numbers translates to 15.94% of NZ population.</a:t>
            </a:r>
            <a:endParaRPr lang="en-NZ" b="1">
              <a:solidFill>
                <a:schemeClr val="bg2"/>
              </a:solidFill>
              <a:cs typeface="Calibri"/>
            </a:endParaRPr>
          </a:p>
        </p:txBody>
      </p:sp>
      <p:sp>
        <p:nvSpPr>
          <p:cNvPr id="36" name="TextBox 35">
            <a:extLst>
              <a:ext uri="{FF2B5EF4-FFF2-40B4-BE49-F238E27FC236}">
                <a16:creationId xmlns:a16="http://schemas.microsoft.com/office/drawing/2014/main" id="{EC8D07E7-2602-B5D4-170E-7AA3BBFA7E68}"/>
              </a:ext>
            </a:extLst>
          </p:cNvPr>
          <p:cNvSpPr txBox="1"/>
          <p:nvPr/>
        </p:nvSpPr>
        <p:spPr>
          <a:xfrm>
            <a:off x="6856228" y="1416457"/>
            <a:ext cx="3688199" cy="369332"/>
          </a:xfrm>
          <a:prstGeom prst="rect">
            <a:avLst/>
          </a:prstGeom>
          <a:noFill/>
        </p:spPr>
        <p:txBody>
          <a:bodyPr wrap="square">
            <a:spAutoFit/>
          </a:bodyPr>
          <a:lstStyle/>
          <a:p>
            <a:pPr marL="0" indent="0" algn="ctr">
              <a:buNone/>
            </a:pPr>
            <a:r>
              <a:rPr lang="en-NZ">
                <a:solidFill>
                  <a:schemeClr val="bg2"/>
                </a:solidFill>
              </a:rPr>
              <a:t>NZ 75+ age group growth until 2048</a:t>
            </a:r>
          </a:p>
        </p:txBody>
      </p:sp>
      <p:sp>
        <p:nvSpPr>
          <p:cNvPr id="37" name="TextBox 36">
            <a:extLst>
              <a:ext uri="{FF2B5EF4-FFF2-40B4-BE49-F238E27FC236}">
                <a16:creationId xmlns:a16="http://schemas.microsoft.com/office/drawing/2014/main" id="{4EB17C54-D4FA-D944-4FA6-E810767CB90B}"/>
              </a:ext>
            </a:extLst>
          </p:cNvPr>
          <p:cNvSpPr txBox="1"/>
          <p:nvPr/>
        </p:nvSpPr>
        <p:spPr>
          <a:xfrm>
            <a:off x="7508446" y="975545"/>
            <a:ext cx="3140969" cy="400110"/>
          </a:xfrm>
          <a:prstGeom prst="rect">
            <a:avLst/>
          </a:prstGeom>
          <a:noFill/>
        </p:spPr>
        <p:txBody>
          <a:bodyPr wrap="square">
            <a:spAutoFit/>
          </a:bodyPr>
          <a:lstStyle/>
          <a:p>
            <a:pPr marL="0" indent="0">
              <a:buNone/>
            </a:pPr>
            <a:r>
              <a:rPr lang="en-NZ" sz="2000" b="1">
                <a:solidFill>
                  <a:schemeClr val="bg2"/>
                </a:solidFill>
              </a:rPr>
              <a:t>Market Demand Projection</a:t>
            </a:r>
          </a:p>
        </p:txBody>
      </p:sp>
      <p:cxnSp>
        <p:nvCxnSpPr>
          <p:cNvPr id="38" name="Straight Connector 37">
            <a:extLst>
              <a:ext uri="{FF2B5EF4-FFF2-40B4-BE49-F238E27FC236}">
                <a16:creationId xmlns:a16="http://schemas.microsoft.com/office/drawing/2014/main" id="{7D010B1A-D7DC-D2A7-C947-46BC5DEFF24E}"/>
              </a:ext>
            </a:extLst>
          </p:cNvPr>
          <p:cNvCxnSpPr/>
          <p:nvPr/>
        </p:nvCxnSpPr>
        <p:spPr>
          <a:xfrm>
            <a:off x="6226817" y="1386807"/>
            <a:ext cx="555603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30E65E8-8F35-975F-8EC3-6E15453F58D2}"/>
              </a:ext>
            </a:extLst>
          </p:cNvPr>
          <p:cNvSpPr txBox="1"/>
          <p:nvPr/>
        </p:nvSpPr>
        <p:spPr>
          <a:xfrm>
            <a:off x="593883" y="4904365"/>
            <a:ext cx="4740298" cy="923330"/>
          </a:xfrm>
          <a:prstGeom prst="rect">
            <a:avLst/>
          </a:prstGeom>
          <a:noFill/>
        </p:spPr>
        <p:txBody>
          <a:bodyPr wrap="square" lIns="91440" tIns="45720" rIns="91440" bIns="45720" anchor="t">
            <a:spAutoFit/>
          </a:bodyPr>
          <a:lstStyle/>
          <a:p>
            <a:r>
              <a:rPr lang="en-NZ" b="1">
                <a:solidFill>
                  <a:schemeClr val="bg2"/>
                </a:solidFill>
              </a:rPr>
              <a:t>Total market size in NZ: </a:t>
            </a:r>
            <a:r>
              <a:rPr lang="en-NZ" b="1">
                <a:solidFill>
                  <a:srgbClr val="C00000"/>
                </a:solidFill>
              </a:rPr>
              <a:t>5.5b NZD </a:t>
            </a:r>
            <a:endParaRPr lang="en-NZ" b="1">
              <a:solidFill>
                <a:srgbClr val="C00000"/>
              </a:solidFill>
              <a:cs typeface="Calibri" panose="020F0502020204030204"/>
            </a:endParaRPr>
          </a:p>
          <a:p>
            <a:r>
              <a:rPr lang="en-NZ" b="1">
                <a:solidFill>
                  <a:schemeClr val="bg2"/>
                </a:solidFill>
              </a:rPr>
              <a:t>OCA current market cap: </a:t>
            </a:r>
            <a:r>
              <a:rPr lang="en-NZ" b="1">
                <a:solidFill>
                  <a:srgbClr val="C00000"/>
                </a:solidFill>
              </a:rPr>
              <a:t>528.63m NZD</a:t>
            </a:r>
            <a:r>
              <a:rPr lang="en-NZ" b="1">
                <a:solidFill>
                  <a:schemeClr val="bg2"/>
                </a:solidFill>
              </a:rPr>
              <a:t> </a:t>
            </a:r>
            <a:endParaRPr lang="en-NZ" b="1">
              <a:solidFill>
                <a:schemeClr val="bg2"/>
              </a:solidFill>
              <a:cs typeface="Calibri" panose="020F0502020204030204"/>
            </a:endParaRPr>
          </a:p>
          <a:p>
            <a:pPr marL="0" indent="0">
              <a:buNone/>
            </a:pPr>
            <a:endParaRPr lang="en-NZ" b="1">
              <a:solidFill>
                <a:schemeClr val="bg2"/>
              </a:solidFill>
            </a:endParaRPr>
          </a:p>
        </p:txBody>
      </p:sp>
      <p:sp>
        <p:nvSpPr>
          <p:cNvPr id="3" name="TextBox 2">
            <a:extLst>
              <a:ext uri="{FF2B5EF4-FFF2-40B4-BE49-F238E27FC236}">
                <a16:creationId xmlns:a16="http://schemas.microsoft.com/office/drawing/2014/main" id="{02F33749-BF59-8822-FEB6-2F2000BBB842}"/>
              </a:ext>
            </a:extLst>
          </p:cNvPr>
          <p:cNvSpPr txBox="1"/>
          <p:nvPr/>
        </p:nvSpPr>
        <p:spPr>
          <a:xfrm>
            <a:off x="179285" y="6092014"/>
            <a:ext cx="3772467" cy="230832"/>
          </a:xfrm>
          <a:prstGeom prst="rect">
            <a:avLst/>
          </a:prstGeom>
          <a:noFill/>
        </p:spPr>
        <p:txBody>
          <a:bodyPr wrap="square">
            <a:spAutoFit/>
          </a:bodyPr>
          <a:lstStyle/>
          <a:p>
            <a:pPr marL="0" indent="0">
              <a:buNone/>
            </a:pPr>
            <a:r>
              <a:rPr lang="en-NZ" sz="900">
                <a:solidFill>
                  <a:schemeClr val="tx1">
                    <a:lumMod val="50000"/>
                  </a:schemeClr>
                </a:solidFill>
              </a:rPr>
              <a:t>Source: JIL.NZ</a:t>
            </a:r>
          </a:p>
        </p:txBody>
      </p:sp>
      <p:sp>
        <p:nvSpPr>
          <p:cNvPr id="5" name="Rectangle 4">
            <a:extLst>
              <a:ext uri="{FF2B5EF4-FFF2-40B4-BE49-F238E27FC236}">
                <a16:creationId xmlns:a16="http://schemas.microsoft.com/office/drawing/2014/main" id="{5EFF92C4-707F-269A-8039-884AEB76655A}"/>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6" name="TextBox 5">
            <a:extLst>
              <a:ext uri="{FF2B5EF4-FFF2-40B4-BE49-F238E27FC236}">
                <a16:creationId xmlns:a16="http://schemas.microsoft.com/office/drawing/2014/main" id="{378F0B34-7BC0-975E-AC81-689E97E4E944}"/>
              </a:ext>
            </a:extLst>
          </p:cNvPr>
          <p:cNvSpPr txBox="1"/>
          <p:nvPr/>
        </p:nvSpPr>
        <p:spPr>
          <a:xfrm>
            <a:off x="10396914" y="6429664"/>
            <a:ext cx="2084495" cy="338554"/>
          </a:xfrm>
          <a:prstGeom prst="rect">
            <a:avLst/>
          </a:prstGeom>
          <a:noFill/>
        </p:spPr>
        <p:txBody>
          <a:bodyPr wrap="square" rtlCol="0">
            <a:spAutoFit/>
          </a:bodyPr>
          <a:lstStyle/>
          <a:p>
            <a:r>
              <a:rPr lang="en-NZ" sz="1600">
                <a:hlinkClick r:id="rId7" action="ppaction://hlinksldjump"/>
              </a:rPr>
              <a:t>Appendix Table</a:t>
            </a:r>
            <a:endParaRPr lang="en-NZ" sz="1600"/>
          </a:p>
        </p:txBody>
      </p:sp>
      <p:sp>
        <p:nvSpPr>
          <p:cNvPr id="7" name="TextBox 6">
            <a:hlinkClick r:id="rId8" action="ppaction://hlinksldjump"/>
            <a:extLst>
              <a:ext uri="{FF2B5EF4-FFF2-40B4-BE49-F238E27FC236}">
                <a16:creationId xmlns:a16="http://schemas.microsoft.com/office/drawing/2014/main" id="{DCF6A37F-C258-3C5F-6E6D-3993285B12F4}"/>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8" action="ppaction://hlinksldjump"/>
              </a:rPr>
              <a:t>ESG</a:t>
            </a:r>
            <a:endParaRPr lang="en-NZ" sz="1600"/>
          </a:p>
        </p:txBody>
      </p:sp>
      <p:sp>
        <p:nvSpPr>
          <p:cNvPr id="8" name="TextBox 7">
            <a:hlinkClick r:id="rId8" action="ppaction://hlinksldjump"/>
            <a:extLst>
              <a:ext uri="{FF2B5EF4-FFF2-40B4-BE49-F238E27FC236}">
                <a16:creationId xmlns:a16="http://schemas.microsoft.com/office/drawing/2014/main" id="{AE2ABFF4-28D9-BDCD-6411-96F45BE1182F}"/>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9" action="ppaction://hlinksldjump"/>
              </a:rPr>
              <a:t>Sensitivity Analysis</a:t>
            </a:r>
            <a:endParaRPr lang="en-NZ" sz="1600"/>
          </a:p>
        </p:txBody>
      </p:sp>
      <p:sp>
        <p:nvSpPr>
          <p:cNvPr id="13" name="TextBox 12">
            <a:hlinkClick r:id="rId8" action="ppaction://hlinksldjump"/>
            <a:extLst>
              <a:ext uri="{FF2B5EF4-FFF2-40B4-BE49-F238E27FC236}">
                <a16:creationId xmlns:a16="http://schemas.microsoft.com/office/drawing/2014/main" id="{207CCEA0-2DD8-826F-492A-3442AEF296FC}"/>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10" action="ppaction://hlinksldjump"/>
              </a:rPr>
              <a:t>Valuation-DCF</a:t>
            </a:r>
            <a:endParaRPr lang="en-NZ" sz="1600"/>
          </a:p>
        </p:txBody>
      </p:sp>
      <p:sp>
        <p:nvSpPr>
          <p:cNvPr id="14" name="TextBox 13">
            <a:hlinkClick r:id="rId8" action="ppaction://hlinksldjump"/>
            <a:extLst>
              <a:ext uri="{FF2B5EF4-FFF2-40B4-BE49-F238E27FC236}">
                <a16:creationId xmlns:a16="http://schemas.microsoft.com/office/drawing/2014/main" id="{484DE96F-4406-6FE3-AD01-DD798AF2A914}"/>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1" action="ppaction://hlinksldjump"/>
              </a:rPr>
              <a:t>Financial Analysis</a:t>
            </a:r>
            <a:endParaRPr lang="en-NZ" sz="1600"/>
          </a:p>
        </p:txBody>
      </p:sp>
      <p:sp>
        <p:nvSpPr>
          <p:cNvPr id="15" name="TextBox 14">
            <a:hlinkClick r:id="rId8" action="ppaction://hlinksldjump"/>
            <a:extLst>
              <a:ext uri="{FF2B5EF4-FFF2-40B4-BE49-F238E27FC236}">
                <a16:creationId xmlns:a16="http://schemas.microsoft.com/office/drawing/2014/main" id="{BE815F57-EA6A-E452-AD23-4D0A265465DF}"/>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2" action="ppaction://hlinksldjump"/>
              </a:rPr>
              <a:t>Industry Positioning</a:t>
            </a:r>
            <a:endParaRPr lang="en-NZ" sz="1600"/>
          </a:p>
        </p:txBody>
      </p:sp>
      <p:sp>
        <p:nvSpPr>
          <p:cNvPr id="16" name="TextBox 15">
            <a:hlinkClick r:id="rId8" action="ppaction://hlinksldjump"/>
            <a:extLst>
              <a:ext uri="{FF2B5EF4-FFF2-40B4-BE49-F238E27FC236}">
                <a16:creationId xmlns:a16="http://schemas.microsoft.com/office/drawing/2014/main" id="{835D3635-A446-4833-EB86-385F89E0CEA2}"/>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3" action="ppaction://hlinksldjump"/>
              </a:rPr>
              <a:t>Business Model</a:t>
            </a:r>
            <a:endParaRPr lang="en-NZ" sz="1600"/>
          </a:p>
        </p:txBody>
      </p:sp>
    </p:spTree>
    <p:extLst>
      <p:ext uri="{BB962C8B-B14F-4D97-AF65-F5344CB8AC3E}">
        <p14:creationId xmlns:p14="http://schemas.microsoft.com/office/powerpoint/2010/main" val="689775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1D1F56-9735-F61B-F9EB-611C9BAD6B34}"/>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4" name="Rectangle 3">
            <a:extLst>
              <a:ext uri="{FF2B5EF4-FFF2-40B4-BE49-F238E27FC236}">
                <a16:creationId xmlns:a16="http://schemas.microsoft.com/office/drawing/2014/main" id="{F43ECB55-26A6-1DB5-F021-998AF3B504A8}"/>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5" name="Rectangle 4">
            <a:extLst>
              <a:ext uri="{FF2B5EF4-FFF2-40B4-BE49-F238E27FC236}">
                <a16:creationId xmlns:a16="http://schemas.microsoft.com/office/drawing/2014/main" id="{C6451614-AD18-896F-082F-C3A7C0F5DAD0}"/>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88384133-D4B9-AED6-700A-715E50E81734}"/>
              </a:ext>
            </a:extLst>
          </p:cNvPr>
          <p:cNvSpPr txBox="1"/>
          <p:nvPr/>
        </p:nvSpPr>
        <p:spPr>
          <a:xfrm>
            <a:off x="10396914" y="6429664"/>
            <a:ext cx="2084495" cy="338554"/>
          </a:xfrm>
          <a:prstGeom prst="rect">
            <a:avLst/>
          </a:prstGeom>
          <a:noFill/>
        </p:spPr>
        <p:txBody>
          <a:bodyPr wrap="square" rtlCol="0">
            <a:spAutoFit/>
          </a:bodyPr>
          <a:lstStyle/>
          <a:p>
            <a:r>
              <a:rPr lang="en-NZ" sz="1600">
                <a:hlinkClick r:id="rId2" action="ppaction://hlinksldjump"/>
              </a:rPr>
              <a:t>Appendix Table</a:t>
            </a:r>
            <a:endParaRPr lang="en-NZ" sz="1600"/>
          </a:p>
        </p:txBody>
      </p:sp>
      <p:sp>
        <p:nvSpPr>
          <p:cNvPr id="8" name="TextBox 7">
            <a:hlinkClick r:id="rId3" action="ppaction://hlinksldjump"/>
            <a:extLst>
              <a:ext uri="{FF2B5EF4-FFF2-40B4-BE49-F238E27FC236}">
                <a16:creationId xmlns:a16="http://schemas.microsoft.com/office/drawing/2014/main" id="{061C2CB4-C528-045B-D4CD-CD33E8DB34A5}"/>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3" action="ppaction://hlinksldjump"/>
              </a:rPr>
              <a:t>ESG</a:t>
            </a:r>
            <a:endParaRPr lang="en-NZ" sz="1600"/>
          </a:p>
        </p:txBody>
      </p:sp>
      <p:sp>
        <p:nvSpPr>
          <p:cNvPr id="9" name="TextBox 8">
            <a:hlinkClick r:id="rId3" action="ppaction://hlinksldjump"/>
            <a:extLst>
              <a:ext uri="{FF2B5EF4-FFF2-40B4-BE49-F238E27FC236}">
                <a16:creationId xmlns:a16="http://schemas.microsoft.com/office/drawing/2014/main" id="{7D5E097E-802D-8C22-7E88-4F5B8F8FF009}"/>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4" action="ppaction://hlinksldjump"/>
              </a:rPr>
              <a:t>Sensitivity Analysis</a:t>
            </a:r>
            <a:endParaRPr lang="en-NZ" sz="1600"/>
          </a:p>
        </p:txBody>
      </p:sp>
      <p:sp>
        <p:nvSpPr>
          <p:cNvPr id="10" name="TextBox 9">
            <a:hlinkClick r:id="rId3" action="ppaction://hlinksldjump"/>
            <a:extLst>
              <a:ext uri="{FF2B5EF4-FFF2-40B4-BE49-F238E27FC236}">
                <a16:creationId xmlns:a16="http://schemas.microsoft.com/office/drawing/2014/main" id="{7ACB5BB1-062F-ACC3-DCA3-A07B41BC97F3}"/>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5" action="ppaction://hlinksldjump"/>
              </a:rPr>
              <a:t>Valuation-DCF</a:t>
            </a:r>
            <a:endParaRPr lang="en-NZ" sz="1600"/>
          </a:p>
        </p:txBody>
      </p:sp>
      <p:sp>
        <p:nvSpPr>
          <p:cNvPr id="11" name="TextBox 10">
            <a:hlinkClick r:id="rId3" action="ppaction://hlinksldjump"/>
            <a:extLst>
              <a:ext uri="{FF2B5EF4-FFF2-40B4-BE49-F238E27FC236}">
                <a16:creationId xmlns:a16="http://schemas.microsoft.com/office/drawing/2014/main" id="{F9C73CDB-B76B-19BF-31FE-2CDAFF8B9F89}"/>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6" action="ppaction://hlinksldjump"/>
              </a:rPr>
              <a:t>Financial Analysis</a:t>
            </a:r>
            <a:endParaRPr lang="en-NZ" sz="1600"/>
          </a:p>
        </p:txBody>
      </p:sp>
      <p:sp>
        <p:nvSpPr>
          <p:cNvPr id="13" name="TextBox 12">
            <a:hlinkClick r:id="rId3" action="ppaction://hlinksldjump"/>
            <a:extLst>
              <a:ext uri="{FF2B5EF4-FFF2-40B4-BE49-F238E27FC236}">
                <a16:creationId xmlns:a16="http://schemas.microsoft.com/office/drawing/2014/main" id="{4A0D4013-2EA7-845F-84E5-77F1F3CB9B94}"/>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7" action="ppaction://hlinksldjump"/>
              </a:rPr>
              <a:t>Industry Positioning</a:t>
            </a:r>
            <a:endParaRPr lang="en-NZ" sz="1600"/>
          </a:p>
        </p:txBody>
      </p:sp>
      <p:sp>
        <p:nvSpPr>
          <p:cNvPr id="14" name="TextBox 13">
            <a:hlinkClick r:id="rId3" action="ppaction://hlinksldjump"/>
            <a:extLst>
              <a:ext uri="{FF2B5EF4-FFF2-40B4-BE49-F238E27FC236}">
                <a16:creationId xmlns:a16="http://schemas.microsoft.com/office/drawing/2014/main" id="{E5BA45C7-1683-6B84-A0D1-595E749EA439}"/>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8" action="ppaction://hlinksldjump"/>
              </a:rPr>
              <a:t>Business Model</a:t>
            </a:r>
            <a:endParaRPr lang="en-NZ" sz="1600"/>
          </a:p>
        </p:txBody>
      </p:sp>
      <p:sp>
        <p:nvSpPr>
          <p:cNvPr id="16" name="Title 15">
            <a:extLst>
              <a:ext uri="{FF2B5EF4-FFF2-40B4-BE49-F238E27FC236}">
                <a16:creationId xmlns:a16="http://schemas.microsoft.com/office/drawing/2014/main" id="{E0CE08B0-371C-C012-BADF-7A9B5ED8D727}"/>
              </a:ext>
            </a:extLst>
          </p:cNvPr>
          <p:cNvSpPr>
            <a:spLocks noGrp="1"/>
          </p:cNvSpPr>
          <p:nvPr>
            <p:ph type="title"/>
          </p:nvPr>
        </p:nvSpPr>
        <p:spPr>
          <a:xfrm>
            <a:off x="593784" y="190460"/>
            <a:ext cx="10760015" cy="577940"/>
          </a:xfrm>
        </p:spPr>
        <p:txBody>
          <a:bodyPr>
            <a:normAutofit/>
          </a:bodyPr>
          <a:lstStyle/>
          <a:p>
            <a:r>
              <a:rPr lang="en-US" sz="2800" b="1"/>
              <a:t>OCA v/s OCR &amp; RFR</a:t>
            </a:r>
            <a:endParaRPr lang="en-GB" sz="2800" b="1"/>
          </a:p>
        </p:txBody>
      </p:sp>
      <p:sp>
        <p:nvSpPr>
          <p:cNvPr id="18" name="Content Placeholder 17">
            <a:extLst>
              <a:ext uri="{FF2B5EF4-FFF2-40B4-BE49-F238E27FC236}">
                <a16:creationId xmlns:a16="http://schemas.microsoft.com/office/drawing/2014/main" id="{979C9271-8FF9-22BE-A9BD-8C62543F4EB9}"/>
              </a:ext>
            </a:extLst>
          </p:cNvPr>
          <p:cNvSpPr>
            <a:spLocks noGrp="1"/>
          </p:cNvSpPr>
          <p:nvPr>
            <p:ph sz="half" idx="2"/>
          </p:nvPr>
        </p:nvSpPr>
        <p:spPr>
          <a:xfrm>
            <a:off x="792192" y="1393006"/>
            <a:ext cx="5181600" cy="4351338"/>
          </a:xfrm>
        </p:spPr>
        <p:txBody>
          <a:bodyPr/>
          <a:lstStyle/>
          <a:p>
            <a:pPr marL="0" indent="0">
              <a:buNone/>
            </a:pPr>
            <a:r>
              <a:rPr lang="en-US"/>
              <a:t>We observe in the above slides that OCA stock has a negative correlation with OCR and 10-year bond yield. </a:t>
            </a:r>
          </a:p>
          <a:p>
            <a:pPr marL="0" indent="0">
              <a:buNone/>
            </a:pPr>
            <a:endParaRPr lang="en-NZ"/>
          </a:p>
        </p:txBody>
      </p:sp>
      <p:sp>
        <p:nvSpPr>
          <p:cNvPr id="21" name="Content Placeholder 17">
            <a:extLst>
              <a:ext uri="{FF2B5EF4-FFF2-40B4-BE49-F238E27FC236}">
                <a16:creationId xmlns:a16="http://schemas.microsoft.com/office/drawing/2014/main" id="{C5B7B598-34DA-03AB-5AE3-76A4B291FB77}"/>
              </a:ext>
            </a:extLst>
          </p:cNvPr>
          <p:cNvSpPr txBox="1">
            <a:spLocks/>
          </p:cNvSpPr>
          <p:nvPr/>
        </p:nvSpPr>
        <p:spPr>
          <a:xfrm>
            <a:off x="6257561" y="1393006"/>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t>We have used a 10-year bond yield as Risk-free Rate in the cost of equity calculation. We can deduce, as 10 year bond yield increases, the cost of equity increases, and stock price decreases given the strong negative correlated between the two.</a:t>
            </a:r>
          </a:p>
          <a:p>
            <a:pPr marL="0" indent="0">
              <a:buFont typeface="Arial" panose="020B0604020202020204" pitchFamily="34" charset="0"/>
              <a:buNone/>
            </a:pPr>
            <a:endParaRPr lang="en-NZ"/>
          </a:p>
        </p:txBody>
      </p:sp>
    </p:spTree>
    <p:extLst>
      <p:ext uri="{BB962C8B-B14F-4D97-AF65-F5344CB8AC3E}">
        <p14:creationId xmlns:p14="http://schemas.microsoft.com/office/powerpoint/2010/main" val="132107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48AE11-9B54-1851-6EA4-275D3EF63665}"/>
              </a:ext>
            </a:extLst>
          </p:cNvPr>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11" name="Title 1">
            <a:extLst>
              <a:ext uri="{FF2B5EF4-FFF2-40B4-BE49-F238E27FC236}">
                <a16:creationId xmlns:a16="http://schemas.microsoft.com/office/drawing/2014/main" id="{E380A8D2-A2EF-758C-2A7D-ABA25F82EAA8}"/>
              </a:ext>
            </a:extLst>
          </p:cNvPr>
          <p:cNvSpPr>
            <a:spLocks noGrp="1"/>
          </p:cNvSpPr>
          <p:nvPr>
            <p:ph type="title"/>
          </p:nvPr>
        </p:nvSpPr>
        <p:spPr>
          <a:xfrm>
            <a:off x="539969" y="336004"/>
            <a:ext cx="6263602" cy="437719"/>
          </a:xfrm>
        </p:spPr>
        <p:txBody>
          <a:bodyPr>
            <a:normAutofit/>
          </a:bodyPr>
          <a:lstStyle/>
          <a:p>
            <a:r>
              <a:rPr lang="en-NZ" sz="2000" b="1">
                <a:latin typeface="Arial" panose="020B0604020202020204" pitchFamily="34" charset="0"/>
                <a:cs typeface="Arial" panose="020B0604020202020204" pitchFamily="34" charset="0"/>
              </a:rPr>
              <a:t>COMPETITIVE POSITION</a:t>
            </a: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4" name="Rectangle 3">
            <a:extLst>
              <a:ext uri="{FF2B5EF4-FFF2-40B4-BE49-F238E27FC236}">
                <a16:creationId xmlns:a16="http://schemas.microsoft.com/office/drawing/2014/main" id="{EA130917-2205-6EC6-EB14-4A77A9978148}"/>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35" name="Picture 34" descr="A graph of numbers and a number of locations&#10;&#10;Description automatically generated with medium confidence">
            <a:extLst>
              <a:ext uri="{FF2B5EF4-FFF2-40B4-BE49-F238E27FC236}">
                <a16:creationId xmlns:a16="http://schemas.microsoft.com/office/drawing/2014/main" id="{A40918D7-4017-9036-9E7E-798BB8FCB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469" y="135999"/>
            <a:ext cx="4687356" cy="2815817"/>
          </a:xfrm>
          <a:prstGeom prst="rect">
            <a:avLst/>
          </a:prstGeom>
        </p:spPr>
      </p:pic>
      <p:pic>
        <p:nvPicPr>
          <p:cNvPr id="19" name="Picture 18" descr="A graph of a number of pipes&#10;&#10;Description automatically generated with medium confidence">
            <a:extLst>
              <a:ext uri="{FF2B5EF4-FFF2-40B4-BE49-F238E27FC236}">
                <a16:creationId xmlns:a16="http://schemas.microsoft.com/office/drawing/2014/main" id="{279DB93E-C1F4-ECC2-E0A9-D662059ADC38}"/>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040" t="2504" r="9851" b="6252"/>
          <a:stretch/>
        </p:blipFill>
        <p:spPr>
          <a:xfrm>
            <a:off x="12545863" y="3340596"/>
            <a:ext cx="3677098" cy="3075021"/>
          </a:xfrm>
          <a:prstGeom prst="rect">
            <a:avLst/>
          </a:prstGeom>
        </p:spPr>
      </p:pic>
      <p:sp>
        <p:nvSpPr>
          <p:cNvPr id="22" name="TextBox 21">
            <a:extLst>
              <a:ext uri="{FF2B5EF4-FFF2-40B4-BE49-F238E27FC236}">
                <a16:creationId xmlns:a16="http://schemas.microsoft.com/office/drawing/2014/main" id="{2833AC8C-8871-077F-8FE1-BF0E0104DDB1}"/>
              </a:ext>
            </a:extLst>
          </p:cNvPr>
          <p:cNvSpPr txBox="1"/>
          <p:nvPr/>
        </p:nvSpPr>
        <p:spPr>
          <a:xfrm>
            <a:off x="12759947" y="3938803"/>
            <a:ext cx="1778688" cy="923330"/>
          </a:xfrm>
          <a:prstGeom prst="rect">
            <a:avLst/>
          </a:prstGeom>
          <a:solidFill>
            <a:srgbClr val="D2DDD1"/>
          </a:solidFill>
        </p:spPr>
        <p:txBody>
          <a:bodyPr wrap="square" rtlCol="0">
            <a:spAutoFit/>
          </a:bodyPr>
          <a:lstStyle/>
          <a:p>
            <a:r>
              <a:rPr lang="en-NZ" b="1">
                <a:solidFill>
                  <a:schemeClr val="bg2"/>
                </a:solidFill>
              </a:rPr>
              <a:t>Delivering 943 ILU units for the next few years</a:t>
            </a:r>
          </a:p>
        </p:txBody>
      </p:sp>
      <p:pic>
        <p:nvPicPr>
          <p:cNvPr id="6" name="Picture 5" descr="A graph of different types of sales&#10;&#10;Description automatically generated with medium confidence">
            <a:extLst>
              <a:ext uri="{FF2B5EF4-FFF2-40B4-BE49-F238E27FC236}">
                <a16:creationId xmlns:a16="http://schemas.microsoft.com/office/drawing/2014/main" id="{8DEF24B0-6995-FB10-EDCD-494449846935}"/>
              </a:ext>
            </a:extLst>
          </p:cNvPr>
          <p:cNvPicPr>
            <a:picLocks noChangeAspect="1"/>
          </p:cNvPicPr>
          <p:nvPr/>
        </p:nvPicPr>
        <p:blipFill rotWithShape="1">
          <a:blip r:embed="rId7">
            <a:extLst>
              <a:ext uri="{28A0092B-C50C-407E-A947-70E740481C1C}">
                <a14:useLocalDpi xmlns:a14="http://schemas.microsoft.com/office/drawing/2010/main" val="0"/>
              </a:ext>
            </a:extLst>
          </a:blip>
          <a:srcRect l="2016" t="8929" r="150" b="4301"/>
          <a:stretch/>
        </p:blipFill>
        <p:spPr>
          <a:xfrm>
            <a:off x="6402173" y="1881265"/>
            <a:ext cx="5265753" cy="2763347"/>
          </a:xfrm>
          <a:prstGeom prst="rect">
            <a:avLst/>
          </a:prstGeom>
        </p:spPr>
      </p:pic>
      <p:sp>
        <p:nvSpPr>
          <p:cNvPr id="13" name="TextBox 12">
            <a:extLst>
              <a:ext uri="{FF2B5EF4-FFF2-40B4-BE49-F238E27FC236}">
                <a16:creationId xmlns:a16="http://schemas.microsoft.com/office/drawing/2014/main" id="{44773C96-D682-C35A-BBFA-666EB4D98ADE}"/>
              </a:ext>
            </a:extLst>
          </p:cNvPr>
          <p:cNvSpPr txBox="1"/>
          <p:nvPr/>
        </p:nvSpPr>
        <p:spPr>
          <a:xfrm>
            <a:off x="6338963" y="1109727"/>
            <a:ext cx="5265753" cy="646331"/>
          </a:xfrm>
          <a:prstGeom prst="rect">
            <a:avLst/>
          </a:prstGeom>
          <a:noFill/>
        </p:spPr>
        <p:txBody>
          <a:bodyPr wrap="square" lIns="91440" tIns="45720" rIns="91440" bIns="45720" anchor="t">
            <a:spAutoFit/>
          </a:bodyPr>
          <a:lstStyle/>
          <a:p>
            <a:pPr algn="ctr"/>
            <a:r>
              <a:rPr lang="en-NZ">
                <a:solidFill>
                  <a:schemeClr val="bg2"/>
                </a:solidFill>
              </a:rPr>
              <a:t>OCA development margin (%) compared to Peers 2017-2023</a:t>
            </a:r>
          </a:p>
        </p:txBody>
      </p:sp>
      <p:sp>
        <p:nvSpPr>
          <p:cNvPr id="14" name="Content Placeholder 4">
            <a:extLst>
              <a:ext uri="{FF2B5EF4-FFF2-40B4-BE49-F238E27FC236}">
                <a16:creationId xmlns:a16="http://schemas.microsoft.com/office/drawing/2014/main" id="{96FA409D-EC1C-EE58-5477-C1782BDA398E}"/>
              </a:ext>
            </a:extLst>
          </p:cNvPr>
          <p:cNvSpPr txBox="1">
            <a:spLocks/>
          </p:cNvSpPr>
          <p:nvPr/>
        </p:nvSpPr>
        <p:spPr>
          <a:xfrm>
            <a:off x="757876" y="1109727"/>
            <a:ext cx="5019200" cy="32178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NZ" sz="1800">
                <a:solidFill>
                  <a:schemeClr val="bg2"/>
                </a:solidFill>
              </a:rPr>
              <a:t>Luxury Retirement Village </a:t>
            </a:r>
          </a:p>
        </p:txBody>
      </p:sp>
      <p:graphicFrame>
        <p:nvGraphicFramePr>
          <p:cNvPr id="15" name="Table 14">
            <a:extLst>
              <a:ext uri="{FF2B5EF4-FFF2-40B4-BE49-F238E27FC236}">
                <a16:creationId xmlns:a16="http://schemas.microsoft.com/office/drawing/2014/main" id="{4EF0901B-4CFB-8AF7-A917-223F55C13C57}"/>
              </a:ext>
            </a:extLst>
          </p:cNvPr>
          <p:cNvGraphicFramePr>
            <a:graphicFrameLocks noGrp="1"/>
          </p:cNvGraphicFramePr>
          <p:nvPr/>
        </p:nvGraphicFramePr>
        <p:xfrm>
          <a:off x="757875" y="1543908"/>
          <a:ext cx="5019200" cy="2552512"/>
        </p:xfrm>
        <a:graphic>
          <a:graphicData uri="http://schemas.openxmlformats.org/drawingml/2006/table">
            <a:tbl>
              <a:tblPr>
                <a:tableStyleId>{5C22544A-7EE6-4342-B048-85BDC9FD1C3A}</a:tableStyleId>
              </a:tblPr>
              <a:tblGrid>
                <a:gridCol w="3062127">
                  <a:extLst>
                    <a:ext uri="{9D8B030D-6E8A-4147-A177-3AD203B41FA5}">
                      <a16:colId xmlns:a16="http://schemas.microsoft.com/office/drawing/2014/main" val="1621074597"/>
                    </a:ext>
                  </a:extLst>
                </a:gridCol>
                <a:gridCol w="1957073">
                  <a:extLst>
                    <a:ext uri="{9D8B030D-6E8A-4147-A177-3AD203B41FA5}">
                      <a16:colId xmlns:a16="http://schemas.microsoft.com/office/drawing/2014/main" val="631895918"/>
                    </a:ext>
                  </a:extLst>
                </a:gridCol>
              </a:tblGrid>
              <a:tr h="319064">
                <a:tc>
                  <a:txBody>
                    <a:bodyPr/>
                    <a:lstStyle/>
                    <a:p>
                      <a:pPr algn="ctr" fontAlgn="b"/>
                      <a:r>
                        <a:rPr lang="en-NZ" sz="1400" u="none" strike="noStrike">
                          <a:solidFill>
                            <a:schemeClr val="tx1"/>
                          </a:solidFill>
                          <a:effectLst/>
                        </a:rPr>
                        <a:t>Luxury Retirement Village </a:t>
                      </a:r>
                      <a:endParaRPr lang="en-NZ" sz="1400" b="0" i="0" u="none" strike="noStrike">
                        <a:solidFill>
                          <a:schemeClr val="tx1"/>
                        </a:solidFill>
                        <a:effectLst/>
                        <a:latin typeface="Calibri" panose="020F0502020204030204" pitchFamily="34" charset="0"/>
                      </a:endParaRPr>
                    </a:p>
                  </a:txBody>
                  <a:tcPr marL="0" marR="0" marT="0" marB="0" anchor="b">
                    <a:solidFill>
                      <a:schemeClr val="bg2"/>
                    </a:solidFill>
                  </a:tcPr>
                </a:tc>
                <a:tc>
                  <a:txBody>
                    <a:bodyPr/>
                    <a:lstStyle/>
                    <a:p>
                      <a:pPr algn="ctr" fontAlgn="b"/>
                      <a:r>
                        <a:rPr lang="en-NZ" sz="1400" u="none" strike="noStrike">
                          <a:solidFill>
                            <a:schemeClr val="tx1"/>
                          </a:solidFill>
                          <a:effectLst/>
                        </a:rPr>
                        <a:t>No. of Units </a:t>
                      </a:r>
                      <a:endParaRPr lang="en-NZ" sz="1400" b="0" i="0" u="none" strike="noStrike">
                        <a:solidFill>
                          <a:schemeClr val="tx1"/>
                        </a:solidFill>
                        <a:effectLst/>
                        <a:latin typeface="Calibri" panose="020F0502020204030204" pitchFamily="34" charset="0"/>
                      </a:endParaRPr>
                    </a:p>
                  </a:txBody>
                  <a:tcPr marL="0" marR="0" marT="0" marB="0" anchor="b">
                    <a:solidFill>
                      <a:schemeClr val="bg2"/>
                    </a:solidFill>
                  </a:tcPr>
                </a:tc>
                <a:extLst>
                  <a:ext uri="{0D108BD9-81ED-4DB2-BD59-A6C34878D82A}">
                    <a16:rowId xmlns:a16="http://schemas.microsoft.com/office/drawing/2014/main" val="1682048930"/>
                  </a:ext>
                </a:extLst>
              </a:tr>
              <a:tr h="319064">
                <a:tc>
                  <a:txBody>
                    <a:bodyPr/>
                    <a:lstStyle/>
                    <a:p>
                      <a:pPr algn="ctr" fontAlgn="ctr"/>
                      <a:r>
                        <a:rPr lang="en-NZ" sz="1400" u="none" strike="noStrike">
                          <a:solidFill>
                            <a:schemeClr val="bg2"/>
                          </a:solidFill>
                          <a:effectLst/>
                        </a:rPr>
                        <a:t>The Helier </a:t>
                      </a:r>
                      <a:endParaRPr lang="en-NZ" sz="1400" b="0" i="0" u="none" strike="noStrike">
                        <a:solidFill>
                          <a:schemeClr val="bg2"/>
                        </a:solidFill>
                        <a:effectLst/>
                        <a:latin typeface="Calibri" panose="020F0502020204030204" pitchFamily="34" charset="0"/>
                      </a:endParaRPr>
                    </a:p>
                  </a:txBody>
                  <a:tcPr marL="0" marR="0" marT="0" marB="0" anchor="ctr"/>
                </a:tc>
                <a:tc>
                  <a:txBody>
                    <a:bodyPr/>
                    <a:lstStyle/>
                    <a:p>
                      <a:pPr algn="ctr" fontAlgn="ctr"/>
                      <a:r>
                        <a:rPr lang="en-NZ" sz="1400" u="none" strike="noStrike">
                          <a:solidFill>
                            <a:schemeClr val="bg2"/>
                          </a:solidFill>
                          <a:effectLst/>
                        </a:rPr>
                        <a:t>62</a:t>
                      </a:r>
                      <a:endParaRPr lang="en-NZ" sz="1400" b="0" i="0" u="none" strike="noStrike">
                        <a:solidFill>
                          <a:schemeClr val="bg2"/>
                        </a:solidFill>
                        <a:effectLst/>
                        <a:latin typeface="Calibri" panose="020F0502020204030204" pitchFamily="34" charset="0"/>
                      </a:endParaRPr>
                    </a:p>
                  </a:txBody>
                  <a:tcPr marL="0" marR="0" marT="0" marB="0" anchor="ctr"/>
                </a:tc>
                <a:extLst>
                  <a:ext uri="{0D108BD9-81ED-4DB2-BD59-A6C34878D82A}">
                    <a16:rowId xmlns:a16="http://schemas.microsoft.com/office/drawing/2014/main" val="154330680"/>
                  </a:ext>
                </a:extLst>
              </a:tr>
              <a:tr h="319064">
                <a:tc>
                  <a:txBody>
                    <a:bodyPr/>
                    <a:lstStyle/>
                    <a:p>
                      <a:pPr algn="ctr" fontAlgn="ctr"/>
                      <a:r>
                        <a:rPr lang="en-NZ" sz="1400" u="none" strike="noStrike">
                          <a:solidFill>
                            <a:schemeClr val="bg2"/>
                          </a:solidFill>
                          <a:effectLst/>
                        </a:rPr>
                        <a:t>Remuera Rise </a:t>
                      </a:r>
                      <a:endParaRPr lang="en-NZ" sz="1400" b="0" i="0" u="none" strike="noStrike">
                        <a:solidFill>
                          <a:schemeClr val="bg2"/>
                        </a:solidFill>
                        <a:effectLst/>
                        <a:latin typeface="Calibri" panose="020F0502020204030204" pitchFamily="34" charset="0"/>
                      </a:endParaRPr>
                    </a:p>
                  </a:txBody>
                  <a:tcPr marL="0" marR="0" marT="0" marB="0" anchor="ctr"/>
                </a:tc>
                <a:tc>
                  <a:txBody>
                    <a:bodyPr/>
                    <a:lstStyle/>
                    <a:p>
                      <a:pPr algn="ctr" fontAlgn="ctr"/>
                      <a:r>
                        <a:rPr lang="en-NZ" sz="1400" u="none" strike="noStrike">
                          <a:solidFill>
                            <a:schemeClr val="bg2"/>
                          </a:solidFill>
                          <a:effectLst/>
                        </a:rPr>
                        <a:t>70</a:t>
                      </a:r>
                      <a:endParaRPr lang="en-NZ" sz="1400" b="0" i="0" u="none" strike="noStrike">
                        <a:solidFill>
                          <a:schemeClr val="bg2"/>
                        </a:solidFill>
                        <a:effectLst/>
                        <a:latin typeface="Calibri" panose="020F0502020204030204" pitchFamily="34" charset="0"/>
                      </a:endParaRPr>
                    </a:p>
                  </a:txBody>
                  <a:tcPr marL="0" marR="0" marT="0" marB="0" anchor="ctr"/>
                </a:tc>
                <a:extLst>
                  <a:ext uri="{0D108BD9-81ED-4DB2-BD59-A6C34878D82A}">
                    <a16:rowId xmlns:a16="http://schemas.microsoft.com/office/drawing/2014/main" val="4217898258"/>
                  </a:ext>
                </a:extLst>
              </a:tr>
              <a:tr h="319064">
                <a:tc>
                  <a:txBody>
                    <a:bodyPr/>
                    <a:lstStyle/>
                    <a:p>
                      <a:pPr algn="ctr" fontAlgn="ctr"/>
                      <a:r>
                        <a:rPr lang="en-NZ" sz="1400" u="none" strike="noStrike">
                          <a:solidFill>
                            <a:schemeClr val="bg2"/>
                          </a:solidFill>
                          <a:effectLst/>
                        </a:rPr>
                        <a:t>Eden </a:t>
                      </a:r>
                      <a:endParaRPr lang="en-NZ" sz="1400" b="0" i="0" u="none" strike="noStrike">
                        <a:solidFill>
                          <a:schemeClr val="bg2"/>
                        </a:solidFill>
                        <a:effectLst/>
                        <a:latin typeface="Calibri" panose="020F0502020204030204" pitchFamily="34" charset="0"/>
                      </a:endParaRPr>
                    </a:p>
                  </a:txBody>
                  <a:tcPr marL="0" marR="0" marT="0" marB="0" anchor="ctr"/>
                </a:tc>
                <a:tc>
                  <a:txBody>
                    <a:bodyPr/>
                    <a:lstStyle/>
                    <a:p>
                      <a:pPr algn="ctr" fontAlgn="ctr"/>
                      <a:r>
                        <a:rPr lang="en-NZ" sz="1400" u="none" strike="noStrike">
                          <a:solidFill>
                            <a:schemeClr val="bg2"/>
                          </a:solidFill>
                          <a:effectLst/>
                        </a:rPr>
                        <a:t>154</a:t>
                      </a:r>
                      <a:endParaRPr lang="en-NZ" sz="1400" b="0" i="0" u="none" strike="noStrike">
                        <a:solidFill>
                          <a:schemeClr val="bg2"/>
                        </a:solidFill>
                        <a:effectLst/>
                        <a:latin typeface="Calibri" panose="020F0502020204030204" pitchFamily="34" charset="0"/>
                      </a:endParaRPr>
                    </a:p>
                  </a:txBody>
                  <a:tcPr marL="0" marR="0" marT="0" marB="0" anchor="ctr"/>
                </a:tc>
                <a:extLst>
                  <a:ext uri="{0D108BD9-81ED-4DB2-BD59-A6C34878D82A}">
                    <a16:rowId xmlns:a16="http://schemas.microsoft.com/office/drawing/2014/main" val="4208995849"/>
                  </a:ext>
                </a:extLst>
              </a:tr>
              <a:tr h="319064">
                <a:tc>
                  <a:txBody>
                    <a:bodyPr/>
                    <a:lstStyle/>
                    <a:p>
                      <a:pPr algn="ctr" fontAlgn="ctr"/>
                      <a:r>
                        <a:rPr lang="en-NZ" sz="1400" u="none" strike="noStrike">
                          <a:solidFill>
                            <a:schemeClr val="bg2"/>
                          </a:solidFill>
                          <a:effectLst/>
                        </a:rPr>
                        <a:t>The Sands </a:t>
                      </a:r>
                      <a:endParaRPr lang="en-NZ" sz="1400" b="0" i="0" u="none" strike="noStrike">
                        <a:solidFill>
                          <a:schemeClr val="bg2"/>
                        </a:solidFill>
                        <a:effectLst/>
                        <a:latin typeface="Calibri" panose="020F0502020204030204" pitchFamily="34" charset="0"/>
                      </a:endParaRPr>
                    </a:p>
                  </a:txBody>
                  <a:tcPr marL="0" marR="0" marT="0" marB="0" anchor="ctr"/>
                </a:tc>
                <a:tc>
                  <a:txBody>
                    <a:bodyPr/>
                    <a:lstStyle/>
                    <a:p>
                      <a:pPr algn="ctr" fontAlgn="ctr"/>
                      <a:r>
                        <a:rPr lang="en-NZ" sz="1400" u="none" strike="noStrike">
                          <a:solidFill>
                            <a:schemeClr val="bg2"/>
                          </a:solidFill>
                          <a:effectLst/>
                        </a:rPr>
                        <a:t>108</a:t>
                      </a:r>
                      <a:endParaRPr lang="en-NZ" sz="1400" b="0" i="0" u="none" strike="noStrike">
                        <a:solidFill>
                          <a:schemeClr val="bg2"/>
                        </a:solidFill>
                        <a:effectLst/>
                        <a:latin typeface="Calibri" panose="020F0502020204030204" pitchFamily="34" charset="0"/>
                      </a:endParaRPr>
                    </a:p>
                  </a:txBody>
                  <a:tcPr marL="0" marR="0" marT="0" marB="0" anchor="ctr"/>
                </a:tc>
                <a:extLst>
                  <a:ext uri="{0D108BD9-81ED-4DB2-BD59-A6C34878D82A}">
                    <a16:rowId xmlns:a16="http://schemas.microsoft.com/office/drawing/2014/main" val="4037066925"/>
                  </a:ext>
                </a:extLst>
              </a:tr>
              <a:tr h="319064">
                <a:tc>
                  <a:txBody>
                    <a:bodyPr/>
                    <a:lstStyle/>
                    <a:p>
                      <a:pPr algn="ctr" fontAlgn="ctr"/>
                      <a:r>
                        <a:rPr lang="en-NZ" sz="1400" u="none" strike="noStrike">
                          <a:solidFill>
                            <a:schemeClr val="bg2"/>
                          </a:solidFill>
                          <a:effectLst/>
                        </a:rPr>
                        <a:t>the </a:t>
                      </a:r>
                      <a:r>
                        <a:rPr lang="en-NZ" sz="1400" u="none" strike="noStrike" err="1">
                          <a:solidFill>
                            <a:schemeClr val="bg2"/>
                          </a:solidFill>
                          <a:effectLst/>
                        </a:rPr>
                        <a:t>BayView</a:t>
                      </a:r>
                      <a:endParaRPr lang="en-NZ" sz="1400" b="0" i="0" u="none" strike="noStrike">
                        <a:solidFill>
                          <a:schemeClr val="bg2"/>
                        </a:solidFill>
                        <a:effectLst/>
                        <a:latin typeface="Calibri" panose="020F0502020204030204" pitchFamily="34" charset="0"/>
                      </a:endParaRPr>
                    </a:p>
                  </a:txBody>
                  <a:tcPr marL="0" marR="0" marT="0" marB="0" anchor="ctr"/>
                </a:tc>
                <a:tc>
                  <a:txBody>
                    <a:bodyPr/>
                    <a:lstStyle/>
                    <a:p>
                      <a:pPr algn="ctr" fontAlgn="ctr"/>
                      <a:r>
                        <a:rPr lang="en-NZ" sz="1400" u="none" strike="noStrike">
                          <a:solidFill>
                            <a:schemeClr val="bg2"/>
                          </a:solidFill>
                          <a:effectLst/>
                        </a:rPr>
                        <a:t>215</a:t>
                      </a:r>
                      <a:endParaRPr lang="en-NZ" sz="1400" b="0" i="0" u="none" strike="noStrike">
                        <a:solidFill>
                          <a:schemeClr val="bg2"/>
                        </a:solidFill>
                        <a:effectLst/>
                        <a:latin typeface="Calibri" panose="020F0502020204030204" pitchFamily="34" charset="0"/>
                      </a:endParaRPr>
                    </a:p>
                  </a:txBody>
                  <a:tcPr marL="0" marR="0" marT="0" marB="0" anchor="ctr"/>
                </a:tc>
                <a:extLst>
                  <a:ext uri="{0D108BD9-81ED-4DB2-BD59-A6C34878D82A}">
                    <a16:rowId xmlns:a16="http://schemas.microsoft.com/office/drawing/2014/main" val="1650289562"/>
                  </a:ext>
                </a:extLst>
              </a:tr>
              <a:tr h="319064">
                <a:tc>
                  <a:txBody>
                    <a:bodyPr/>
                    <a:lstStyle/>
                    <a:p>
                      <a:pPr algn="ctr" fontAlgn="ctr"/>
                      <a:r>
                        <a:rPr lang="en-NZ" sz="1400" u="none" strike="noStrike">
                          <a:solidFill>
                            <a:schemeClr val="bg2"/>
                          </a:solidFill>
                          <a:effectLst/>
                        </a:rPr>
                        <a:t>Green Gables </a:t>
                      </a:r>
                      <a:endParaRPr lang="en-NZ" sz="1400" b="0" i="0" u="none" strike="noStrike">
                        <a:solidFill>
                          <a:schemeClr val="bg2"/>
                        </a:solidFill>
                        <a:effectLst/>
                        <a:latin typeface="Calibri" panose="020F0502020204030204" pitchFamily="34" charset="0"/>
                      </a:endParaRPr>
                    </a:p>
                  </a:txBody>
                  <a:tcPr marL="0" marR="0" marT="0" marB="0" anchor="ctr"/>
                </a:tc>
                <a:tc>
                  <a:txBody>
                    <a:bodyPr/>
                    <a:lstStyle/>
                    <a:p>
                      <a:pPr algn="ctr" fontAlgn="ctr"/>
                      <a:r>
                        <a:rPr lang="en-NZ" sz="1400" u="none" strike="noStrike">
                          <a:solidFill>
                            <a:schemeClr val="bg2"/>
                          </a:solidFill>
                          <a:effectLst/>
                        </a:rPr>
                        <a:t>101</a:t>
                      </a:r>
                      <a:endParaRPr lang="en-NZ" sz="1400" b="0" i="0" u="none" strike="noStrike">
                        <a:solidFill>
                          <a:schemeClr val="bg2"/>
                        </a:solidFill>
                        <a:effectLst/>
                        <a:latin typeface="Calibri" panose="020F0502020204030204" pitchFamily="34" charset="0"/>
                      </a:endParaRPr>
                    </a:p>
                  </a:txBody>
                  <a:tcPr marL="0" marR="0" marT="0" marB="0" anchor="ctr"/>
                </a:tc>
                <a:extLst>
                  <a:ext uri="{0D108BD9-81ED-4DB2-BD59-A6C34878D82A}">
                    <a16:rowId xmlns:a16="http://schemas.microsoft.com/office/drawing/2014/main" val="1351005447"/>
                  </a:ext>
                </a:extLst>
              </a:tr>
              <a:tr h="319064">
                <a:tc>
                  <a:txBody>
                    <a:bodyPr/>
                    <a:lstStyle/>
                    <a:p>
                      <a:pPr algn="ctr" fontAlgn="ctr"/>
                      <a:r>
                        <a:rPr lang="en-NZ" sz="1400" u="none" strike="noStrike">
                          <a:solidFill>
                            <a:schemeClr val="bg2"/>
                          </a:solidFill>
                          <a:effectLst/>
                        </a:rPr>
                        <a:t>The Bellevue </a:t>
                      </a:r>
                      <a:endParaRPr lang="en-NZ" sz="1400" b="0" i="0" u="none" strike="noStrike">
                        <a:solidFill>
                          <a:schemeClr val="bg2"/>
                        </a:solidFill>
                        <a:effectLst/>
                        <a:latin typeface="Calibri" panose="020F0502020204030204" pitchFamily="34" charset="0"/>
                      </a:endParaRPr>
                    </a:p>
                  </a:txBody>
                  <a:tcPr marL="0" marR="0" marT="0" marB="0" anchor="ctr"/>
                </a:tc>
                <a:tc>
                  <a:txBody>
                    <a:bodyPr/>
                    <a:lstStyle/>
                    <a:p>
                      <a:pPr algn="ctr" fontAlgn="ctr"/>
                      <a:r>
                        <a:rPr lang="en-NZ" sz="1400" u="none" strike="noStrike">
                          <a:solidFill>
                            <a:schemeClr val="bg2"/>
                          </a:solidFill>
                          <a:effectLst/>
                        </a:rPr>
                        <a:t>93</a:t>
                      </a:r>
                      <a:endParaRPr lang="en-NZ" sz="1400" b="0" i="0" u="none" strike="noStrike">
                        <a:solidFill>
                          <a:schemeClr val="bg2"/>
                        </a:solidFill>
                        <a:effectLst/>
                        <a:latin typeface="Calibri" panose="020F0502020204030204" pitchFamily="34" charset="0"/>
                      </a:endParaRPr>
                    </a:p>
                  </a:txBody>
                  <a:tcPr marL="0" marR="0" marT="0" marB="0" anchor="ctr"/>
                </a:tc>
                <a:extLst>
                  <a:ext uri="{0D108BD9-81ED-4DB2-BD59-A6C34878D82A}">
                    <a16:rowId xmlns:a16="http://schemas.microsoft.com/office/drawing/2014/main" val="2724132544"/>
                  </a:ext>
                </a:extLst>
              </a:tr>
            </a:tbl>
          </a:graphicData>
        </a:graphic>
      </p:graphicFrame>
      <p:pic>
        <p:nvPicPr>
          <p:cNvPr id="16" name="Picture 15" descr="An aerial view of a building&#10;&#10;Description automatically generated">
            <a:extLst>
              <a:ext uri="{FF2B5EF4-FFF2-40B4-BE49-F238E27FC236}">
                <a16:creationId xmlns:a16="http://schemas.microsoft.com/office/drawing/2014/main" id="{7E7DF252-A89F-82CE-50E0-F150E1996A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875" y="4285362"/>
            <a:ext cx="2399077" cy="1351592"/>
          </a:xfrm>
          <a:prstGeom prst="rect">
            <a:avLst/>
          </a:prstGeom>
        </p:spPr>
      </p:pic>
      <p:pic>
        <p:nvPicPr>
          <p:cNvPr id="17" name="Picture 16" descr="A building with many windows&#10;&#10;Description automatically generated">
            <a:extLst>
              <a:ext uri="{FF2B5EF4-FFF2-40B4-BE49-F238E27FC236}">
                <a16:creationId xmlns:a16="http://schemas.microsoft.com/office/drawing/2014/main" id="{6D916625-5633-C265-6011-50BC75857229}"/>
              </a:ext>
            </a:extLst>
          </p:cNvPr>
          <p:cNvPicPr>
            <a:picLocks noChangeAspect="1"/>
          </p:cNvPicPr>
          <p:nvPr/>
        </p:nvPicPr>
        <p:blipFill rotWithShape="1">
          <a:blip r:embed="rId9">
            <a:extLst>
              <a:ext uri="{28A0092B-C50C-407E-A947-70E740481C1C}">
                <a14:useLocalDpi xmlns:a14="http://schemas.microsoft.com/office/drawing/2010/main" val="0"/>
              </a:ext>
            </a:extLst>
          </a:blip>
          <a:srcRect l="28095" t="11567" b="9114"/>
          <a:stretch/>
        </p:blipFill>
        <p:spPr>
          <a:xfrm>
            <a:off x="3193345" y="4290737"/>
            <a:ext cx="2583730" cy="1330047"/>
          </a:xfrm>
          <a:prstGeom prst="rect">
            <a:avLst/>
          </a:prstGeom>
        </p:spPr>
      </p:pic>
      <p:sp>
        <p:nvSpPr>
          <p:cNvPr id="3" name="TextBox 2">
            <a:extLst>
              <a:ext uri="{FF2B5EF4-FFF2-40B4-BE49-F238E27FC236}">
                <a16:creationId xmlns:a16="http://schemas.microsoft.com/office/drawing/2014/main" id="{EAE2D32A-0C07-10DB-EA40-3E3A6A54D062}"/>
              </a:ext>
            </a:extLst>
          </p:cNvPr>
          <p:cNvSpPr txBox="1"/>
          <p:nvPr/>
        </p:nvSpPr>
        <p:spPr>
          <a:xfrm>
            <a:off x="757875" y="5620784"/>
            <a:ext cx="2296824" cy="253916"/>
          </a:xfrm>
          <a:prstGeom prst="rect">
            <a:avLst/>
          </a:prstGeom>
          <a:noFill/>
        </p:spPr>
        <p:txBody>
          <a:bodyPr wrap="square">
            <a:spAutoFit/>
          </a:bodyPr>
          <a:lstStyle/>
          <a:p>
            <a:r>
              <a:rPr lang="en-NZ" sz="1050" b="0" i="0">
                <a:solidFill>
                  <a:schemeClr val="bg2"/>
                </a:solidFill>
                <a:effectLst/>
              </a:rPr>
              <a:t>OCA Meadowbank Retirement village</a:t>
            </a:r>
            <a:endParaRPr lang="en-NZ" sz="1050">
              <a:solidFill>
                <a:schemeClr val="bg2"/>
              </a:solidFill>
            </a:endParaRPr>
          </a:p>
        </p:txBody>
      </p:sp>
      <p:sp>
        <p:nvSpPr>
          <p:cNvPr id="8" name="TextBox 7">
            <a:extLst>
              <a:ext uri="{FF2B5EF4-FFF2-40B4-BE49-F238E27FC236}">
                <a16:creationId xmlns:a16="http://schemas.microsoft.com/office/drawing/2014/main" id="{C1E5CF20-51D3-099D-C503-7974616AB8E0}"/>
              </a:ext>
            </a:extLst>
          </p:cNvPr>
          <p:cNvSpPr txBox="1"/>
          <p:nvPr/>
        </p:nvSpPr>
        <p:spPr>
          <a:xfrm>
            <a:off x="3156951" y="5630870"/>
            <a:ext cx="2620123" cy="415498"/>
          </a:xfrm>
          <a:prstGeom prst="rect">
            <a:avLst/>
          </a:prstGeom>
          <a:noFill/>
        </p:spPr>
        <p:txBody>
          <a:bodyPr wrap="square">
            <a:spAutoFit/>
          </a:bodyPr>
          <a:lstStyle/>
          <a:p>
            <a:r>
              <a:rPr lang="en-NZ" sz="1050" b="0" i="0">
                <a:solidFill>
                  <a:schemeClr val="bg2"/>
                </a:solidFill>
                <a:effectLst/>
              </a:rPr>
              <a:t>OCA </a:t>
            </a:r>
            <a:r>
              <a:rPr lang="en-NZ" sz="1050" b="0" i="0">
                <a:solidFill>
                  <a:schemeClr val="bg2"/>
                </a:solidFill>
                <a:effectLst/>
                <a:latin typeface="Stuff Sans"/>
              </a:rPr>
              <a:t> The Sands aged care and retirement village in Browns Bay</a:t>
            </a:r>
            <a:endParaRPr lang="en-NZ" sz="1050">
              <a:solidFill>
                <a:schemeClr val="bg2"/>
              </a:solidFill>
            </a:endParaRPr>
          </a:p>
        </p:txBody>
      </p:sp>
      <p:sp>
        <p:nvSpPr>
          <p:cNvPr id="2" name="Rectangle 1">
            <a:extLst>
              <a:ext uri="{FF2B5EF4-FFF2-40B4-BE49-F238E27FC236}">
                <a16:creationId xmlns:a16="http://schemas.microsoft.com/office/drawing/2014/main" id="{6A8C21BF-4A48-F750-E4B2-80A179A263D5}"/>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7" name="TextBox 6">
            <a:extLst>
              <a:ext uri="{FF2B5EF4-FFF2-40B4-BE49-F238E27FC236}">
                <a16:creationId xmlns:a16="http://schemas.microsoft.com/office/drawing/2014/main" id="{40EDE29C-797F-F5C5-295A-244C49DA18AA}"/>
              </a:ext>
            </a:extLst>
          </p:cNvPr>
          <p:cNvSpPr txBox="1"/>
          <p:nvPr/>
        </p:nvSpPr>
        <p:spPr>
          <a:xfrm>
            <a:off x="10396914" y="6429664"/>
            <a:ext cx="2084495" cy="338554"/>
          </a:xfrm>
          <a:prstGeom prst="rect">
            <a:avLst/>
          </a:prstGeom>
          <a:noFill/>
        </p:spPr>
        <p:txBody>
          <a:bodyPr wrap="square" rtlCol="0">
            <a:spAutoFit/>
          </a:bodyPr>
          <a:lstStyle/>
          <a:p>
            <a:r>
              <a:rPr lang="en-NZ" sz="1600">
                <a:hlinkClick r:id="rId10" action="ppaction://hlinksldjump"/>
              </a:rPr>
              <a:t>Appendix Table</a:t>
            </a:r>
            <a:endParaRPr lang="en-NZ" sz="1600"/>
          </a:p>
        </p:txBody>
      </p:sp>
      <p:sp>
        <p:nvSpPr>
          <p:cNvPr id="9" name="TextBox 8">
            <a:hlinkClick r:id="rId11" action="ppaction://hlinksldjump"/>
            <a:extLst>
              <a:ext uri="{FF2B5EF4-FFF2-40B4-BE49-F238E27FC236}">
                <a16:creationId xmlns:a16="http://schemas.microsoft.com/office/drawing/2014/main" id="{2AC48461-03FC-D316-EA75-7D0EEF31EF89}"/>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11" action="ppaction://hlinksldjump"/>
              </a:rPr>
              <a:t>ESG</a:t>
            </a:r>
            <a:endParaRPr lang="en-NZ" sz="1600"/>
          </a:p>
        </p:txBody>
      </p:sp>
      <p:sp>
        <p:nvSpPr>
          <p:cNvPr id="18" name="TextBox 17">
            <a:hlinkClick r:id="rId11" action="ppaction://hlinksldjump"/>
            <a:extLst>
              <a:ext uri="{FF2B5EF4-FFF2-40B4-BE49-F238E27FC236}">
                <a16:creationId xmlns:a16="http://schemas.microsoft.com/office/drawing/2014/main" id="{8627B18D-408B-CA5D-F7A4-7328009F43BA}"/>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12" action="ppaction://hlinksldjump"/>
              </a:rPr>
              <a:t>Sensitivity Analysis</a:t>
            </a:r>
            <a:endParaRPr lang="en-NZ" sz="1600"/>
          </a:p>
        </p:txBody>
      </p:sp>
      <p:sp>
        <p:nvSpPr>
          <p:cNvPr id="20" name="TextBox 19">
            <a:hlinkClick r:id="rId11" action="ppaction://hlinksldjump"/>
            <a:extLst>
              <a:ext uri="{FF2B5EF4-FFF2-40B4-BE49-F238E27FC236}">
                <a16:creationId xmlns:a16="http://schemas.microsoft.com/office/drawing/2014/main" id="{E5667921-4A0F-C5AD-5DAB-7C8E80F67D70}"/>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13" action="ppaction://hlinksldjump"/>
              </a:rPr>
              <a:t>Valuation-DCF</a:t>
            </a:r>
            <a:endParaRPr lang="en-NZ" sz="1600"/>
          </a:p>
        </p:txBody>
      </p:sp>
      <p:sp>
        <p:nvSpPr>
          <p:cNvPr id="21" name="TextBox 20">
            <a:hlinkClick r:id="rId11" action="ppaction://hlinksldjump"/>
            <a:extLst>
              <a:ext uri="{FF2B5EF4-FFF2-40B4-BE49-F238E27FC236}">
                <a16:creationId xmlns:a16="http://schemas.microsoft.com/office/drawing/2014/main" id="{2F0881B8-5B7D-4890-11BC-A8F30FB45174}"/>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4" action="ppaction://hlinksldjump"/>
              </a:rPr>
              <a:t>Financial Analysis</a:t>
            </a:r>
            <a:endParaRPr lang="en-NZ" sz="1600"/>
          </a:p>
        </p:txBody>
      </p:sp>
      <p:sp>
        <p:nvSpPr>
          <p:cNvPr id="23" name="TextBox 22">
            <a:hlinkClick r:id="rId11" action="ppaction://hlinksldjump"/>
            <a:extLst>
              <a:ext uri="{FF2B5EF4-FFF2-40B4-BE49-F238E27FC236}">
                <a16:creationId xmlns:a16="http://schemas.microsoft.com/office/drawing/2014/main" id="{C46C6801-927C-431B-3E60-ED93175137E0}"/>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5" action="ppaction://hlinksldjump"/>
              </a:rPr>
              <a:t>Industry Positioning</a:t>
            </a:r>
            <a:endParaRPr lang="en-NZ" sz="1600"/>
          </a:p>
        </p:txBody>
      </p:sp>
      <p:sp>
        <p:nvSpPr>
          <p:cNvPr id="24" name="TextBox 23">
            <a:hlinkClick r:id="rId11" action="ppaction://hlinksldjump"/>
            <a:extLst>
              <a:ext uri="{FF2B5EF4-FFF2-40B4-BE49-F238E27FC236}">
                <a16:creationId xmlns:a16="http://schemas.microsoft.com/office/drawing/2014/main" id="{DA9352AE-2463-799A-3D40-48D80765DE73}"/>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6" action="ppaction://hlinksldjump"/>
              </a:rPr>
              <a:t>Business Model</a:t>
            </a:r>
            <a:endParaRPr lang="en-NZ" sz="1600"/>
          </a:p>
        </p:txBody>
      </p:sp>
      <p:sp>
        <p:nvSpPr>
          <p:cNvPr id="25" name="TextBox 24">
            <a:extLst>
              <a:ext uri="{FF2B5EF4-FFF2-40B4-BE49-F238E27FC236}">
                <a16:creationId xmlns:a16="http://schemas.microsoft.com/office/drawing/2014/main" id="{E8FD827F-F65C-0AC9-D291-73409A0A6043}"/>
              </a:ext>
            </a:extLst>
          </p:cNvPr>
          <p:cNvSpPr txBox="1"/>
          <p:nvPr/>
        </p:nvSpPr>
        <p:spPr>
          <a:xfrm>
            <a:off x="6858000" y="4921249"/>
            <a:ext cx="4635500"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cs typeface="Calibri"/>
              </a:rPr>
              <a:t>Luxury offering - The Helier with 62 units and 79 suites, was valued at $150m in 2022. </a:t>
            </a:r>
          </a:p>
        </p:txBody>
      </p:sp>
      <p:sp>
        <p:nvSpPr>
          <p:cNvPr id="26" name="TextBox 25">
            <a:extLst>
              <a:ext uri="{FF2B5EF4-FFF2-40B4-BE49-F238E27FC236}">
                <a16:creationId xmlns:a16="http://schemas.microsoft.com/office/drawing/2014/main" id="{87500681-3193-A9EF-BDC1-076F628FFBBE}"/>
              </a:ext>
            </a:extLst>
          </p:cNvPr>
          <p:cNvSpPr txBox="1"/>
          <p:nvPr/>
        </p:nvSpPr>
        <p:spPr>
          <a:xfrm>
            <a:off x="403788" y="5963639"/>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grpSp>
        <p:nvGrpSpPr>
          <p:cNvPr id="43" name="Group 42">
            <a:extLst>
              <a:ext uri="{FF2B5EF4-FFF2-40B4-BE49-F238E27FC236}">
                <a16:creationId xmlns:a16="http://schemas.microsoft.com/office/drawing/2014/main" id="{49E9B4D9-86FA-FD2B-E18A-09153F544542}"/>
              </a:ext>
            </a:extLst>
          </p:cNvPr>
          <p:cNvGrpSpPr/>
          <p:nvPr/>
        </p:nvGrpSpPr>
        <p:grpSpPr>
          <a:xfrm>
            <a:off x="6168118" y="1199690"/>
            <a:ext cx="5606862" cy="3497238"/>
            <a:chOff x="6168118" y="1199690"/>
            <a:chExt cx="5606862" cy="3497238"/>
          </a:xfrm>
        </p:grpSpPr>
        <p:grpSp>
          <p:nvGrpSpPr>
            <p:cNvPr id="32" name="Group 31">
              <a:extLst>
                <a:ext uri="{FF2B5EF4-FFF2-40B4-BE49-F238E27FC236}">
                  <a16:creationId xmlns:a16="http://schemas.microsoft.com/office/drawing/2014/main" id="{ED7B1641-A6FE-1F05-A297-71917DF9D3B1}"/>
                </a:ext>
              </a:extLst>
            </p:cNvPr>
            <p:cNvGrpSpPr/>
            <p:nvPr/>
          </p:nvGrpSpPr>
          <p:grpSpPr>
            <a:xfrm>
              <a:off x="6168118" y="1199690"/>
              <a:ext cx="5606862" cy="3497238"/>
              <a:chOff x="6414927" y="1161421"/>
              <a:chExt cx="5414844" cy="3413136"/>
            </a:xfrm>
          </p:grpSpPr>
          <p:sp>
            <p:nvSpPr>
              <p:cNvPr id="30" name="TextBox 29">
                <a:extLst>
                  <a:ext uri="{FF2B5EF4-FFF2-40B4-BE49-F238E27FC236}">
                    <a16:creationId xmlns:a16="http://schemas.microsoft.com/office/drawing/2014/main" id="{4DDDC77A-0765-568A-1B47-5B3134EAEA3D}"/>
                  </a:ext>
                </a:extLst>
              </p:cNvPr>
              <p:cNvSpPr txBox="1"/>
              <p:nvPr/>
            </p:nvSpPr>
            <p:spPr>
              <a:xfrm>
                <a:off x="6517257" y="1161421"/>
                <a:ext cx="5265753" cy="369332"/>
              </a:xfrm>
              <a:prstGeom prst="rect">
                <a:avLst/>
              </a:prstGeom>
              <a:solidFill>
                <a:schemeClr val="tx1"/>
              </a:solidFill>
            </p:spPr>
            <p:txBody>
              <a:bodyPr wrap="square">
                <a:spAutoFit/>
              </a:bodyPr>
              <a:lstStyle/>
              <a:p>
                <a:pPr marL="0" indent="0" algn="ctr">
                  <a:buNone/>
                </a:pPr>
                <a:r>
                  <a:rPr lang="en-NZ">
                    <a:solidFill>
                      <a:schemeClr val="bg2"/>
                    </a:solidFill>
                  </a:rPr>
                  <a:t>OCA Development Margin 2017-2028</a:t>
                </a:r>
              </a:p>
            </p:txBody>
          </p:sp>
          <p:pic>
            <p:nvPicPr>
              <p:cNvPr id="31" name="Picture 30">
                <a:extLst>
                  <a:ext uri="{FF2B5EF4-FFF2-40B4-BE49-F238E27FC236}">
                    <a16:creationId xmlns:a16="http://schemas.microsoft.com/office/drawing/2014/main" id="{931ACDD7-D631-2057-2C34-4E7D47FD0E22}"/>
                  </a:ext>
                </a:extLst>
              </p:cNvPr>
              <p:cNvPicPr>
                <a:picLocks noChangeAspect="1"/>
              </p:cNvPicPr>
              <p:nvPr/>
            </p:nvPicPr>
            <p:blipFill>
              <a:blip r:embed="rId17"/>
              <a:stretch>
                <a:fillRect/>
              </a:stretch>
            </p:blipFill>
            <p:spPr>
              <a:xfrm>
                <a:off x="6414927" y="1482529"/>
                <a:ext cx="5414844" cy="3092028"/>
              </a:xfrm>
              <a:prstGeom prst="rect">
                <a:avLst/>
              </a:prstGeom>
            </p:spPr>
          </p:pic>
        </p:grpSp>
        <p:sp>
          <p:nvSpPr>
            <p:cNvPr id="27" name="TextBox 26">
              <a:extLst>
                <a:ext uri="{FF2B5EF4-FFF2-40B4-BE49-F238E27FC236}">
                  <a16:creationId xmlns:a16="http://schemas.microsoft.com/office/drawing/2014/main" id="{6A68069C-2408-20E3-C2C0-DD058211597C}"/>
                </a:ext>
              </a:extLst>
            </p:cNvPr>
            <p:cNvSpPr txBox="1"/>
            <p:nvPr/>
          </p:nvSpPr>
          <p:spPr>
            <a:xfrm>
              <a:off x="6343412" y="4010692"/>
              <a:ext cx="204546" cy="259334"/>
            </a:xfrm>
            <a:prstGeom prst="rect">
              <a:avLst/>
            </a:prstGeom>
            <a:noFill/>
          </p:spPr>
          <p:txBody>
            <a:bodyPr wrap="square">
              <a:spAutoFit/>
            </a:bodyPr>
            <a:lstStyle/>
            <a:p>
              <a:r>
                <a:rPr lang="en-NZ" sz="1050" b="1">
                  <a:solidFill>
                    <a:srgbClr val="579899"/>
                  </a:solidFill>
                </a:rPr>
                <a:t>m</a:t>
              </a:r>
            </a:p>
          </p:txBody>
        </p:sp>
        <p:sp>
          <p:nvSpPr>
            <p:cNvPr id="28" name="TextBox 27">
              <a:extLst>
                <a:ext uri="{FF2B5EF4-FFF2-40B4-BE49-F238E27FC236}">
                  <a16:creationId xmlns:a16="http://schemas.microsoft.com/office/drawing/2014/main" id="{F4D99E1E-FC43-9AE9-32F7-3D9CFC55927F}"/>
                </a:ext>
              </a:extLst>
            </p:cNvPr>
            <p:cNvSpPr txBox="1"/>
            <p:nvPr/>
          </p:nvSpPr>
          <p:spPr>
            <a:xfrm>
              <a:off x="6799548" y="4037805"/>
              <a:ext cx="204546" cy="259334"/>
            </a:xfrm>
            <a:prstGeom prst="rect">
              <a:avLst/>
            </a:prstGeom>
            <a:noFill/>
          </p:spPr>
          <p:txBody>
            <a:bodyPr wrap="square">
              <a:spAutoFit/>
            </a:bodyPr>
            <a:lstStyle/>
            <a:p>
              <a:r>
                <a:rPr lang="en-NZ" sz="1050" b="1">
                  <a:solidFill>
                    <a:srgbClr val="579899"/>
                  </a:solidFill>
                </a:rPr>
                <a:t>m</a:t>
              </a:r>
            </a:p>
          </p:txBody>
        </p:sp>
        <p:sp>
          <p:nvSpPr>
            <p:cNvPr id="29" name="TextBox 28">
              <a:extLst>
                <a:ext uri="{FF2B5EF4-FFF2-40B4-BE49-F238E27FC236}">
                  <a16:creationId xmlns:a16="http://schemas.microsoft.com/office/drawing/2014/main" id="{EDB79E71-F385-AC9C-2BA6-875BDD0C2605}"/>
                </a:ext>
              </a:extLst>
            </p:cNvPr>
            <p:cNvSpPr txBox="1"/>
            <p:nvPr/>
          </p:nvSpPr>
          <p:spPr>
            <a:xfrm>
              <a:off x="7258304" y="4014705"/>
              <a:ext cx="204546" cy="259334"/>
            </a:xfrm>
            <a:prstGeom prst="rect">
              <a:avLst/>
            </a:prstGeom>
            <a:noFill/>
          </p:spPr>
          <p:txBody>
            <a:bodyPr wrap="square">
              <a:spAutoFit/>
            </a:bodyPr>
            <a:lstStyle/>
            <a:p>
              <a:r>
                <a:rPr lang="en-NZ" sz="1050" b="1">
                  <a:solidFill>
                    <a:srgbClr val="579899"/>
                  </a:solidFill>
                </a:rPr>
                <a:t>m</a:t>
              </a:r>
            </a:p>
          </p:txBody>
        </p:sp>
        <p:sp>
          <p:nvSpPr>
            <p:cNvPr id="33" name="TextBox 32">
              <a:extLst>
                <a:ext uri="{FF2B5EF4-FFF2-40B4-BE49-F238E27FC236}">
                  <a16:creationId xmlns:a16="http://schemas.microsoft.com/office/drawing/2014/main" id="{B92D9FEF-A994-A773-F90C-8DCFA221B01C}"/>
                </a:ext>
              </a:extLst>
            </p:cNvPr>
            <p:cNvSpPr txBox="1"/>
            <p:nvPr/>
          </p:nvSpPr>
          <p:spPr>
            <a:xfrm>
              <a:off x="7705981" y="4010692"/>
              <a:ext cx="204546" cy="259334"/>
            </a:xfrm>
            <a:prstGeom prst="rect">
              <a:avLst/>
            </a:prstGeom>
            <a:noFill/>
          </p:spPr>
          <p:txBody>
            <a:bodyPr wrap="square">
              <a:spAutoFit/>
            </a:bodyPr>
            <a:lstStyle/>
            <a:p>
              <a:r>
                <a:rPr lang="en-NZ" sz="1050" b="1">
                  <a:solidFill>
                    <a:srgbClr val="579899"/>
                  </a:solidFill>
                </a:rPr>
                <a:t>m</a:t>
              </a:r>
            </a:p>
          </p:txBody>
        </p:sp>
        <p:sp>
          <p:nvSpPr>
            <p:cNvPr id="34" name="TextBox 33">
              <a:extLst>
                <a:ext uri="{FF2B5EF4-FFF2-40B4-BE49-F238E27FC236}">
                  <a16:creationId xmlns:a16="http://schemas.microsoft.com/office/drawing/2014/main" id="{373F5D6C-5B3B-3432-050A-F0DC995621A6}"/>
                </a:ext>
              </a:extLst>
            </p:cNvPr>
            <p:cNvSpPr txBox="1"/>
            <p:nvPr/>
          </p:nvSpPr>
          <p:spPr>
            <a:xfrm>
              <a:off x="8144582" y="4012820"/>
              <a:ext cx="204546" cy="259334"/>
            </a:xfrm>
            <a:prstGeom prst="rect">
              <a:avLst/>
            </a:prstGeom>
            <a:noFill/>
          </p:spPr>
          <p:txBody>
            <a:bodyPr wrap="square">
              <a:spAutoFit/>
            </a:bodyPr>
            <a:lstStyle/>
            <a:p>
              <a:r>
                <a:rPr lang="en-NZ" sz="1050" b="1">
                  <a:solidFill>
                    <a:srgbClr val="579899"/>
                  </a:solidFill>
                </a:rPr>
                <a:t>m</a:t>
              </a:r>
            </a:p>
          </p:txBody>
        </p:sp>
        <p:sp>
          <p:nvSpPr>
            <p:cNvPr id="36" name="TextBox 35">
              <a:extLst>
                <a:ext uri="{FF2B5EF4-FFF2-40B4-BE49-F238E27FC236}">
                  <a16:creationId xmlns:a16="http://schemas.microsoft.com/office/drawing/2014/main" id="{09C86049-FF4B-3D24-9E8B-468F37CF76E4}"/>
                </a:ext>
              </a:extLst>
            </p:cNvPr>
            <p:cNvSpPr txBox="1"/>
            <p:nvPr/>
          </p:nvSpPr>
          <p:spPr>
            <a:xfrm>
              <a:off x="8589686" y="4010692"/>
              <a:ext cx="204546" cy="259334"/>
            </a:xfrm>
            <a:prstGeom prst="rect">
              <a:avLst/>
            </a:prstGeom>
            <a:noFill/>
          </p:spPr>
          <p:txBody>
            <a:bodyPr wrap="square">
              <a:spAutoFit/>
            </a:bodyPr>
            <a:lstStyle/>
            <a:p>
              <a:r>
                <a:rPr lang="en-NZ" sz="1050" b="1">
                  <a:solidFill>
                    <a:srgbClr val="579899"/>
                  </a:solidFill>
                </a:rPr>
                <a:t>m</a:t>
              </a:r>
            </a:p>
          </p:txBody>
        </p:sp>
        <p:sp>
          <p:nvSpPr>
            <p:cNvPr id="37" name="TextBox 36">
              <a:extLst>
                <a:ext uri="{FF2B5EF4-FFF2-40B4-BE49-F238E27FC236}">
                  <a16:creationId xmlns:a16="http://schemas.microsoft.com/office/drawing/2014/main" id="{81692C44-97A0-A559-4C62-34AAC14ECED6}"/>
                </a:ext>
              </a:extLst>
            </p:cNvPr>
            <p:cNvSpPr txBox="1"/>
            <p:nvPr/>
          </p:nvSpPr>
          <p:spPr>
            <a:xfrm>
              <a:off x="9045822" y="4015690"/>
              <a:ext cx="204546" cy="259334"/>
            </a:xfrm>
            <a:prstGeom prst="rect">
              <a:avLst/>
            </a:prstGeom>
            <a:noFill/>
          </p:spPr>
          <p:txBody>
            <a:bodyPr wrap="square">
              <a:spAutoFit/>
            </a:bodyPr>
            <a:lstStyle/>
            <a:p>
              <a:r>
                <a:rPr lang="en-NZ" sz="1050" b="1">
                  <a:solidFill>
                    <a:srgbClr val="579899"/>
                  </a:solidFill>
                </a:rPr>
                <a:t>m</a:t>
              </a:r>
            </a:p>
          </p:txBody>
        </p:sp>
        <p:sp>
          <p:nvSpPr>
            <p:cNvPr id="38" name="TextBox 37">
              <a:extLst>
                <a:ext uri="{FF2B5EF4-FFF2-40B4-BE49-F238E27FC236}">
                  <a16:creationId xmlns:a16="http://schemas.microsoft.com/office/drawing/2014/main" id="{F4835820-A2AF-7E03-45C2-093E831FC3E0}"/>
                </a:ext>
              </a:extLst>
            </p:cNvPr>
            <p:cNvSpPr txBox="1"/>
            <p:nvPr/>
          </p:nvSpPr>
          <p:spPr>
            <a:xfrm>
              <a:off x="9504578" y="4014705"/>
              <a:ext cx="204546" cy="259334"/>
            </a:xfrm>
            <a:prstGeom prst="rect">
              <a:avLst/>
            </a:prstGeom>
            <a:noFill/>
          </p:spPr>
          <p:txBody>
            <a:bodyPr wrap="square">
              <a:spAutoFit/>
            </a:bodyPr>
            <a:lstStyle/>
            <a:p>
              <a:r>
                <a:rPr lang="en-NZ" sz="1050" b="1">
                  <a:solidFill>
                    <a:srgbClr val="579899"/>
                  </a:solidFill>
                </a:rPr>
                <a:t>m</a:t>
              </a:r>
            </a:p>
          </p:txBody>
        </p:sp>
        <p:sp>
          <p:nvSpPr>
            <p:cNvPr id="39" name="TextBox 38">
              <a:extLst>
                <a:ext uri="{FF2B5EF4-FFF2-40B4-BE49-F238E27FC236}">
                  <a16:creationId xmlns:a16="http://schemas.microsoft.com/office/drawing/2014/main" id="{60D03B21-4CD0-67E2-A739-BCA899268022}"/>
                </a:ext>
              </a:extLst>
            </p:cNvPr>
            <p:cNvSpPr txBox="1"/>
            <p:nvPr/>
          </p:nvSpPr>
          <p:spPr>
            <a:xfrm>
              <a:off x="9952255" y="4010692"/>
              <a:ext cx="204546" cy="259334"/>
            </a:xfrm>
            <a:prstGeom prst="rect">
              <a:avLst/>
            </a:prstGeom>
            <a:noFill/>
          </p:spPr>
          <p:txBody>
            <a:bodyPr wrap="square">
              <a:spAutoFit/>
            </a:bodyPr>
            <a:lstStyle/>
            <a:p>
              <a:r>
                <a:rPr lang="en-NZ" sz="1050" b="1">
                  <a:solidFill>
                    <a:srgbClr val="579899"/>
                  </a:solidFill>
                </a:rPr>
                <a:t>m</a:t>
              </a:r>
            </a:p>
          </p:txBody>
        </p:sp>
        <p:sp>
          <p:nvSpPr>
            <p:cNvPr id="40" name="TextBox 39">
              <a:extLst>
                <a:ext uri="{FF2B5EF4-FFF2-40B4-BE49-F238E27FC236}">
                  <a16:creationId xmlns:a16="http://schemas.microsoft.com/office/drawing/2014/main" id="{1A148D85-A01D-C290-B8B9-2EE684C3A9C8}"/>
                </a:ext>
              </a:extLst>
            </p:cNvPr>
            <p:cNvSpPr txBox="1"/>
            <p:nvPr/>
          </p:nvSpPr>
          <p:spPr>
            <a:xfrm>
              <a:off x="10390856" y="4012820"/>
              <a:ext cx="204546" cy="259334"/>
            </a:xfrm>
            <a:prstGeom prst="rect">
              <a:avLst/>
            </a:prstGeom>
            <a:noFill/>
          </p:spPr>
          <p:txBody>
            <a:bodyPr wrap="square">
              <a:spAutoFit/>
            </a:bodyPr>
            <a:lstStyle/>
            <a:p>
              <a:r>
                <a:rPr lang="en-NZ" sz="1050" b="1">
                  <a:solidFill>
                    <a:srgbClr val="579899"/>
                  </a:solidFill>
                </a:rPr>
                <a:t>m</a:t>
              </a:r>
            </a:p>
          </p:txBody>
        </p:sp>
        <p:sp>
          <p:nvSpPr>
            <p:cNvPr id="41" name="TextBox 40">
              <a:extLst>
                <a:ext uri="{FF2B5EF4-FFF2-40B4-BE49-F238E27FC236}">
                  <a16:creationId xmlns:a16="http://schemas.microsoft.com/office/drawing/2014/main" id="{AB558B58-DCEF-C8EF-855D-729C85C12AAA}"/>
                </a:ext>
              </a:extLst>
            </p:cNvPr>
            <p:cNvSpPr txBox="1"/>
            <p:nvPr/>
          </p:nvSpPr>
          <p:spPr>
            <a:xfrm>
              <a:off x="10843188" y="4008866"/>
              <a:ext cx="204546" cy="259334"/>
            </a:xfrm>
            <a:prstGeom prst="rect">
              <a:avLst/>
            </a:prstGeom>
            <a:noFill/>
          </p:spPr>
          <p:txBody>
            <a:bodyPr wrap="square">
              <a:spAutoFit/>
            </a:bodyPr>
            <a:lstStyle/>
            <a:p>
              <a:r>
                <a:rPr lang="en-NZ" sz="1050" b="1">
                  <a:solidFill>
                    <a:srgbClr val="579899"/>
                  </a:solidFill>
                </a:rPr>
                <a:t>m</a:t>
              </a:r>
            </a:p>
          </p:txBody>
        </p:sp>
        <p:sp>
          <p:nvSpPr>
            <p:cNvPr id="42" name="TextBox 41">
              <a:extLst>
                <a:ext uri="{FF2B5EF4-FFF2-40B4-BE49-F238E27FC236}">
                  <a16:creationId xmlns:a16="http://schemas.microsoft.com/office/drawing/2014/main" id="{064DD382-898C-63F3-57A8-F0179C9E2F92}"/>
                </a:ext>
              </a:extLst>
            </p:cNvPr>
            <p:cNvSpPr txBox="1"/>
            <p:nvPr/>
          </p:nvSpPr>
          <p:spPr>
            <a:xfrm>
              <a:off x="11281789" y="4010994"/>
              <a:ext cx="204546" cy="259334"/>
            </a:xfrm>
            <a:prstGeom prst="rect">
              <a:avLst/>
            </a:prstGeom>
            <a:noFill/>
          </p:spPr>
          <p:txBody>
            <a:bodyPr wrap="square">
              <a:spAutoFit/>
            </a:bodyPr>
            <a:lstStyle/>
            <a:p>
              <a:r>
                <a:rPr lang="en-NZ" sz="1050" b="1">
                  <a:solidFill>
                    <a:srgbClr val="579899"/>
                  </a:solidFill>
                </a:rPr>
                <a:t>m</a:t>
              </a:r>
            </a:p>
          </p:txBody>
        </p:sp>
      </p:grpSp>
    </p:spTree>
    <p:extLst>
      <p:ext uri="{BB962C8B-B14F-4D97-AF65-F5344CB8AC3E}">
        <p14:creationId xmlns:p14="http://schemas.microsoft.com/office/powerpoint/2010/main" val="102023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55ED253-0FA6-213D-548B-ACF2AABA2D90}"/>
              </a:ext>
            </a:extLst>
          </p:cNvPr>
          <p:cNvSpPr/>
          <p:nvPr/>
        </p:nvSpPr>
        <p:spPr>
          <a:xfrm>
            <a:off x="0" y="773723"/>
            <a:ext cx="12192000" cy="56418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4" name="Picture 33">
            <a:extLst>
              <a:ext uri="{FF2B5EF4-FFF2-40B4-BE49-F238E27FC236}">
                <a16:creationId xmlns:a16="http://schemas.microsoft.com/office/drawing/2014/main" id="{5C0F1844-7018-9DC9-A66E-7D39DD3F797B}"/>
              </a:ext>
            </a:extLst>
          </p:cNvPr>
          <p:cNvPicPr>
            <a:picLocks noChangeAspect="1"/>
          </p:cNvPicPr>
          <p:nvPr/>
        </p:nvPicPr>
        <p:blipFill>
          <a:blip r:embed="rId3"/>
          <a:stretch>
            <a:fillRect/>
          </a:stretch>
        </p:blipFill>
        <p:spPr>
          <a:xfrm>
            <a:off x="813531" y="2735702"/>
            <a:ext cx="4837941" cy="2891142"/>
          </a:xfrm>
          <a:prstGeom prst="rect">
            <a:avLst/>
          </a:prstGeom>
        </p:spPr>
      </p:pic>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b="1">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16" name="Rectangle 15">
            <a:extLst>
              <a:ext uri="{FF2B5EF4-FFF2-40B4-BE49-F238E27FC236}">
                <a16:creationId xmlns:a16="http://schemas.microsoft.com/office/drawing/2014/main" id="{4FE61548-3179-3F89-618E-A294E6285EB9}"/>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21" name="Title 1">
            <a:extLst>
              <a:ext uri="{FF2B5EF4-FFF2-40B4-BE49-F238E27FC236}">
                <a16:creationId xmlns:a16="http://schemas.microsoft.com/office/drawing/2014/main" id="{19E4E61C-92EF-B70D-C35F-6A0FE3CB806F}"/>
              </a:ext>
            </a:extLst>
          </p:cNvPr>
          <p:cNvSpPr txBox="1">
            <a:spLocks/>
          </p:cNvSpPr>
          <p:nvPr/>
        </p:nvSpPr>
        <p:spPr>
          <a:xfrm>
            <a:off x="539969" y="336004"/>
            <a:ext cx="5172573"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NZ" sz="2000"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BC74ADE-40AB-A489-79FF-BEC67102B1B5}"/>
              </a:ext>
            </a:extLst>
          </p:cNvPr>
          <p:cNvSpPr txBox="1"/>
          <p:nvPr/>
        </p:nvSpPr>
        <p:spPr>
          <a:xfrm>
            <a:off x="539969" y="287586"/>
            <a:ext cx="10466698" cy="400110"/>
          </a:xfrm>
          <a:prstGeom prst="rect">
            <a:avLst/>
          </a:prstGeom>
          <a:noFill/>
        </p:spPr>
        <p:txBody>
          <a:bodyPr wrap="square">
            <a:spAutoFit/>
          </a:bodyPr>
          <a:lstStyle/>
          <a:p>
            <a:pPr marL="0" indent="0">
              <a:buNone/>
            </a:pPr>
            <a:r>
              <a:rPr lang="en-NZ" sz="2000" b="1">
                <a:latin typeface="Arial" panose="020B0604020202020204" pitchFamily="34" charset="0"/>
                <a:cs typeface="Arial" panose="020B0604020202020204" pitchFamily="34" charset="0"/>
              </a:rPr>
              <a:t>PROFITABILITY</a:t>
            </a:r>
          </a:p>
        </p:txBody>
      </p:sp>
      <p:sp>
        <p:nvSpPr>
          <p:cNvPr id="41" name="TextBox 40">
            <a:extLst>
              <a:ext uri="{FF2B5EF4-FFF2-40B4-BE49-F238E27FC236}">
                <a16:creationId xmlns:a16="http://schemas.microsoft.com/office/drawing/2014/main" id="{579B7C07-70C3-279E-FC33-1C118FB0679D}"/>
              </a:ext>
            </a:extLst>
          </p:cNvPr>
          <p:cNvSpPr txBox="1"/>
          <p:nvPr/>
        </p:nvSpPr>
        <p:spPr>
          <a:xfrm>
            <a:off x="245046" y="1971006"/>
            <a:ext cx="5556031" cy="400110"/>
          </a:xfrm>
          <a:prstGeom prst="rect">
            <a:avLst/>
          </a:prstGeom>
          <a:noFill/>
        </p:spPr>
        <p:txBody>
          <a:bodyPr wrap="square">
            <a:spAutoFit/>
          </a:bodyPr>
          <a:lstStyle/>
          <a:p>
            <a:pPr marL="0" indent="0" algn="ctr">
              <a:buNone/>
            </a:pPr>
            <a:r>
              <a:rPr lang="en-NZ" sz="2000" b="1">
                <a:solidFill>
                  <a:schemeClr val="bg2"/>
                </a:solidFill>
              </a:rPr>
              <a:t>Soft Margin in Aged Care</a:t>
            </a:r>
          </a:p>
        </p:txBody>
      </p:sp>
      <p:sp>
        <p:nvSpPr>
          <p:cNvPr id="44" name="TextBox 43">
            <a:extLst>
              <a:ext uri="{FF2B5EF4-FFF2-40B4-BE49-F238E27FC236}">
                <a16:creationId xmlns:a16="http://schemas.microsoft.com/office/drawing/2014/main" id="{DD65AB58-B78F-E765-37E0-06D9FAA3D4FC}"/>
              </a:ext>
            </a:extLst>
          </p:cNvPr>
          <p:cNvSpPr txBox="1"/>
          <p:nvPr/>
        </p:nvSpPr>
        <p:spPr>
          <a:xfrm>
            <a:off x="6330178" y="1922356"/>
            <a:ext cx="5452832" cy="400110"/>
          </a:xfrm>
          <a:prstGeom prst="rect">
            <a:avLst/>
          </a:prstGeom>
          <a:noFill/>
        </p:spPr>
        <p:txBody>
          <a:bodyPr wrap="square">
            <a:spAutoFit/>
          </a:bodyPr>
          <a:lstStyle/>
          <a:p>
            <a:pPr algn="ctr"/>
            <a:r>
              <a:rPr lang="en-NZ" sz="2000" b="1">
                <a:solidFill>
                  <a:schemeClr val="bg2"/>
                </a:solidFill>
              </a:rPr>
              <a:t>Village Sales Performance</a:t>
            </a:r>
            <a:endParaRPr lang="en-NZ" sz="2400" b="1">
              <a:solidFill>
                <a:schemeClr val="bg2"/>
              </a:solidFill>
            </a:endParaRPr>
          </a:p>
        </p:txBody>
      </p:sp>
      <p:cxnSp>
        <p:nvCxnSpPr>
          <p:cNvPr id="64" name="Straight Connector 63">
            <a:extLst>
              <a:ext uri="{FF2B5EF4-FFF2-40B4-BE49-F238E27FC236}">
                <a16:creationId xmlns:a16="http://schemas.microsoft.com/office/drawing/2014/main" id="{6D0B824E-9077-378E-10B6-28FD0E379B1B}"/>
              </a:ext>
            </a:extLst>
          </p:cNvPr>
          <p:cNvCxnSpPr/>
          <p:nvPr/>
        </p:nvCxnSpPr>
        <p:spPr>
          <a:xfrm>
            <a:off x="245047" y="2315586"/>
            <a:ext cx="55560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6174AC4-D31F-25CC-F2A7-AC4E365BC82A}"/>
              </a:ext>
            </a:extLst>
          </p:cNvPr>
          <p:cNvCxnSpPr/>
          <p:nvPr/>
        </p:nvCxnSpPr>
        <p:spPr>
          <a:xfrm>
            <a:off x="6226979" y="2317736"/>
            <a:ext cx="5556031"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B7BCA3D-07B1-1142-9CC6-B592C561FEEF}"/>
              </a:ext>
            </a:extLst>
          </p:cNvPr>
          <p:cNvSpPr txBox="1"/>
          <p:nvPr/>
        </p:nvSpPr>
        <p:spPr>
          <a:xfrm>
            <a:off x="305793" y="2427925"/>
            <a:ext cx="5556031" cy="307777"/>
          </a:xfrm>
          <a:prstGeom prst="rect">
            <a:avLst/>
          </a:prstGeom>
          <a:noFill/>
        </p:spPr>
        <p:txBody>
          <a:bodyPr wrap="square">
            <a:spAutoFit/>
          </a:bodyPr>
          <a:lstStyle/>
          <a:p>
            <a:pPr algn="ctr"/>
            <a:r>
              <a:rPr lang="en-NZ" sz="1400" i="0" u="none" strike="noStrike" baseline="0">
                <a:solidFill>
                  <a:schemeClr val="bg2"/>
                </a:solidFill>
                <a:highlight>
                  <a:srgbClr val="FFFFFF"/>
                </a:highlight>
              </a:rPr>
              <a:t>Care Expenses growth (YoY) excess Revenue growth</a:t>
            </a:r>
            <a:endParaRPr lang="en-NZ" sz="1400">
              <a:solidFill>
                <a:schemeClr val="bg2"/>
              </a:solidFill>
              <a:highlight>
                <a:srgbClr val="FFFFFF"/>
              </a:highlight>
            </a:endParaRPr>
          </a:p>
        </p:txBody>
      </p:sp>
      <p:pic>
        <p:nvPicPr>
          <p:cNvPr id="18" name="Picture 17" descr="A graph of sales&#10;&#10;Description automatically generated">
            <a:extLst>
              <a:ext uri="{FF2B5EF4-FFF2-40B4-BE49-F238E27FC236}">
                <a16:creationId xmlns:a16="http://schemas.microsoft.com/office/drawing/2014/main" id="{BAD33D43-F73F-552B-750E-F74A6C528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052" y="2539191"/>
            <a:ext cx="5420957" cy="3176882"/>
          </a:xfrm>
          <a:prstGeom prst="rect">
            <a:avLst/>
          </a:prstGeom>
        </p:spPr>
      </p:pic>
      <p:sp>
        <p:nvSpPr>
          <p:cNvPr id="19" name="TextBox 18">
            <a:extLst>
              <a:ext uri="{FF2B5EF4-FFF2-40B4-BE49-F238E27FC236}">
                <a16:creationId xmlns:a16="http://schemas.microsoft.com/office/drawing/2014/main" id="{F241812A-E287-6E2C-7414-4D94825200FA}"/>
              </a:ext>
            </a:extLst>
          </p:cNvPr>
          <p:cNvSpPr txBox="1"/>
          <p:nvPr/>
        </p:nvSpPr>
        <p:spPr>
          <a:xfrm>
            <a:off x="6507098" y="1059299"/>
            <a:ext cx="5098989" cy="646331"/>
          </a:xfrm>
          <a:prstGeom prst="rect">
            <a:avLst/>
          </a:prstGeom>
          <a:noFill/>
        </p:spPr>
        <p:txBody>
          <a:bodyPr wrap="square">
            <a:spAutoFit/>
          </a:bodyPr>
          <a:lstStyle/>
          <a:p>
            <a:pPr algn="ctr"/>
            <a:r>
              <a:rPr lang="en-NZ" b="1">
                <a:solidFill>
                  <a:schemeClr val="bg2"/>
                </a:solidFill>
              </a:rPr>
              <a:t>The sales have been affected by the </a:t>
            </a:r>
            <a:r>
              <a:rPr lang="en-NZ" b="1">
                <a:solidFill>
                  <a:srgbClr val="C00000"/>
                </a:solidFill>
              </a:rPr>
              <a:t>current housing market conditions</a:t>
            </a:r>
            <a:r>
              <a:rPr lang="en-NZ" b="1">
                <a:solidFill>
                  <a:schemeClr val="bg2"/>
                </a:solidFill>
              </a:rPr>
              <a:t> and </a:t>
            </a:r>
            <a:r>
              <a:rPr lang="en-NZ" b="1">
                <a:solidFill>
                  <a:srgbClr val="C00000"/>
                </a:solidFill>
              </a:rPr>
              <a:t>higher interest rates</a:t>
            </a:r>
            <a:endParaRPr lang="en-NZ" sz="1400" b="1">
              <a:solidFill>
                <a:srgbClr val="C00000"/>
              </a:solidFill>
            </a:endParaRPr>
          </a:p>
        </p:txBody>
      </p:sp>
      <p:sp>
        <p:nvSpPr>
          <p:cNvPr id="25" name="TextBox 24">
            <a:extLst>
              <a:ext uri="{FF2B5EF4-FFF2-40B4-BE49-F238E27FC236}">
                <a16:creationId xmlns:a16="http://schemas.microsoft.com/office/drawing/2014/main" id="{E2DA2599-20AC-0579-F74F-913460D7CCEE}"/>
              </a:ext>
            </a:extLst>
          </p:cNvPr>
          <p:cNvSpPr txBox="1"/>
          <p:nvPr/>
        </p:nvSpPr>
        <p:spPr>
          <a:xfrm>
            <a:off x="627103" y="1059299"/>
            <a:ext cx="5592103" cy="646331"/>
          </a:xfrm>
          <a:prstGeom prst="rect">
            <a:avLst/>
          </a:prstGeom>
          <a:noFill/>
        </p:spPr>
        <p:txBody>
          <a:bodyPr wrap="square">
            <a:spAutoFit/>
          </a:bodyPr>
          <a:lstStyle/>
          <a:p>
            <a:pPr marL="0" indent="0">
              <a:buNone/>
            </a:pPr>
            <a:r>
              <a:rPr lang="en-NZ" b="1" i="0">
                <a:solidFill>
                  <a:srgbClr val="C00000"/>
                </a:solidFill>
                <a:effectLst/>
              </a:rPr>
              <a:t>Inflation</a:t>
            </a:r>
            <a:r>
              <a:rPr lang="en-NZ" b="1" i="0">
                <a:solidFill>
                  <a:schemeClr val="bg2"/>
                </a:solidFill>
                <a:effectLst/>
              </a:rPr>
              <a:t> and </a:t>
            </a:r>
            <a:r>
              <a:rPr lang="en-NZ" b="1" i="0">
                <a:solidFill>
                  <a:srgbClr val="C00000"/>
                </a:solidFill>
                <a:effectLst/>
              </a:rPr>
              <a:t>rising nurse wages </a:t>
            </a:r>
            <a:r>
              <a:rPr lang="en-NZ" b="1" i="0">
                <a:solidFill>
                  <a:schemeClr val="bg2"/>
                </a:solidFill>
                <a:effectLst/>
              </a:rPr>
              <a:t>are driving up expenses.</a:t>
            </a:r>
          </a:p>
          <a:p>
            <a:pPr marL="0" indent="0">
              <a:buNone/>
            </a:pPr>
            <a:r>
              <a:rPr lang="en-NZ" b="1">
                <a:solidFill>
                  <a:schemeClr val="bg2"/>
                </a:solidFill>
              </a:rPr>
              <a:t>Government funded care fee restricts revenue growth.</a:t>
            </a:r>
          </a:p>
        </p:txBody>
      </p:sp>
      <p:sp>
        <p:nvSpPr>
          <p:cNvPr id="8" name="Rectangle 7">
            <a:extLst>
              <a:ext uri="{FF2B5EF4-FFF2-40B4-BE49-F238E27FC236}">
                <a16:creationId xmlns:a16="http://schemas.microsoft.com/office/drawing/2014/main" id="{A349B180-B75D-0170-C474-772E3656E9EA}"/>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9" name="TextBox 8">
            <a:extLst>
              <a:ext uri="{FF2B5EF4-FFF2-40B4-BE49-F238E27FC236}">
                <a16:creationId xmlns:a16="http://schemas.microsoft.com/office/drawing/2014/main" id="{7F64136A-2737-C2ED-1A34-E4DDD7789A8D}"/>
              </a:ext>
            </a:extLst>
          </p:cNvPr>
          <p:cNvSpPr txBox="1"/>
          <p:nvPr/>
        </p:nvSpPr>
        <p:spPr>
          <a:xfrm>
            <a:off x="10396914" y="6429664"/>
            <a:ext cx="2084495" cy="338554"/>
          </a:xfrm>
          <a:prstGeom prst="rect">
            <a:avLst/>
          </a:prstGeom>
          <a:noFill/>
        </p:spPr>
        <p:txBody>
          <a:bodyPr wrap="square" rtlCol="0">
            <a:spAutoFit/>
          </a:bodyPr>
          <a:lstStyle/>
          <a:p>
            <a:r>
              <a:rPr lang="en-NZ" sz="1600">
                <a:hlinkClick r:id="rId6" action="ppaction://hlinksldjump"/>
              </a:rPr>
              <a:t>Appendix Table</a:t>
            </a:r>
            <a:endParaRPr lang="en-NZ" sz="1600"/>
          </a:p>
        </p:txBody>
      </p:sp>
      <p:sp>
        <p:nvSpPr>
          <p:cNvPr id="11" name="TextBox 10">
            <a:hlinkClick r:id="rId7" action="ppaction://hlinksldjump"/>
            <a:extLst>
              <a:ext uri="{FF2B5EF4-FFF2-40B4-BE49-F238E27FC236}">
                <a16:creationId xmlns:a16="http://schemas.microsoft.com/office/drawing/2014/main" id="{9374C5F1-25AC-A9ED-8223-7682F259595B}"/>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7" action="ppaction://hlinksldjump"/>
              </a:rPr>
              <a:t>ESG</a:t>
            </a:r>
            <a:endParaRPr lang="en-NZ" sz="1600"/>
          </a:p>
        </p:txBody>
      </p:sp>
      <p:sp>
        <p:nvSpPr>
          <p:cNvPr id="13" name="TextBox 12">
            <a:hlinkClick r:id="rId7" action="ppaction://hlinksldjump"/>
            <a:extLst>
              <a:ext uri="{FF2B5EF4-FFF2-40B4-BE49-F238E27FC236}">
                <a16:creationId xmlns:a16="http://schemas.microsoft.com/office/drawing/2014/main" id="{5908A178-A4BF-A522-541E-E5F427CEFDA2}"/>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8" action="ppaction://hlinksldjump"/>
              </a:rPr>
              <a:t>Sensitivity Analysis</a:t>
            </a:r>
            <a:endParaRPr lang="en-NZ" sz="1600"/>
          </a:p>
        </p:txBody>
      </p:sp>
      <p:sp>
        <p:nvSpPr>
          <p:cNvPr id="14" name="TextBox 13">
            <a:hlinkClick r:id="rId7" action="ppaction://hlinksldjump"/>
            <a:extLst>
              <a:ext uri="{FF2B5EF4-FFF2-40B4-BE49-F238E27FC236}">
                <a16:creationId xmlns:a16="http://schemas.microsoft.com/office/drawing/2014/main" id="{92F9EFA9-5C10-EFC9-E928-CBBFB5442BFC}"/>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9" action="ppaction://hlinksldjump"/>
              </a:rPr>
              <a:t>Valuation-DCF</a:t>
            </a:r>
            <a:endParaRPr lang="en-NZ" sz="1600"/>
          </a:p>
        </p:txBody>
      </p:sp>
      <p:sp>
        <p:nvSpPr>
          <p:cNvPr id="15" name="TextBox 14">
            <a:hlinkClick r:id="rId7" action="ppaction://hlinksldjump"/>
            <a:extLst>
              <a:ext uri="{FF2B5EF4-FFF2-40B4-BE49-F238E27FC236}">
                <a16:creationId xmlns:a16="http://schemas.microsoft.com/office/drawing/2014/main" id="{D30A8BBF-424E-1EFC-D113-CE8FCFC2CC0E}"/>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0" action="ppaction://hlinksldjump"/>
              </a:rPr>
              <a:t>Financial Analysis</a:t>
            </a:r>
            <a:endParaRPr lang="en-NZ" sz="1600"/>
          </a:p>
        </p:txBody>
      </p:sp>
      <p:sp>
        <p:nvSpPr>
          <p:cNvPr id="17" name="TextBox 16">
            <a:hlinkClick r:id="rId7" action="ppaction://hlinksldjump"/>
            <a:extLst>
              <a:ext uri="{FF2B5EF4-FFF2-40B4-BE49-F238E27FC236}">
                <a16:creationId xmlns:a16="http://schemas.microsoft.com/office/drawing/2014/main" id="{98F21CFC-2D28-E7A0-2395-CAD7B30B2DFF}"/>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1" action="ppaction://hlinksldjump"/>
              </a:rPr>
              <a:t>Industry Positioning</a:t>
            </a:r>
            <a:endParaRPr lang="en-NZ" sz="1600"/>
          </a:p>
        </p:txBody>
      </p:sp>
      <p:sp>
        <p:nvSpPr>
          <p:cNvPr id="20" name="TextBox 19">
            <a:hlinkClick r:id="rId7" action="ppaction://hlinksldjump"/>
            <a:extLst>
              <a:ext uri="{FF2B5EF4-FFF2-40B4-BE49-F238E27FC236}">
                <a16:creationId xmlns:a16="http://schemas.microsoft.com/office/drawing/2014/main" id="{327B3A93-C306-0A74-E191-9F44963FC29B}"/>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2" action="ppaction://hlinksldjump"/>
              </a:rPr>
              <a:t>Business Model</a:t>
            </a:r>
            <a:endParaRPr lang="en-NZ" sz="1600"/>
          </a:p>
        </p:txBody>
      </p:sp>
      <p:grpSp>
        <p:nvGrpSpPr>
          <p:cNvPr id="3" name="Group 2">
            <a:extLst>
              <a:ext uri="{FF2B5EF4-FFF2-40B4-BE49-F238E27FC236}">
                <a16:creationId xmlns:a16="http://schemas.microsoft.com/office/drawing/2014/main" id="{6B704312-DE10-1C4B-0948-2DC611C995EB}"/>
              </a:ext>
            </a:extLst>
          </p:cNvPr>
          <p:cNvGrpSpPr/>
          <p:nvPr/>
        </p:nvGrpSpPr>
        <p:grpSpPr>
          <a:xfrm>
            <a:off x="420360" y="2469343"/>
            <a:ext cx="5675640" cy="3500913"/>
            <a:chOff x="420360" y="2469343"/>
            <a:chExt cx="5675640" cy="3500913"/>
          </a:xfrm>
        </p:grpSpPr>
        <p:grpSp>
          <p:nvGrpSpPr>
            <p:cNvPr id="36" name="Group 35">
              <a:extLst>
                <a:ext uri="{FF2B5EF4-FFF2-40B4-BE49-F238E27FC236}">
                  <a16:creationId xmlns:a16="http://schemas.microsoft.com/office/drawing/2014/main" id="{3003B935-6668-CD89-5D4D-73BB663A137A}"/>
                </a:ext>
              </a:extLst>
            </p:cNvPr>
            <p:cNvGrpSpPr/>
            <p:nvPr/>
          </p:nvGrpSpPr>
          <p:grpSpPr>
            <a:xfrm>
              <a:off x="420360" y="2469343"/>
              <a:ext cx="5675640" cy="3500913"/>
              <a:chOff x="420360" y="2469343"/>
              <a:chExt cx="5675640" cy="3500913"/>
            </a:xfrm>
          </p:grpSpPr>
          <p:pic>
            <p:nvPicPr>
              <p:cNvPr id="32" name="Picture 31">
                <a:extLst>
                  <a:ext uri="{FF2B5EF4-FFF2-40B4-BE49-F238E27FC236}">
                    <a16:creationId xmlns:a16="http://schemas.microsoft.com/office/drawing/2014/main" id="{59752E58-F3B7-804D-3736-70EA38D9D1BA}"/>
                  </a:ext>
                </a:extLst>
              </p:cNvPr>
              <p:cNvPicPr>
                <a:picLocks noChangeAspect="1"/>
              </p:cNvPicPr>
              <p:nvPr/>
            </p:nvPicPr>
            <p:blipFill>
              <a:blip r:embed="rId13"/>
              <a:stretch>
                <a:fillRect/>
              </a:stretch>
            </p:blipFill>
            <p:spPr>
              <a:xfrm>
                <a:off x="675043" y="2735570"/>
                <a:ext cx="5420957" cy="3234686"/>
              </a:xfrm>
              <a:prstGeom prst="rect">
                <a:avLst/>
              </a:prstGeom>
            </p:spPr>
          </p:pic>
          <p:sp>
            <p:nvSpPr>
              <p:cNvPr id="35" name="TextBox 34">
                <a:extLst>
                  <a:ext uri="{FF2B5EF4-FFF2-40B4-BE49-F238E27FC236}">
                    <a16:creationId xmlns:a16="http://schemas.microsoft.com/office/drawing/2014/main" id="{A8A3AED7-72B8-AEBA-E82C-B05AC9722C56}"/>
                  </a:ext>
                </a:extLst>
              </p:cNvPr>
              <p:cNvSpPr txBox="1"/>
              <p:nvPr/>
            </p:nvSpPr>
            <p:spPr>
              <a:xfrm>
                <a:off x="420360" y="2469343"/>
                <a:ext cx="5556031" cy="307777"/>
              </a:xfrm>
              <a:prstGeom prst="rect">
                <a:avLst/>
              </a:prstGeom>
              <a:solidFill>
                <a:schemeClr val="tx1"/>
              </a:solidFill>
            </p:spPr>
            <p:txBody>
              <a:bodyPr wrap="square">
                <a:spAutoFit/>
              </a:bodyPr>
              <a:lstStyle/>
              <a:p>
                <a:pPr algn="ctr"/>
                <a:r>
                  <a:rPr lang="en-NZ" sz="1400" i="0" u="none" strike="noStrike" baseline="0">
                    <a:solidFill>
                      <a:schemeClr val="bg2"/>
                    </a:solidFill>
                    <a:highlight>
                      <a:srgbClr val="FFFFFF"/>
                    </a:highlight>
                  </a:rPr>
                  <a:t>Care </a:t>
                </a:r>
                <a:r>
                  <a:rPr lang="en-NZ" sz="1400" i="0" u="none" strike="noStrike" baseline="0" err="1">
                    <a:solidFill>
                      <a:schemeClr val="bg2"/>
                    </a:solidFill>
                    <a:highlight>
                      <a:srgbClr val="FFFFFF"/>
                    </a:highlight>
                  </a:rPr>
                  <a:t>uEBITDA</a:t>
                </a:r>
                <a:r>
                  <a:rPr lang="en-NZ" sz="1400" i="0" u="none" strike="noStrike" baseline="0">
                    <a:solidFill>
                      <a:schemeClr val="bg2"/>
                    </a:solidFill>
                    <a:highlight>
                      <a:srgbClr val="FFFFFF"/>
                    </a:highlight>
                  </a:rPr>
                  <a:t> Margin (%) 2017-2028</a:t>
                </a:r>
                <a:endParaRPr lang="en-NZ" sz="1400">
                  <a:solidFill>
                    <a:schemeClr val="bg2"/>
                  </a:solidFill>
                  <a:highlight>
                    <a:srgbClr val="FFFFFF"/>
                  </a:highlight>
                </a:endParaRPr>
              </a:p>
            </p:txBody>
          </p:sp>
        </p:grpSp>
        <p:sp>
          <p:nvSpPr>
            <p:cNvPr id="2" name="Rectangle 1">
              <a:extLst>
                <a:ext uri="{FF2B5EF4-FFF2-40B4-BE49-F238E27FC236}">
                  <a16:creationId xmlns:a16="http://schemas.microsoft.com/office/drawing/2014/main" id="{5481A847-5387-2B8F-23FE-0BFBC0F674BA}"/>
                </a:ext>
              </a:extLst>
            </p:cNvPr>
            <p:cNvSpPr/>
            <p:nvPr/>
          </p:nvSpPr>
          <p:spPr>
            <a:xfrm>
              <a:off x="3951752" y="2898878"/>
              <a:ext cx="1845060" cy="1997587"/>
            </a:xfrm>
            <a:prstGeom prst="rect">
              <a:avLst/>
            </a:prstGeom>
            <a:solidFill>
              <a:srgbClr val="F9CFC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4" name="TextBox 3">
            <a:extLst>
              <a:ext uri="{FF2B5EF4-FFF2-40B4-BE49-F238E27FC236}">
                <a16:creationId xmlns:a16="http://schemas.microsoft.com/office/drawing/2014/main" id="{7A6164F5-5880-67AB-DE3D-174C992AF416}"/>
              </a:ext>
            </a:extLst>
          </p:cNvPr>
          <p:cNvSpPr txBox="1"/>
          <p:nvPr/>
        </p:nvSpPr>
        <p:spPr>
          <a:xfrm>
            <a:off x="403788" y="5963639"/>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grpSp>
        <p:nvGrpSpPr>
          <p:cNvPr id="38" name="Group 37">
            <a:extLst>
              <a:ext uri="{FF2B5EF4-FFF2-40B4-BE49-F238E27FC236}">
                <a16:creationId xmlns:a16="http://schemas.microsoft.com/office/drawing/2014/main" id="{76BC65CB-F0DF-0DDC-D3E6-8A8E15FD3503}"/>
              </a:ext>
            </a:extLst>
          </p:cNvPr>
          <p:cNvGrpSpPr/>
          <p:nvPr/>
        </p:nvGrpSpPr>
        <p:grpSpPr>
          <a:xfrm>
            <a:off x="6164012" y="2441942"/>
            <a:ext cx="5681964" cy="3371380"/>
            <a:chOff x="6164012" y="2441942"/>
            <a:chExt cx="5681964" cy="3371380"/>
          </a:xfrm>
        </p:grpSpPr>
        <p:pic>
          <p:nvPicPr>
            <p:cNvPr id="26" name="Picture 25">
              <a:extLst>
                <a:ext uri="{FF2B5EF4-FFF2-40B4-BE49-F238E27FC236}">
                  <a16:creationId xmlns:a16="http://schemas.microsoft.com/office/drawing/2014/main" id="{3CBD0F13-05B7-C3E1-D065-504987E64A27}"/>
                </a:ext>
              </a:extLst>
            </p:cNvPr>
            <p:cNvPicPr>
              <a:picLocks noChangeAspect="1"/>
            </p:cNvPicPr>
            <p:nvPr/>
          </p:nvPicPr>
          <p:blipFill>
            <a:blip r:embed="rId14"/>
            <a:stretch>
              <a:fillRect/>
            </a:stretch>
          </p:blipFill>
          <p:spPr>
            <a:xfrm>
              <a:off x="6164012" y="2441942"/>
              <a:ext cx="5681964" cy="3371380"/>
            </a:xfrm>
            <a:prstGeom prst="rect">
              <a:avLst/>
            </a:prstGeom>
          </p:spPr>
        </p:pic>
        <p:sp>
          <p:nvSpPr>
            <p:cNvPr id="6" name="TextBox 5">
              <a:extLst>
                <a:ext uri="{FF2B5EF4-FFF2-40B4-BE49-F238E27FC236}">
                  <a16:creationId xmlns:a16="http://schemas.microsoft.com/office/drawing/2014/main" id="{E682152C-6AC2-3F0F-AC09-E2DE6CFD6BDF}"/>
                </a:ext>
              </a:extLst>
            </p:cNvPr>
            <p:cNvSpPr txBox="1"/>
            <p:nvPr/>
          </p:nvSpPr>
          <p:spPr>
            <a:xfrm>
              <a:off x="6362052" y="4872872"/>
              <a:ext cx="204546" cy="259334"/>
            </a:xfrm>
            <a:prstGeom prst="rect">
              <a:avLst/>
            </a:prstGeom>
            <a:noFill/>
          </p:spPr>
          <p:txBody>
            <a:bodyPr wrap="square">
              <a:spAutoFit/>
            </a:bodyPr>
            <a:lstStyle/>
            <a:p>
              <a:r>
                <a:rPr lang="en-NZ" sz="1050" b="1"/>
                <a:t>m</a:t>
              </a:r>
            </a:p>
          </p:txBody>
        </p:sp>
        <p:sp>
          <p:nvSpPr>
            <p:cNvPr id="7" name="TextBox 6">
              <a:extLst>
                <a:ext uri="{FF2B5EF4-FFF2-40B4-BE49-F238E27FC236}">
                  <a16:creationId xmlns:a16="http://schemas.microsoft.com/office/drawing/2014/main" id="{D28E2650-B9DF-9BBB-EBA7-611D66FF6D50}"/>
                </a:ext>
              </a:extLst>
            </p:cNvPr>
            <p:cNvSpPr txBox="1"/>
            <p:nvPr/>
          </p:nvSpPr>
          <p:spPr>
            <a:xfrm>
              <a:off x="6823089" y="4818224"/>
              <a:ext cx="204546" cy="259334"/>
            </a:xfrm>
            <a:prstGeom prst="rect">
              <a:avLst/>
            </a:prstGeom>
            <a:noFill/>
          </p:spPr>
          <p:txBody>
            <a:bodyPr wrap="square">
              <a:spAutoFit/>
            </a:bodyPr>
            <a:lstStyle/>
            <a:p>
              <a:r>
                <a:rPr lang="en-NZ" sz="1050" b="1"/>
                <a:t>m</a:t>
              </a:r>
            </a:p>
          </p:txBody>
        </p:sp>
        <p:sp>
          <p:nvSpPr>
            <p:cNvPr id="22" name="TextBox 21">
              <a:extLst>
                <a:ext uri="{FF2B5EF4-FFF2-40B4-BE49-F238E27FC236}">
                  <a16:creationId xmlns:a16="http://schemas.microsoft.com/office/drawing/2014/main" id="{E3E976D5-398B-DBF2-AF14-837F696D927A}"/>
                </a:ext>
              </a:extLst>
            </p:cNvPr>
            <p:cNvSpPr txBox="1"/>
            <p:nvPr/>
          </p:nvSpPr>
          <p:spPr>
            <a:xfrm>
              <a:off x="7225514" y="4795818"/>
              <a:ext cx="204546" cy="259334"/>
            </a:xfrm>
            <a:prstGeom prst="rect">
              <a:avLst/>
            </a:prstGeom>
            <a:noFill/>
          </p:spPr>
          <p:txBody>
            <a:bodyPr wrap="square">
              <a:spAutoFit/>
            </a:bodyPr>
            <a:lstStyle/>
            <a:p>
              <a:r>
                <a:rPr lang="en-NZ" sz="1050" b="1"/>
                <a:t>m</a:t>
              </a:r>
            </a:p>
          </p:txBody>
        </p:sp>
        <p:sp>
          <p:nvSpPr>
            <p:cNvPr id="23" name="TextBox 22">
              <a:extLst>
                <a:ext uri="{FF2B5EF4-FFF2-40B4-BE49-F238E27FC236}">
                  <a16:creationId xmlns:a16="http://schemas.microsoft.com/office/drawing/2014/main" id="{C3B0E0F1-975A-6C2F-67EF-7EA85653FBCB}"/>
                </a:ext>
              </a:extLst>
            </p:cNvPr>
            <p:cNvSpPr txBox="1"/>
            <p:nvPr/>
          </p:nvSpPr>
          <p:spPr>
            <a:xfrm>
              <a:off x="7659197" y="4720625"/>
              <a:ext cx="204546" cy="259334"/>
            </a:xfrm>
            <a:prstGeom prst="rect">
              <a:avLst/>
            </a:prstGeom>
            <a:noFill/>
          </p:spPr>
          <p:txBody>
            <a:bodyPr wrap="square">
              <a:spAutoFit/>
            </a:bodyPr>
            <a:lstStyle/>
            <a:p>
              <a:r>
                <a:rPr lang="en-NZ" sz="1050" b="1"/>
                <a:t>m</a:t>
              </a:r>
            </a:p>
          </p:txBody>
        </p:sp>
        <p:sp>
          <p:nvSpPr>
            <p:cNvPr id="24" name="TextBox 23">
              <a:extLst>
                <a:ext uri="{FF2B5EF4-FFF2-40B4-BE49-F238E27FC236}">
                  <a16:creationId xmlns:a16="http://schemas.microsoft.com/office/drawing/2014/main" id="{4C8BA327-AAB8-E324-817B-78A47BBEA311}"/>
                </a:ext>
              </a:extLst>
            </p:cNvPr>
            <p:cNvSpPr txBox="1"/>
            <p:nvPr/>
          </p:nvSpPr>
          <p:spPr>
            <a:xfrm>
              <a:off x="8061622" y="4589607"/>
              <a:ext cx="204546" cy="259334"/>
            </a:xfrm>
            <a:prstGeom prst="rect">
              <a:avLst/>
            </a:prstGeom>
            <a:noFill/>
          </p:spPr>
          <p:txBody>
            <a:bodyPr wrap="square">
              <a:spAutoFit/>
            </a:bodyPr>
            <a:lstStyle/>
            <a:p>
              <a:r>
                <a:rPr lang="en-NZ" sz="1050" b="1"/>
                <a:t>m</a:t>
              </a:r>
            </a:p>
          </p:txBody>
        </p:sp>
        <p:sp>
          <p:nvSpPr>
            <p:cNvPr id="27" name="TextBox 26">
              <a:extLst>
                <a:ext uri="{FF2B5EF4-FFF2-40B4-BE49-F238E27FC236}">
                  <a16:creationId xmlns:a16="http://schemas.microsoft.com/office/drawing/2014/main" id="{193E3523-512C-692A-4909-E29EA0E0367F}"/>
                </a:ext>
              </a:extLst>
            </p:cNvPr>
            <p:cNvSpPr txBox="1"/>
            <p:nvPr/>
          </p:nvSpPr>
          <p:spPr>
            <a:xfrm>
              <a:off x="8485747" y="4472863"/>
              <a:ext cx="204546" cy="259334"/>
            </a:xfrm>
            <a:prstGeom prst="rect">
              <a:avLst/>
            </a:prstGeom>
            <a:noFill/>
          </p:spPr>
          <p:txBody>
            <a:bodyPr wrap="square">
              <a:spAutoFit/>
            </a:bodyPr>
            <a:lstStyle/>
            <a:p>
              <a:r>
                <a:rPr lang="en-NZ" sz="1050" b="1"/>
                <a:t>m</a:t>
              </a:r>
            </a:p>
          </p:txBody>
        </p:sp>
        <p:sp>
          <p:nvSpPr>
            <p:cNvPr id="28" name="TextBox 27">
              <a:extLst>
                <a:ext uri="{FF2B5EF4-FFF2-40B4-BE49-F238E27FC236}">
                  <a16:creationId xmlns:a16="http://schemas.microsoft.com/office/drawing/2014/main" id="{DEE11C7C-F1C9-85FF-67D2-0AB1AF6F99C1}"/>
                </a:ext>
              </a:extLst>
            </p:cNvPr>
            <p:cNvSpPr txBox="1"/>
            <p:nvPr/>
          </p:nvSpPr>
          <p:spPr>
            <a:xfrm>
              <a:off x="8935033" y="4344465"/>
              <a:ext cx="204546" cy="259334"/>
            </a:xfrm>
            <a:prstGeom prst="rect">
              <a:avLst/>
            </a:prstGeom>
            <a:noFill/>
          </p:spPr>
          <p:txBody>
            <a:bodyPr wrap="square">
              <a:spAutoFit/>
            </a:bodyPr>
            <a:lstStyle/>
            <a:p>
              <a:r>
                <a:rPr lang="en-NZ" sz="1050" b="1"/>
                <a:t>m</a:t>
              </a:r>
            </a:p>
          </p:txBody>
        </p:sp>
        <p:sp>
          <p:nvSpPr>
            <p:cNvPr id="29" name="TextBox 28">
              <a:extLst>
                <a:ext uri="{FF2B5EF4-FFF2-40B4-BE49-F238E27FC236}">
                  <a16:creationId xmlns:a16="http://schemas.microsoft.com/office/drawing/2014/main" id="{60A97DEF-1B60-BD50-5CA8-EABAEA55257F}"/>
                </a:ext>
              </a:extLst>
            </p:cNvPr>
            <p:cNvSpPr txBox="1"/>
            <p:nvPr/>
          </p:nvSpPr>
          <p:spPr>
            <a:xfrm>
              <a:off x="9346909" y="4352966"/>
              <a:ext cx="204546" cy="259334"/>
            </a:xfrm>
            <a:prstGeom prst="rect">
              <a:avLst/>
            </a:prstGeom>
            <a:noFill/>
          </p:spPr>
          <p:txBody>
            <a:bodyPr wrap="square">
              <a:spAutoFit/>
            </a:bodyPr>
            <a:lstStyle/>
            <a:p>
              <a:r>
                <a:rPr lang="en-NZ" sz="1050" b="1"/>
                <a:t>m</a:t>
              </a:r>
            </a:p>
          </p:txBody>
        </p:sp>
        <p:sp>
          <p:nvSpPr>
            <p:cNvPr id="30" name="TextBox 29">
              <a:extLst>
                <a:ext uri="{FF2B5EF4-FFF2-40B4-BE49-F238E27FC236}">
                  <a16:creationId xmlns:a16="http://schemas.microsoft.com/office/drawing/2014/main" id="{7F8A9490-722E-C6BF-1165-8AF008342F83}"/>
                </a:ext>
              </a:extLst>
            </p:cNvPr>
            <p:cNvSpPr txBox="1"/>
            <p:nvPr/>
          </p:nvSpPr>
          <p:spPr>
            <a:xfrm>
              <a:off x="9758785" y="4270372"/>
              <a:ext cx="204546" cy="259334"/>
            </a:xfrm>
            <a:prstGeom prst="rect">
              <a:avLst/>
            </a:prstGeom>
            <a:noFill/>
          </p:spPr>
          <p:txBody>
            <a:bodyPr wrap="square">
              <a:spAutoFit/>
            </a:bodyPr>
            <a:lstStyle/>
            <a:p>
              <a:r>
                <a:rPr lang="en-NZ" sz="1050" b="1"/>
                <a:t>m</a:t>
              </a:r>
            </a:p>
          </p:txBody>
        </p:sp>
        <p:sp>
          <p:nvSpPr>
            <p:cNvPr id="31" name="TextBox 30">
              <a:extLst>
                <a:ext uri="{FF2B5EF4-FFF2-40B4-BE49-F238E27FC236}">
                  <a16:creationId xmlns:a16="http://schemas.microsoft.com/office/drawing/2014/main" id="{F9813E69-5EC1-7681-B238-5AF929AACAF1}"/>
                </a:ext>
              </a:extLst>
            </p:cNvPr>
            <p:cNvSpPr txBox="1"/>
            <p:nvPr/>
          </p:nvSpPr>
          <p:spPr>
            <a:xfrm>
              <a:off x="10208071" y="4179659"/>
              <a:ext cx="204546" cy="259334"/>
            </a:xfrm>
            <a:prstGeom prst="rect">
              <a:avLst/>
            </a:prstGeom>
            <a:noFill/>
          </p:spPr>
          <p:txBody>
            <a:bodyPr wrap="square">
              <a:spAutoFit/>
            </a:bodyPr>
            <a:lstStyle/>
            <a:p>
              <a:r>
                <a:rPr lang="en-NZ" sz="1050" b="1"/>
                <a:t>m</a:t>
              </a:r>
            </a:p>
          </p:txBody>
        </p:sp>
        <p:sp>
          <p:nvSpPr>
            <p:cNvPr id="33" name="TextBox 32">
              <a:extLst>
                <a:ext uri="{FF2B5EF4-FFF2-40B4-BE49-F238E27FC236}">
                  <a16:creationId xmlns:a16="http://schemas.microsoft.com/office/drawing/2014/main" id="{85FCBF3B-4C20-6F65-F8E3-8308079A470C}"/>
                </a:ext>
              </a:extLst>
            </p:cNvPr>
            <p:cNvSpPr txBox="1"/>
            <p:nvPr/>
          </p:nvSpPr>
          <p:spPr>
            <a:xfrm>
              <a:off x="10620329" y="4093579"/>
              <a:ext cx="204546" cy="259334"/>
            </a:xfrm>
            <a:prstGeom prst="rect">
              <a:avLst/>
            </a:prstGeom>
            <a:noFill/>
          </p:spPr>
          <p:txBody>
            <a:bodyPr wrap="square">
              <a:spAutoFit/>
            </a:bodyPr>
            <a:lstStyle/>
            <a:p>
              <a:r>
                <a:rPr lang="en-NZ" sz="1050" b="1"/>
                <a:t>m</a:t>
              </a:r>
            </a:p>
          </p:txBody>
        </p:sp>
        <p:sp>
          <p:nvSpPr>
            <p:cNvPr id="37" name="TextBox 36">
              <a:extLst>
                <a:ext uri="{FF2B5EF4-FFF2-40B4-BE49-F238E27FC236}">
                  <a16:creationId xmlns:a16="http://schemas.microsoft.com/office/drawing/2014/main" id="{2DDFE0E2-8DF3-5D25-6360-CD908F0D4ABF}"/>
                </a:ext>
              </a:extLst>
            </p:cNvPr>
            <p:cNvSpPr txBox="1"/>
            <p:nvPr/>
          </p:nvSpPr>
          <p:spPr>
            <a:xfrm>
              <a:off x="11032587" y="4018539"/>
              <a:ext cx="204546" cy="259334"/>
            </a:xfrm>
            <a:prstGeom prst="rect">
              <a:avLst/>
            </a:prstGeom>
            <a:noFill/>
          </p:spPr>
          <p:txBody>
            <a:bodyPr wrap="square">
              <a:spAutoFit/>
            </a:bodyPr>
            <a:lstStyle/>
            <a:p>
              <a:r>
                <a:rPr lang="en-NZ" sz="1050" b="1"/>
                <a:t>m</a:t>
              </a:r>
            </a:p>
          </p:txBody>
        </p:sp>
      </p:grpSp>
    </p:spTree>
    <p:extLst>
      <p:ext uri="{BB962C8B-B14F-4D97-AF65-F5344CB8AC3E}">
        <p14:creationId xmlns:p14="http://schemas.microsoft.com/office/powerpoint/2010/main" val="123782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C852CE-82D3-B428-3F7F-597FE7625684}"/>
              </a:ext>
            </a:extLst>
          </p:cNvPr>
          <p:cNvSpPr/>
          <p:nvPr/>
        </p:nvSpPr>
        <p:spPr>
          <a:xfrm>
            <a:off x="0" y="0"/>
            <a:ext cx="12192000" cy="77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pic>
        <p:nvPicPr>
          <p:cNvPr id="12" name="Picture 11" descr="A logo with palm trees in a circle&#10;&#10;Description automatically generated">
            <a:extLst>
              <a:ext uri="{FF2B5EF4-FFF2-40B4-BE49-F238E27FC236}">
                <a16:creationId xmlns:a16="http://schemas.microsoft.com/office/drawing/2014/main" id="{2A793E99-6250-6BAD-58C6-795B2F499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314" y="0"/>
            <a:ext cx="687696" cy="687696"/>
          </a:xfrm>
          <a:prstGeom prst="rect">
            <a:avLst/>
          </a:prstGeom>
        </p:spPr>
      </p:pic>
      <p:sp>
        <p:nvSpPr>
          <p:cNvPr id="16" name="Rectangle 15">
            <a:extLst>
              <a:ext uri="{FF2B5EF4-FFF2-40B4-BE49-F238E27FC236}">
                <a16:creationId xmlns:a16="http://schemas.microsoft.com/office/drawing/2014/main" id="{4FE61548-3179-3F89-618E-A294E6285EB9}"/>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noFill/>
            </a:endParaRPr>
          </a:p>
        </p:txBody>
      </p:sp>
      <p:sp>
        <p:nvSpPr>
          <p:cNvPr id="21" name="Title 1">
            <a:extLst>
              <a:ext uri="{FF2B5EF4-FFF2-40B4-BE49-F238E27FC236}">
                <a16:creationId xmlns:a16="http://schemas.microsoft.com/office/drawing/2014/main" id="{19E4E61C-92EF-B70D-C35F-6A0FE3CB806F}"/>
              </a:ext>
            </a:extLst>
          </p:cNvPr>
          <p:cNvSpPr txBox="1">
            <a:spLocks/>
          </p:cNvSpPr>
          <p:nvPr/>
        </p:nvSpPr>
        <p:spPr>
          <a:xfrm>
            <a:off x="539969" y="336004"/>
            <a:ext cx="6851447" cy="429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000" b="1">
                <a:latin typeface="Arial" panose="020B0604020202020204" pitchFamily="34" charset="0"/>
                <a:cs typeface="Arial" panose="020B0604020202020204" pitchFamily="34" charset="0"/>
              </a:rPr>
              <a:t>VAUATION – REVENUE PROJECTION</a:t>
            </a:r>
          </a:p>
        </p:txBody>
      </p:sp>
      <p:pic>
        <p:nvPicPr>
          <p:cNvPr id="34" name="Picture 33" descr="A graph of a number of years&#10;&#10;Description automatically generated with medium confidence">
            <a:extLst>
              <a:ext uri="{FF2B5EF4-FFF2-40B4-BE49-F238E27FC236}">
                <a16:creationId xmlns:a16="http://schemas.microsoft.com/office/drawing/2014/main" id="{F5C4D3A0-5472-8F5B-1E1D-71E76A2DC736}"/>
              </a:ext>
            </a:extLst>
          </p:cNvPr>
          <p:cNvPicPr>
            <a:picLocks noChangeAspect="1"/>
          </p:cNvPicPr>
          <p:nvPr/>
        </p:nvPicPr>
        <p:blipFill rotWithShape="1">
          <a:blip r:embed="rId4">
            <a:extLst>
              <a:ext uri="{28A0092B-C50C-407E-A947-70E740481C1C}">
                <a14:useLocalDpi xmlns:a14="http://schemas.microsoft.com/office/drawing/2010/main" val="0"/>
              </a:ext>
            </a:extLst>
          </a:blip>
          <a:srcRect t="8449"/>
          <a:stretch/>
        </p:blipFill>
        <p:spPr>
          <a:xfrm>
            <a:off x="498998" y="1415413"/>
            <a:ext cx="6506028" cy="4538872"/>
          </a:xfrm>
          <a:prstGeom prst="rect">
            <a:avLst/>
          </a:prstGeom>
        </p:spPr>
      </p:pic>
      <p:grpSp>
        <p:nvGrpSpPr>
          <p:cNvPr id="56" name="Group 55">
            <a:extLst>
              <a:ext uri="{FF2B5EF4-FFF2-40B4-BE49-F238E27FC236}">
                <a16:creationId xmlns:a16="http://schemas.microsoft.com/office/drawing/2014/main" id="{751CD7A5-56B5-3438-C97D-B9A54A63A2EE}"/>
              </a:ext>
            </a:extLst>
          </p:cNvPr>
          <p:cNvGrpSpPr/>
          <p:nvPr/>
        </p:nvGrpSpPr>
        <p:grpSpPr>
          <a:xfrm>
            <a:off x="4278431" y="2034329"/>
            <a:ext cx="2777745" cy="1512932"/>
            <a:chOff x="4989885" y="763537"/>
            <a:chExt cx="2777745" cy="1512932"/>
          </a:xfrm>
        </p:grpSpPr>
        <p:cxnSp>
          <p:nvCxnSpPr>
            <p:cNvPr id="39" name="Straight Arrow Connector 38">
              <a:extLst>
                <a:ext uri="{FF2B5EF4-FFF2-40B4-BE49-F238E27FC236}">
                  <a16:creationId xmlns:a16="http://schemas.microsoft.com/office/drawing/2014/main" id="{241706DB-F5FD-CEA3-CD81-1B745EC4E919}"/>
                </a:ext>
              </a:extLst>
            </p:cNvPr>
            <p:cNvCxnSpPr>
              <a:cxnSpLocks/>
            </p:cNvCxnSpPr>
            <p:nvPr/>
          </p:nvCxnSpPr>
          <p:spPr>
            <a:xfrm flipV="1">
              <a:off x="5223934" y="1196221"/>
              <a:ext cx="2186247" cy="10802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A6FBC5F-A044-7D99-2797-901F3EB03A4E}"/>
                </a:ext>
              </a:extLst>
            </p:cNvPr>
            <p:cNvSpPr txBox="1"/>
            <p:nvPr/>
          </p:nvSpPr>
          <p:spPr>
            <a:xfrm>
              <a:off x="4989885" y="1833226"/>
              <a:ext cx="468099" cy="369332"/>
            </a:xfrm>
            <a:prstGeom prst="rect">
              <a:avLst/>
            </a:prstGeom>
            <a:noFill/>
          </p:spPr>
          <p:txBody>
            <a:bodyPr wrap="square">
              <a:spAutoFit/>
            </a:bodyPr>
            <a:lstStyle/>
            <a:p>
              <a:r>
                <a:rPr lang="en-NZ" b="1">
                  <a:solidFill>
                    <a:srgbClr val="C00000"/>
                  </a:solidFill>
                </a:rPr>
                <a:t>6</a:t>
              </a:r>
              <a:r>
                <a:rPr lang="en-NZ" sz="1800" b="1" i="0" u="none" strike="noStrike" baseline="0">
                  <a:solidFill>
                    <a:srgbClr val="C00000"/>
                  </a:solidFill>
                </a:rPr>
                <a:t>% </a:t>
              </a:r>
              <a:endParaRPr lang="en-NZ" b="1">
                <a:solidFill>
                  <a:srgbClr val="C00000"/>
                </a:solidFill>
              </a:endParaRPr>
            </a:p>
          </p:txBody>
        </p:sp>
        <p:sp>
          <p:nvSpPr>
            <p:cNvPr id="51" name="TextBox 50">
              <a:extLst>
                <a:ext uri="{FF2B5EF4-FFF2-40B4-BE49-F238E27FC236}">
                  <a16:creationId xmlns:a16="http://schemas.microsoft.com/office/drawing/2014/main" id="{D169B171-B833-0FEE-0C98-2E0DEF7C3546}"/>
                </a:ext>
              </a:extLst>
            </p:cNvPr>
            <p:cNvSpPr txBox="1"/>
            <p:nvPr/>
          </p:nvSpPr>
          <p:spPr>
            <a:xfrm>
              <a:off x="5544876" y="1599565"/>
              <a:ext cx="588766" cy="369332"/>
            </a:xfrm>
            <a:prstGeom prst="rect">
              <a:avLst/>
            </a:prstGeom>
            <a:noFill/>
          </p:spPr>
          <p:txBody>
            <a:bodyPr wrap="square">
              <a:spAutoFit/>
            </a:bodyPr>
            <a:lstStyle/>
            <a:p>
              <a:r>
                <a:rPr lang="en-NZ" b="1">
                  <a:solidFill>
                    <a:srgbClr val="C00000"/>
                  </a:solidFill>
                </a:rPr>
                <a:t>6</a:t>
              </a:r>
              <a:r>
                <a:rPr lang="en-NZ" sz="1800" b="1" i="0" u="none" strike="noStrike" baseline="0">
                  <a:solidFill>
                    <a:srgbClr val="C00000"/>
                  </a:solidFill>
                </a:rPr>
                <a:t>% </a:t>
              </a:r>
              <a:endParaRPr lang="en-NZ" b="1">
                <a:solidFill>
                  <a:srgbClr val="C00000"/>
                </a:solidFill>
              </a:endParaRPr>
            </a:p>
          </p:txBody>
        </p:sp>
        <p:sp>
          <p:nvSpPr>
            <p:cNvPr id="52" name="TextBox 51">
              <a:extLst>
                <a:ext uri="{FF2B5EF4-FFF2-40B4-BE49-F238E27FC236}">
                  <a16:creationId xmlns:a16="http://schemas.microsoft.com/office/drawing/2014/main" id="{39A34034-268A-1CC7-9127-A5084049887F}"/>
                </a:ext>
              </a:extLst>
            </p:cNvPr>
            <p:cNvSpPr txBox="1"/>
            <p:nvPr/>
          </p:nvSpPr>
          <p:spPr>
            <a:xfrm>
              <a:off x="6073551" y="1356371"/>
              <a:ext cx="588766" cy="369332"/>
            </a:xfrm>
            <a:prstGeom prst="rect">
              <a:avLst/>
            </a:prstGeom>
            <a:noFill/>
          </p:spPr>
          <p:txBody>
            <a:bodyPr wrap="square">
              <a:spAutoFit/>
            </a:bodyPr>
            <a:lstStyle/>
            <a:p>
              <a:r>
                <a:rPr lang="en-NZ" sz="1800" b="1" i="0" u="none" strike="noStrike" baseline="0">
                  <a:solidFill>
                    <a:srgbClr val="C00000"/>
                  </a:solidFill>
                </a:rPr>
                <a:t>8% </a:t>
              </a:r>
              <a:endParaRPr lang="en-NZ" b="1">
                <a:solidFill>
                  <a:srgbClr val="C00000"/>
                </a:solidFill>
              </a:endParaRPr>
            </a:p>
          </p:txBody>
        </p:sp>
        <p:sp>
          <p:nvSpPr>
            <p:cNvPr id="53" name="TextBox 52">
              <a:extLst>
                <a:ext uri="{FF2B5EF4-FFF2-40B4-BE49-F238E27FC236}">
                  <a16:creationId xmlns:a16="http://schemas.microsoft.com/office/drawing/2014/main" id="{A65894E5-85D4-AED1-0F11-2D7403BCC6D0}"/>
                </a:ext>
              </a:extLst>
            </p:cNvPr>
            <p:cNvSpPr txBox="1"/>
            <p:nvPr/>
          </p:nvSpPr>
          <p:spPr>
            <a:xfrm>
              <a:off x="6563418" y="1113177"/>
              <a:ext cx="588766" cy="369332"/>
            </a:xfrm>
            <a:prstGeom prst="rect">
              <a:avLst/>
            </a:prstGeom>
            <a:noFill/>
          </p:spPr>
          <p:txBody>
            <a:bodyPr wrap="square">
              <a:spAutoFit/>
            </a:bodyPr>
            <a:lstStyle/>
            <a:p>
              <a:r>
                <a:rPr lang="en-NZ" sz="1800" b="1" i="0" u="none" strike="noStrike" baseline="0">
                  <a:solidFill>
                    <a:srgbClr val="C00000"/>
                  </a:solidFill>
                </a:rPr>
                <a:t>8% </a:t>
              </a:r>
              <a:endParaRPr lang="en-NZ" b="1">
                <a:solidFill>
                  <a:srgbClr val="C00000"/>
                </a:solidFill>
              </a:endParaRPr>
            </a:p>
          </p:txBody>
        </p:sp>
        <p:sp>
          <p:nvSpPr>
            <p:cNvPr id="54" name="TextBox 53">
              <a:extLst>
                <a:ext uri="{FF2B5EF4-FFF2-40B4-BE49-F238E27FC236}">
                  <a16:creationId xmlns:a16="http://schemas.microsoft.com/office/drawing/2014/main" id="{CF09A695-687E-E06A-1F07-4A8C54A67A1D}"/>
                </a:ext>
              </a:extLst>
            </p:cNvPr>
            <p:cNvSpPr txBox="1"/>
            <p:nvPr/>
          </p:nvSpPr>
          <p:spPr>
            <a:xfrm>
              <a:off x="7127860" y="763537"/>
              <a:ext cx="639770" cy="369332"/>
            </a:xfrm>
            <a:prstGeom prst="rect">
              <a:avLst/>
            </a:prstGeom>
            <a:noFill/>
          </p:spPr>
          <p:txBody>
            <a:bodyPr wrap="square">
              <a:spAutoFit/>
            </a:bodyPr>
            <a:lstStyle/>
            <a:p>
              <a:r>
                <a:rPr lang="en-NZ" sz="1800" b="1" i="0" u="none" strike="noStrike" baseline="0">
                  <a:solidFill>
                    <a:srgbClr val="C00000"/>
                  </a:solidFill>
                </a:rPr>
                <a:t>8% </a:t>
              </a:r>
              <a:endParaRPr lang="en-NZ" b="1">
                <a:solidFill>
                  <a:srgbClr val="C00000"/>
                </a:solidFill>
              </a:endParaRPr>
            </a:p>
          </p:txBody>
        </p:sp>
        <p:sp>
          <p:nvSpPr>
            <p:cNvPr id="55" name="TextBox 54">
              <a:extLst>
                <a:ext uri="{FF2B5EF4-FFF2-40B4-BE49-F238E27FC236}">
                  <a16:creationId xmlns:a16="http://schemas.microsoft.com/office/drawing/2014/main" id="{B9E1729F-EE6B-A09A-0DEA-6BD4184B5F86}"/>
                </a:ext>
              </a:extLst>
            </p:cNvPr>
            <p:cNvSpPr txBox="1"/>
            <p:nvPr/>
          </p:nvSpPr>
          <p:spPr>
            <a:xfrm>
              <a:off x="5989823" y="1874394"/>
              <a:ext cx="1450690" cy="369332"/>
            </a:xfrm>
            <a:prstGeom prst="rect">
              <a:avLst/>
            </a:prstGeom>
            <a:noFill/>
          </p:spPr>
          <p:txBody>
            <a:bodyPr wrap="square">
              <a:spAutoFit/>
            </a:bodyPr>
            <a:lstStyle/>
            <a:p>
              <a:r>
                <a:rPr lang="en-NZ" b="1">
                  <a:solidFill>
                    <a:srgbClr val="C00000"/>
                  </a:solidFill>
                </a:rPr>
                <a:t>Growth (YoY)</a:t>
              </a:r>
            </a:p>
          </p:txBody>
        </p:sp>
      </p:grpSp>
      <p:grpSp>
        <p:nvGrpSpPr>
          <p:cNvPr id="78" name="Group 77">
            <a:extLst>
              <a:ext uri="{FF2B5EF4-FFF2-40B4-BE49-F238E27FC236}">
                <a16:creationId xmlns:a16="http://schemas.microsoft.com/office/drawing/2014/main" id="{9E4BD360-74C0-CC09-BF92-3E2C1A938704}"/>
              </a:ext>
            </a:extLst>
          </p:cNvPr>
          <p:cNvGrpSpPr/>
          <p:nvPr/>
        </p:nvGrpSpPr>
        <p:grpSpPr>
          <a:xfrm>
            <a:off x="870027" y="3655085"/>
            <a:ext cx="3164491" cy="1690881"/>
            <a:chOff x="3055119" y="1720153"/>
            <a:chExt cx="3465215" cy="1028304"/>
          </a:xfrm>
        </p:grpSpPr>
        <p:sp>
          <p:nvSpPr>
            <p:cNvPr id="79" name="TextBox 78">
              <a:extLst>
                <a:ext uri="{FF2B5EF4-FFF2-40B4-BE49-F238E27FC236}">
                  <a16:creationId xmlns:a16="http://schemas.microsoft.com/office/drawing/2014/main" id="{2B847620-2AE7-6752-A746-229A153EEE36}"/>
                </a:ext>
              </a:extLst>
            </p:cNvPr>
            <p:cNvSpPr txBox="1"/>
            <p:nvPr/>
          </p:nvSpPr>
          <p:spPr>
            <a:xfrm>
              <a:off x="4459844" y="2316631"/>
              <a:ext cx="1396360" cy="224608"/>
            </a:xfrm>
            <a:prstGeom prst="rect">
              <a:avLst/>
            </a:prstGeom>
            <a:noFill/>
          </p:spPr>
          <p:txBody>
            <a:bodyPr wrap="square">
              <a:spAutoFit/>
            </a:bodyPr>
            <a:lstStyle/>
            <a:p>
              <a:r>
                <a:rPr lang="en-NZ" b="1">
                  <a:solidFill>
                    <a:srgbClr val="C00000"/>
                  </a:solidFill>
                </a:rPr>
                <a:t>14</a:t>
              </a:r>
              <a:r>
                <a:rPr lang="en-NZ" sz="1800" b="1" i="0" u="none" strike="noStrike" baseline="0">
                  <a:solidFill>
                    <a:srgbClr val="C00000"/>
                  </a:solidFill>
                </a:rPr>
                <a:t>% CAGR</a:t>
              </a:r>
              <a:endParaRPr lang="en-NZ" b="1">
                <a:solidFill>
                  <a:srgbClr val="C00000"/>
                </a:solidFill>
              </a:endParaRPr>
            </a:p>
          </p:txBody>
        </p:sp>
        <p:cxnSp>
          <p:nvCxnSpPr>
            <p:cNvPr id="80" name="Straight Arrow Connector 79">
              <a:extLst>
                <a:ext uri="{FF2B5EF4-FFF2-40B4-BE49-F238E27FC236}">
                  <a16:creationId xmlns:a16="http://schemas.microsoft.com/office/drawing/2014/main" id="{FBBD3FD4-B2E4-FF7F-C7D7-E5593CA4383F}"/>
                </a:ext>
              </a:extLst>
            </p:cNvPr>
            <p:cNvCxnSpPr>
              <a:cxnSpLocks/>
            </p:cNvCxnSpPr>
            <p:nvPr/>
          </p:nvCxnSpPr>
          <p:spPr>
            <a:xfrm flipV="1">
              <a:off x="3055119" y="1720153"/>
              <a:ext cx="3465215" cy="10283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CCAA845D-F3EF-00AA-B043-F347C9869A16}"/>
              </a:ext>
            </a:extLst>
          </p:cNvPr>
          <p:cNvSpPr txBox="1"/>
          <p:nvPr/>
        </p:nvSpPr>
        <p:spPr>
          <a:xfrm>
            <a:off x="8123541" y="3993915"/>
            <a:ext cx="2505905" cy="400110"/>
          </a:xfrm>
          <a:prstGeom prst="rect">
            <a:avLst/>
          </a:prstGeom>
          <a:noFill/>
        </p:spPr>
        <p:txBody>
          <a:bodyPr wrap="square">
            <a:spAutoFit/>
          </a:bodyPr>
          <a:lstStyle/>
          <a:p>
            <a:r>
              <a:rPr lang="en-NZ" sz="2000" b="1">
                <a:solidFill>
                  <a:schemeClr val="bg2"/>
                </a:solidFill>
              </a:rPr>
              <a:t>Revenue Assumption</a:t>
            </a:r>
          </a:p>
        </p:txBody>
      </p:sp>
      <p:cxnSp>
        <p:nvCxnSpPr>
          <p:cNvPr id="82" name="Straight Connector 81">
            <a:extLst>
              <a:ext uri="{FF2B5EF4-FFF2-40B4-BE49-F238E27FC236}">
                <a16:creationId xmlns:a16="http://schemas.microsoft.com/office/drawing/2014/main" id="{F2492F73-36A0-DE1C-0E3C-D6B9F99903CD}"/>
              </a:ext>
            </a:extLst>
          </p:cNvPr>
          <p:cNvCxnSpPr>
            <a:cxnSpLocks/>
          </p:cNvCxnSpPr>
          <p:nvPr/>
        </p:nvCxnSpPr>
        <p:spPr>
          <a:xfrm>
            <a:off x="7588137" y="4396456"/>
            <a:ext cx="3576714"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F3CA91A-E45C-7771-45D3-1E9662EFF391}"/>
              </a:ext>
            </a:extLst>
          </p:cNvPr>
          <p:cNvSpPr txBox="1"/>
          <p:nvPr/>
        </p:nvSpPr>
        <p:spPr>
          <a:xfrm>
            <a:off x="345484" y="1071658"/>
            <a:ext cx="5556030" cy="400110"/>
          </a:xfrm>
          <a:prstGeom prst="rect">
            <a:avLst/>
          </a:prstGeom>
          <a:noFill/>
        </p:spPr>
        <p:txBody>
          <a:bodyPr wrap="square">
            <a:spAutoFit/>
          </a:bodyPr>
          <a:lstStyle/>
          <a:p>
            <a:pPr algn="ctr"/>
            <a:r>
              <a:rPr lang="en-NZ" sz="2000" b="1">
                <a:solidFill>
                  <a:schemeClr val="bg2"/>
                </a:solidFill>
              </a:rPr>
              <a:t>Village Revenue Projection</a:t>
            </a:r>
          </a:p>
        </p:txBody>
      </p:sp>
      <p:cxnSp>
        <p:nvCxnSpPr>
          <p:cNvPr id="9" name="Straight Connector 8">
            <a:extLst>
              <a:ext uri="{FF2B5EF4-FFF2-40B4-BE49-F238E27FC236}">
                <a16:creationId xmlns:a16="http://schemas.microsoft.com/office/drawing/2014/main" id="{FD7DB67C-6A05-B40A-9DED-F5A0E344ECC0}"/>
              </a:ext>
            </a:extLst>
          </p:cNvPr>
          <p:cNvCxnSpPr>
            <a:cxnSpLocks/>
          </p:cNvCxnSpPr>
          <p:nvPr/>
        </p:nvCxnSpPr>
        <p:spPr>
          <a:xfrm>
            <a:off x="1284080" y="1468103"/>
            <a:ext cx="357671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FF481C-8E4D-AF6C-2E93-6DFC657D144A}"/>
              </a:ext>
            </a:extLst>
          </p:cNvPr>
          <p:cNvSpPr txBox="1"/>
          <p:nvPr/>
        </p:nvSpPr>
        <p:spPr>
          <a:xfrm>
            <a:off x="1141885" y="1563768"/>
            <a:ext cx="3963228" cy="369332"/>
          </a:xfrm>
          <a:prstGeom prst="rect">
            <a:avLst/>
          </a:prstGeom>
          <a:noFill/>
        </p:spPr>
        <p:txBody>
          <a:bodyPr wrap="square">
            <a:spAutoFit/>
          </a:bodyPr>
          <a:lstStyle/>
          <a:p>
            <a:pPr marL="0" indent="0" algn="ctr">
              <a:buNone/>
            </a:pPr>
            <a:r>
              <a:rPr lang="en-NZ">
                <a:solidFill>
                  <a:schemeClr val="bg2"/>
                </a:solidFill>
              </a:rPr>
              <a:t>Village Revenue from 2017-2028 </a:t>
            </a:r>
          </a:p>
        </p:txBody>
      </p:sp>
      <p:sp>
        <p:nvSpPr>
          <p:cNvPr id="14" name="TextBox 13">
            <a:extLst>
              <a:ext uri="{FF2B5EF4-FFF2-40B4-BE49-F238E27FC236}">
                <a16:creationId xmlns:a16="http://schemas.microsoft.com/office/drawing/2014/main" id="{7A85BE09-EEC0-9CBB-0395-515EA098B6DB}"/>
              </a:ext>
            </a:extLst>
          </p:cNvPr>
          <p:cNvSpPr txBox="1"/>
          <p:nvPr/>
        </p:nvSpPr>
        <p:spPr>
          <a:xfrm>
            <a:off x="7512384" y="5331090"/>
            <a:ext cx="1946809" cy="276999"/>
          </a:xfrm>
          <a:prstGeom prst="rect">
            <a:avLst/>
          </a:prstGeom>
          <a:solidFill>
            <a:srgbClr val="E5F1F0"/>
          </a:solidFill>
        </p:spPr>
        <p:txBody>
          <a:bodyPr wrap="square">
            <a:spAutoFit/>
          </a:bodyPr>
          <a:lstStyle/>
          <a:p>
            <a:pPr marL="0" indent="0">
              <a:buNone/>
            </a:pPr>
            <a:r>
              <a:rPr lang="en-NZ" sz="1200" b="1">
                <a:solidFill>
                  <a:schemeClr val="bg2"/>
                </a:solidFill>
              </a:rPr>
              <a:t>GDP Growth Rate  </a:t>
            </a:r>
          </a:p>
        </p:txBody>
      </p:sp>
      <p:sp>
        <p:nvSpPr>
          <p:cNvPr id="4" name="TextBox 3">
            <a:extLst>
              <a:ext uri="{FF2B5EF4-FFF2-40B4-BE49-F238E27FC236}">
                <a16:creationId xmlns:a16="http://schemas.microsoft.com/office/drawing/2014/main" id="{1F9A5837-B7A0-D186-5DB8-3F34D89BC99E}"/>
              </a:ext>
            </a:extLst>
          </p:cNvPr>
          <p:cNvSpPr txBox="1"/>
          <p:nvPr/>
        </p:nvSpPr>
        <p:spPr>
          <a:xfrm>
            <a:off x="7512384" y="4800829"/>
            <a:ext cx="1946810" cy="461665"/>
          </a:xfrm>
          <a:prstGeom prst="rect">
            <a:avLst/>
          </a:prstGeom>
          <a:solidFill>
            <a:srgbClr val="E5F1F0"/>
          </a:solidFill>
        </p:spPr>
        <p:txBody>
          <a:bodyPr wrap="square">
            <a:spAutoFit/>
          </a:bodyPr>
          <a:lstStyle/>
          <a:p>
            <a:pPr marL="0" indent="0">
              <a:buNone/>
            </a:pPr>
            <a:r>
              <a:rPr lang="en-NZ" sz="1200" b="1">
                <a:solidFill>
                  <a:schemeClr val="bg2"/>
                </a:solidFill>
              </a:rPr>
              <a:t>Life Expectancy Growth Rate</a:t>
            </a:r>
          </a:p>
        </p:txBody>
      </p:sp>
      <p:sp>
        <p:nvSpPr>
          <p:cNvPr id="6" name="TextBox 5">
            <a:extLst>
              <a:ext uri="{FF2B5EF4-FFF2-40B4-BE49-F238E27FC236}">
                <a16:creationId xmlns:a16="http://schemas.microsoft.com/office/drawing/2014/main" id="{E444C7A2-D435-8259-1E61-FD00B4FE3ADB}"/>
              </a:ext>
            </a:extLst>
          </p:cNvPr>
          <p:cNvSpPr txBox="1"/>
          <p:nvPr/>
        </p:nvSpPr>
        <p:spPr>
          <a:xfrm>
            <a:off x="9520292" y="4812158"/>
            <a:ext cx="1946810" cy="461665"/>
          </a:xfrm>
          <a:prstGeom prst="rect">
            <a:avLst/>
          </a:prstGeom>
          <a:solidFill>
            <a:srgbClr val="E5F1F0"/>
          </a:solidFill>
        </p:spPr>
        <p:txBody>
          <a:bodyPr wrap="square">
            <a:spAutoFit/>
          </a:bodyPr>
          <a:lstStyle/>
          <a:p>
            <a:pPr marL="0" indent="0">
              <a:buNone/>
            </a:pPr>
            <a:r>
              <a:rPr lang="en-NZ" sz="1200" b="1">
                <a:solidFill>
                  <a:schemeClr val="bg2"/>
                </a:solidFill>
              </a:rPr>
              <a:t>Demand Growth Projection</a:t>
            </a:r>
          </a:p>
          <a:p>
            <a:pPr marL="0" indent="0">
              <a:buNone/>
            </a:pPr>
            <a:r>
              <a:rPr lang="en-NZ" sz="1200" b="1">
                <a:solidFill>
                  <a:schemeClr val="bg2"/>
                </a:solidFill>
              </a:rPr>
              <a:t>(Population Growth)</a:t>
            </a:r>
          </a:p>
        </p:txBody>
      </p:sp>
      <p:pic>
        <p:nvPicPr>
          <p:cNvPr id="20" name="Picture 19" descr="A graph of numbers and a number of years&#10;&#10;Description automatically generated with medium confidence">
            <a:extLst>
              <a:ext uri="{FF2B5EF4-FFF2-40B4-BE49-F238E27FC236}">
                <a16:creationId xmlns:a16="http://schemas.microsoft.com/office/drawing/2014/main" id="{824B0341-F193-AC2E-D848-EC5A903BFA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7493" y="1040886"/>
            <a:ext cx="4485599" cy="2628686"/>
          </a:xfrm>
          <a:prstGeom prst="rect">
            <a:avLst/>
          </a:prstGeom>
        </p:spPr>
      </p:pic>
      <p:grpSp>
        <p:nvGrpSpPr>
          <p:cNvPr id="33" name="Group 32">
            <a:extLst>
              <a:ext uri="{FF2B5EF4-FFF2-40B4-BE49-F238E27FC236}">
                <a16:creationId xmlns:a16="http://schemas.microsoft.com/office/drawing/2014/main" id="{D2CD6AEA-709B-C68A-F227-E0124E8462FE}"/>
              </a:ext>
            </a:extLst>
          </p:cNvPr>
          <p:cNvGrpSpPr/>
          <p:nvPr/>
        </p:nvGrpSpPr>
        <p:grpSpPr>
          <a:xfrm>
            <a:off x="7653841" y="2048625"/>
            <a:ext cx="1781898" cy="728850"/>
            <a:chOff x="7985051" y="4602120"/>
            <a:chExt cx="1781898" cy="728850"/>
          </a:xfrm>
        </p:grpSpPr>
        <p:sp>
          <p:nvSpPr>
            <p:cNvPr id="22" name="TextBox 21">
              <a:extLst>
                <a:ext uri="{FF2B5EF4-FFF2-40B4-BE49-F238E27FC236}">
                  <a16:creationId xmlns:a16="http://schemas.microsoft.com/office/drawing/2014/main" id="{9DB4072B-694D-C008-7A36-ADB74239E3BF}"/>
                </a:ext>
              </a:extLst>
            </p:cNvPr>
            <p:cNvSpPr txBox="1"/>
            <p:nvPr/>
          </p:nvSpPr>
          <p:spPr>
            <a:xfrm>
              <a:off x="8371266" y="5047463"/>
              <a:ext cx="891467" cy="283507"/>
            </a:xfrm>
            <a:prstGeom prst="rect">
              <a:avLst/>
            </a:prstGeom>
            <a:noFill/>
          </p:spPr>
          <p:txBody>
            <a:bodyPr wrap="square">
              <a:spAutoFit/>
            </a:bodyPr>
            <a:lstStyle/>
            <a:p>
              <a:r>
                <a:rPr lang="en-NZ" sz="1200" b="1">
                  <a:solidFill>
                    <a:srgbClr val="C00000"/>
                  </a:solidFill>
                </a:rPr>
                <a:t>7.7% CAGR</a:t>
              </a:r>
            </a:p>
          </p:txBody>
        </p:sp>
        <p:cxnSp>
          <p:nvCxnSpPr>
            <p:cNvPr id="25" name="Straight Arrow Connector 24">
              <a:extLst>
                <a:ext uri="{FF2B5EF4-FFF2-40B4-BE49-F238E27FC236}">
                  <a16:creationId xmlns:a16="http://schemas.microsoft.com/office/drawing/2014/main" id="{E8EE505C-62BD-7C08-639F-EEFAE5A33DB5}"/>
                </a:ext>
              </a:extLst>
            </p:cNvPr>
            <p:cNvCxnSpPr>
              <a:cxnSpLocks/>
            </p:cNvCxnSpPr>
            <p:nvPr/>
          </p:nvCxnSpPr>
          <p:spPr>
            <a:xfrm flipV="1">
              <a:off x="7985051" y="4602120"/>
              <a:ext cx="1781898" cy="59883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24DE137-E0D2-424D-965B-ED2C3F61F629}"/>
              </a:ext>
            </a:extLst>
          </p:cNvPr>
          <p:cNvGrpSpPr/>
          <p:nvPr/>
        </p:nvGrpSpPr>
        <p:grpSpPr>
          <a:xfrm>
            <a:off x="9941442" y="1784619"/>
            <a:ext cx="1573618" cy="587913"/>
            <a:chOff x="9843732" y="4352247"/>
            <a:chExt cx="1573618" cy="587913"/>
          </a:xfrm>
        </p:grpSpPr>
        <p:sp>
          <p:nvSpPr>
            <p:cNvPr id="23" name="TextBox 22">
              <a:extLst>
                <a:ext uri="{FF2B5EF4-FFF2-40B4-BE49-F238E27FC236}">
                  <a16:creationId xmlns:a16="http://schemas.microsoft.com/office/drawing/2014/main" id="{83819303-FDB0-F7ED-DB36-B28900BE8DB7}"/>
                </a:ext>
              </a:extLst>
            </p:cNvPr>
            <p:cNvSpPr txBox="1"/>
            <p:nvPr/>
          </p:nvSpPr>
          <p:spPr>
            <a:xfrm>
              <a:off x="10008731" y="4656653"/>
              <a:ext cx="891467" cy="283507"/>
            </a:xfrm>
            <a:prstGeom prst="rect">
              <a:avLst/>
            </a:prstGeom>
            <a:noFill/>
          </p:spPr>
          <p:txBody>
            <a:bodyPr wrap="square">
              <a:spAutoFit/>
            </a:bodyPr>
            <a:lstStyle/>
            <a:p>
              <a:r>
                <a:rPr lang="en-NZ" sz="1200" b="1">
                  <a:solidFill>
                    <a:srgbClr val="C00000"/>
                  </a:solidFill>
                </a:rPr>
                <a:t>3.1% CAGR</a:t>
              </a:r>
            </a:p>
          </p:txBody>
        </p:sp>
        <p:cxnSp>
          <p:nvCxnSpPr>
            <p:cNvPr id="26" name="Straight Arrow Connector 25">
              <a:extLst>
                <a:ext uri="{FF2B5EF4-FFF2-40B4-BE49-F238E27FC236}">
                  <a16:creationId xmlns:a16="http://schemas.microsoft.com/office/drawing/2014/main" id="{4789CB77-58D2-5A1E-A5FA-2191E12F75BB}"/>
                </a:ext>
              </a:extLst>
            </p:cNvPr>
            <p:cNvCxnSpPr>
              <a:cxnSpLocks/>
            </p:cNvCxnSpPr>
            <p:nvPr/>
          </p:nvCxnSpPr>
          <p:spPr>
            <a:xfrm flipV="1">
              <a:off x="9843732" y="4352247"/>
              <a:ext cx="1573618" cy="24295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1E079A9-0405-4F6D-BDC9-517773493BE4}"/>
              </a:ext>
            </a:extLst>
          </p:cNvPr>
          <p:cNvSpPr txBox="1"/>
          <p:nvPr/>
        </p:nvSpPr>
        <p:spPr>
          <a:xfrm>
            <a:off x="7549506" y="1045990"/>
            <a:ext cx="3772467" cy="307777"/>
          </a:xfrm>
          <a:prstGeom prst="rect">
            <a:avLst/>
          </a:prstGeom>
          <a:noFill/>
        </p:spPr>
        <p:txBody>
          <a:bodyPr wrap="square">
            <a:spAutoFit/>
          </a:bodyPr>
          <a:lstStyle/>
          <a:p>
            <a:pPr marL="0" indent="0" algn="ctr">
              <a:buNone/>
            </a:pPr>
            <a:r>
              <a:rPr lang="en-NZ" sz="1400">
                <a:solidFill>
                  <a:schemeClr val="bg2"/>
                </a:solidFill>
              </a:rPr>
              <a:t>Total Sales Margin (New Sale + Resale) 2017-2028 </a:t>
            </a:r>
          </a:p>
        </p:txBody>
      </p:sp>
      <p:sp>
        <p:nvSpPr>
          <p:cNvPr id="44" name="TextBox 43">
            <a:extLst>
              <a:ext uri="{FF2B5EF4-FFF2-40B4-BE49-F238E27FC236}">
                <a16:creationId xmlns:a16="http://schemas.microsoft.com/office/drawing/2014/main" id="{43D5B495-D530-06BE-ADFF-4D440A61F419}"/>
              </a:ext>
            </a:extLst>
          </p:cNvPr>
          <p:cNvSpPr txBox="1"/>
          <p:nvPr/>
        </p:nvSpPr>
        <p:spPr>
          <a:xfrm>
            <a:off x="7572960" y="4500525"/>
            <a:ext cx="3772467" cy="307777"/>
          </a:xfrm>
          <a:prstGeom prst="rect">
            <a:avLst/>
          </a:prstGeom>
          <a:noFill/>
        </p:spPr>
        <p:txBody>
          <a:bodyPr wrap="square">
            <a:spAutoFit/>
          </a:bodyPr>
          <a:lstStyle/>
          <a:p>
            <a:pPr marL="0" indent="0" algn="ctr">
              <a:buNone/>
            </a:pPr>
            <a:r>
              <a:rPr lang="en-NZ" sz="1400">
                <a:solidFill>
                  <a:schemeClr val="bg2"/>
                </a:solidFill>
              </a:rPr>
              <a:t>Key Revenue Growth Factors:</a:t>
            </a:r>
          </a:p>
        </p:txBody>
      </p:sp>
      <p:sp>
        <p:nvSpPr>
          <p:cNvPr id="3" name="Rectangle 2">
            <a:extLst>
              <a:ext uri="{FF2B5EF4-FFF2-40B4-BE49-F238E27FC236}">
                <a16:creationId xmlns:a16="http://schemas.microsoft.com/office/drawing/2014/main" id="{F941ABF8-4F82-FF87-365E-2B916ED99FD2}"/>
              </a:ext>
            </a:extLst>
          </p:cNvPr>
          <p:cNvSpPr/>
          <p:nvPr/>
        </p:nvSpPr>
        <p:spPr>
          <a:xfrm>
            <a:off x="0" y="6415617"/>
            <a:ext cx="12192000" cy="42613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600">
              <a:noFill/>
            </a:endParaRPr>
          </a:p>
        </p:txBody>
      </p:sp>
      <p:sp>
        <p:nvSpPr>
          <p:cNvPr id="5" name="TextBox 4">
            <a:extLst>
              <a:ext uri="{FF2B5EF4-FFF2-40B4-BE49-F238E27FC236}">
                <a16:creationId xmlns:a16="http://schemas.microsoft.com/office/drawing/2014/main" id="{21248CD2-6A86-D10B-969D-B00DA82D9D79}"/>
              </a:ext>
            </a:extLst>
          </p:cNvPr>
          <p:cNvSpPr txBox="1"/>
          <p:nvPr/>
        </p:nvSpPr>
        <p:spPr>
          <a:xfrm>
            <a:off x="10396914" y="6429664"/>
            <a:ext cx="2084495" cy="338554"/>
          </a:xfrm>
          <a:prstGeom prst="rect">
            <a:avLst/>
          </a:prstGeom>
          <a:noFill/>
        </p:spPr>
        <p:txBody>
          <a:bodyPr wrap="square" rtlCol="0">
            <a:spAutoFit/>
          </a:bodyPr>
          <a:lstStyle/>
          <a:p>
            <a:r>
              <a:rPr lang="en-NZ" sz="1600">
                <a:hlinkClick r:id="rId6" action="ppaction://hlinksldjump"/>
              </a:rPr>
              <a:t>Appendix Table</a:t>
            </a:r>
            <a:endParaRPr lang="en-NZ" sz="1600"/>
          </a:p>
        </p:txBody>
      </p:sp>
      <p:sp>
        <p:nvSpPr>
          <p:cNvPr id="8" name="TextBox 7">
            <a:hlinkClick r:id="rId7" action="ppaction://hlinksldjump"/>
            <a:extLst>
              <a:ext uri="{FF2B5EF4-FFF2-40B4-BE49-F238E27FC236}">
                <a16:creationId xmlns:a16="http://schemas.microsoft.com/office/drawing/2014/main" id="{7BA8C995-0466-AAAE-B3B0-F3376083717B}"/>
              </a:ext>
            </a:extLst>
          </p:cNvPr>
          <p:cNvSpPr txBox="1"/>
          <p:nvPr/>
        </p:nvSpPr>
        <p:spPr>
          <a:xfrm>
            <a:off x="9291171" y="6429664"/>
            <a:ext cx="1042596" cy="338554"/>
          </a:xfrm>
          <a:prstGeom prst="rect">
            <a:avLst/>
          </a:prstGeom>
          <a:noFill/>
        </p:spPr>
        <p:txBody>
          <a:bodyPr wrap="square" rtlCol="0">
            <a:spAutoFit/>
          </a:bodyPr>
          <a:lstStyle/>
          <a:p>
            <a:pPr algn="ctr"/>
            <a:r>
              <a:rPr lang="en-NZ" sz="1600">
                <a:hlinkClick r:id="rId7" action="ppaction://hlinksldjump"/>
              </a:rPr>
              <a:t>ESG</a:t>
            </a:r>
            <a:endParaRPr lang="en-NZ" sz="1600"/>
          </a:p>
        </p:txBody>
      </p:sp>
      <p:sp>
        <p:nvSpPr>
          <p:cNvPr id="13" name="TextBox 12">
            <a:hlinkClick r:id="rId7" action="ppaction://hlinksldjump"/>
            <a:extLst>
              <a:ext uri="{FF2B5EF4-FFF2-40B4-BE49-F238E27FC236}">
                <a16:creationId xmlns:a16="http://schemas.microsoft.com/office/drawing/2014/main" id="{4543F4B7-6671-D6E9-3037-BDC9FB9C03B0}"/>
              </a:ext>
            </a:extLst>
          </p:cNvPr>
          <p:cNvSpPr txBox="1"/>
          <p:nvPr/>
        </p:nvSpPr>
        <p:spPr>
          <a:xfrm>
            <a:off x="7432937" y="6429664"/>
            <a:ext cx="1858234" cy="338554"/>
          </a:xfrm>
          <a:prstGeom prst="rect">
            <a:avLst/>
          </a:prstGeom>
          <a:noFill/>
        </p:spPr>
        <p:txBody>
          <a:bodyPr wrap="square" rtlCol="0">
            <a:spAutoFit/>
          </a:bodyPr>
          <a:lstStyle/>
          <a:p>
            <a:pPr algn="ctr"/>
            <a:r>
              <a:rPr lang="en-NZ" sz="1600">
                <a:hlinkClick r:id="rId8" action="ppaction://hlinksldjump"/>
              </a:rPr>
              <a:t>Sensitivity Analysis</a:t>
            </a:r>
            <a:endParaRPr lang="en-NZ" sz="1600"/>
          </a:p>
        </p:txBody>
      </p:sp>
      <p:sp>
        <p:nvSpPr>
          <p:cNvPr id="15" name="TextBox 14">
            <a:hlinkClick r:id="rId7" action="ppaction://hlinksldjump"/>
            <a:extLst>
              <a:ext uri="{FF2B5EF4-FFF2-40B4-BE49-F238E27FC236}">
                <a16:creationId xmlns:a16="http://schemas.microsoft.com/office/drawing/2014/main" id="{DF4BE844-AA1E-8F3A-1531-51F81A44B869}"/>
              </a:ext>
            </a:extLst>
          </p:cNvPr>
          <p:cNvSpPr txBox="1"/>
          <p:nvPr/>
        </p:nvSpPr>
        <p:spPr>
          <a:xfrm>
            <a:off x="5574702" y="6429664"/>
            <a:ext cx="2084495" cy="338554"/>
          </a:xfrm>
          <a:prstGeom prst="rect">
            <a:avLst/>
          </a:prstGeom>
          <a:noFill/>
        </p:spPr>
        <p:txBody>
          <a:bodyPr wrap="square" rtlCol="0">
            <a:spAutoFit/>
          </a:bodyPr>
          <a:lstStyle/>
          <a:p>
            <a:pPr algn="ctr"/>
            <a:r>
              <a:rPr lang="en-NZ" sz="1600">
                <a:hlinkClick r:id="rId9" action="ppaction://hlinksldjump"/>
              </a:rPr>
              <a:t>Valuation-DCF</a:t>
            </a:r>
            <a:endParaRPr lang="en-NZ" sz="1600"/>
          </a:p>
        </p:txBody>
      </p:sp>
      <p:sp>
        <p:nvSpPr>
          <p:cNvPr id="17" name="TextBox 16">
            <a:hlinkClick r:id="rId7" action="ppaction://hlinksldjump"/>
            <a:extLst>
              <a:ext uri="{FF2B5EF4-FFF2-40B4-BE49-F238E27FC236}">
                <a16:creationId xmlns:a16="http://schemas.microsoft.com/office/drawing/2014/main" id="{0351E246-16B0-7423-65F2-DDA815AB785E}"/>
              </a:ext>
            </a:extLst>
          </p:cNvPr>
          <p:cNvSpPr txBox="1"/>
          <p:nvPr/>
        </p:nvSpPr>
        <p:spPr>
          <a:xfrm>
            <a:off x="3938578" y="6415617"/>
            <a:ext cx="1858234" cy="338554"/>
          </a:xfrm>
          <a:prstGeom prst="rect">
            <a:avLst/>
          </a:prstGeom>
          <a:noFill/>
        </p:spPr>
        <p:txBody>
          <a:bodyPr wrap="square" rtlCol="0">
            <a:spAutoFit/>
          </a:bodyPr>
          <a:lstStyle/>
          <a:p>
            <a:pPr algn="ctr"/>
            <a:r>
              <a:rPr lang="en-NZ" sz="1600">
                <a:hlinkClick r:id="rId10" action="ppaction://hlinksldjump"/>
              </a:rPr>
              <a:t>Financial Analysis</a:t>
            </a:r>
            <a:endParaRPr lang="en-NZ" sz="1600"/>
          </a:p>
        </p:txBody>
      </p:sp>
      <p:sp>
        <p:nvSpPr>
          <p:cNvPr id="18" name="TextBox 17">
            <a:hlinkClick r:id="rId7" action="ppaction://hlinksldjump"/>
            <a:extLst>
              <a:ext uri="{FF2B5EF4-FFF2-40B4-BE49-F238E27FC236}">
                <a16:creationId xmlns:a16="http://schemas.microsoft.com/office/drawing/2014/main" id="{FF666C70-6299-5E8F-2F88-D6A8AF677835}"/>
              </a:ext>
            </a:extLst>
          </p:cNvPr>
          <p:cNvSpPr txBox="1"/>
          <p:nvPr/>
        </p:nvSpPr>
        <p:spPr>
          <a:xfrm>
            <a:off x="1858234" y="6429664"/>
            <a:ext cx="2084495" cy="338554"/>
          </a:xfrm>
          <a:prstGeom prst="rect">
            <a:avLst/>
          </a:prstGeom>
          <a:noFill/>
        </p:spPr>
        <p:txBody>
          <a:bodyPr wrap="square" rtlCol="0">
            <a:spAutoFit/>
          </a:bodyPr>
          <a:lstStyle/>
          <a:p>
            <a:pPr algn="ctr"/>
            <a:r>
              <a:rPr lang="en-NZ" sz="1600">
                <a:hlinkClick r:id="rId11" action="ppaction://hlinksldjump"/>
              </a:rPr>
              <a:t>Industry Positioning</a:t>
            </a:r>
            <a:endParaRPr lang="en-NZ" sz="1600"/>
          </a:p>
        </p:txBody>
      </p:sp>
      <p:sp>
        <p:nvSpPr>
          <p:cNvPr id="19" name="TextBox 18">
            <a:hlinkClick r:id="rId7" action="ppaction://hlinksldjump"/>
            <a:extLst>
              <a:ext uri="{FF2B5EF4-FFF2-40B4-BE49-F238E27FC236}">
                <a16:creationId xmlns:a16="http://schemas.microsoft.com/office/drawing/2014/main" id="{D9B8CED2-9286-F832-93FD-B244E88878B2}"/>
              </a:ext>
            </a:extLst>
          </p:cNvPr>
          <p:cNvSpPr txBox="1"/>
          <p:nvPr/>
        </p:nvSpPr>
        <p:spPr>
          <a:xfrm>
            <a:off x="0" y="6429664"/>
            <a:ext cx="2084495" cy="338554"/>
          </a:xfrm>
          <a:prstGeom prst="rect">
            <a:avLst/>
          </a:prstGeom>
          <a:noFill/>
        </p:spPr>
        <p:txBody>
          <a:bodyPr wrap="square" rtlCol="0">
            <a:spAutoFit/>
          </a:bodyPr>
          <a:lstStyle/>
          <a:p>
            <a:pPr algn="ctr"/>
            <a:r>
              <a:rPr lang="en-NZ" sz="1600">
                <a:hlinkClick r:id="rId12" action="ppaction://hlinksldjump"/>
              </a:rPr>
              <a:t>Business Model</a:t>
            </a:r>
            <a:endParaRPr lang="en-NZ" sz="1600"/>
          </a:p>
        </p:txBody>
      </p:sp>
      <p:sp>
        <p:nvSpPr>
          <p:cNvPr id="7" name="TextBox 6">
            <a:extLst>
              <a:ext uri="{FF2B5EF4-FFF2-40B4-BE49-F238E27FC236}">
                <a16:creationId xmlns:a16="http://schemas.microsoft.com/office/drawing/2014/main" id="{DEAFCD48-F3C8-377A-DBB3-2B7F3F5BD8E7}"/>
              </a:ext>
            </a:extLst>
          </p:cNvPr>
          <p:cNvSpPr txBox="1"/>
          <p:nvPr/>
        </p:nvSpPr>
        <p:spPr>
          <a:xfrm>
            <a:off x="371035" y="6062346"/>
            <a:ext cx="3772467" cy="230832"/>
          </a:xfrm>
          <a:prstGeom prst="rect">
            <a:avLst/>
          </a:prstGeom>
          <a:noFill/>
        </p:spPr>
        <p:txBody>
          <a:bodyPr wrap="square">
            <a:spAutoFit/>
          </a:bodyPr>
          <a:lstStyle/>
          <a:p>
            <a:pPr marL="0" indent="0">
              <a:buNone/>
            </a:pPr>
            <a:r>
              <a:rPr lang="en-NZ" sz="900">
                <a:solidFill>
                  <a:schemeClr val="tx1">
                    <a:lumMod val="50000"/>
                  </a:schemeClr>
                </a:solidFill>
              </a:rPr>
              <a:t>Source: Company data</a:t>
            </a:r>
          </a:p>
        </p:txBody>
      </p:sp>
    </p:spTree>
    <p:extLst>
      <p:ext uri="{BB962C8B-B14F-4D97-AF65-F5344CB8AC3E}">
        <p14:creationId xmlns:p14="http://schemas.microsoft.com/office/powerpoint/2010/main" val="115174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Custom 1">
      <a:dk1>
        <a:sysClr val="windowText" lastClr="000000"/>
      </a:dk1>
      <a:lt1>
        <a:sysClr val="window" lastClr="FFFFFF"/>
      </a:lt1>
      <a:dk2>
        <a:srgbClr val="0D3D41"/>
      </a:dk2>
      <a:lt2>
        <a:srgbClr val="F3F5F5"/>
      </a:lt2>
      <a:accent1>
        <a:srgbClr val="D7C394"/>
      </a:accent1>
      <a:accent2>
        <a:srgbClr val="F5F3EE"/>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17E6E242-05E3-48B8-B2C8-856DC6A92A36}" vid="{B227F11C-1E0D-4975-9F51-042573F89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8047</Words>
  <Application>Microsoft Office PowerPoint</Application>
  <PresentationFormat>Widescreen</PresentationFormat>
  <Paragraphs>2482</Paragraphs>
  <Slides>60</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GTWalsheim</vt:lpstr>
      <vt:lpstr>Myriad Pro</vt:lpstr>
      <vt:lpstr>Sofia Pro</vt:lpstr>
      <vt:lpstr>Stuff Sans</vt:lpstr>
      <vt:lpstr>Times New Roman</vt:lpstr>
      <vt:lpstr>Theme1</vt:lpstr>
      <vt:lpstr>Aged Care Business For Meeting The Needs Of Today’s Society. </vt:lpstr>
      <vt:lpstr>INVESTMENT THESIS </vt:lpstr>
      <vt:lpstr>BUSINESS MODEL – 2 SEGMENTS</vt:lpstr>
      <vt:lpstr>BUSINESS MODEL – ORA EXPLANATION</vt:lpstr>
      <vt:lpstr>FINANCIAL ANALYSIS</vt:lpstr>
      <vt:lpstr>INDUSTRY POSITIONING </vt:lpstr>
      <vt:lpstr>COMPETITIVE POSITION</vt:lpstr>
      <vt:lpstr>PowerPoint Presentation</vt:lpstr>
      <vt:lpstr>PowerPoint Presentation</vt:lpstr>
      <vt:lpstr>PowerPoint Presentation</vt:lpstr>
      <vt:lpstr>DEBT CAPACITY ANALYSIS</vt:lpstr>
      <vt:lpstr>REVENUE PROJECTION</vt:lpstr>
      <vt:lpstr>DISCOUNTED CASH FLOW MODEL (DCF)</vt:lpstr>
      <vt:lpstr>RELATIVE VALUATION</vt:lpstr>
      <vt:lpstr>DCF – SENSITIVITY ANALYSIS</vt:lpstr>
      <vt:lpstr>MONTE CARLO SIMULATION</vt:lpstr>
      <vt:lpstr>INVESTMENT RISKS</vt:lpstr>
      <vt:lpstr>PowerPoint Presentation</vt:lpstr>
      <vt:lpstr>INVESTMENT THESIS </vt:lpstr>
      <vt:lpstr>THANK YOU</vt:lpstr>
      <vt:lpstr>PowerPoint Presentation</vt:lpstr>
      <vt:lpstr>LANDBANK</vt:lpstr>
      <vt:lpstr>DEBT LEVEL ASSUMPTIONS</vt:lpstr>
      <vt:lpstr>DEBT LEVL ASSUMPTION – Explanation: High Debt Level </vt:lpstr>
      <vt:lpstr>The Key difference between Bear, Base and Worse Scenario.</vt:lpstr>
      <vt:lpstr>The methodology of calculating reported NPAT</vt:lpstr>
      <vt:lpstr>Methodology of calculating village revenue</vt:lpstr>
      <vt:lpstr>Methodology of calculating expenses, D&amp;A, CAPEX</vt:lpstr>
      <vt:lpstr>PowerPoint Presentation</vt:lpstr>
      <vt:lpstr>PowerPoint Presentation</vt:lpstr>
      <vt:lpstr>Why Market Share Of OCA is decreasing in Bear Scenario? </vt:lpstr>
      <vt:lpstr>How change in Risk free Rate is changing Cost of equity and WACC and changing in Share price</vt:lpstr>
      <vt:lpstr>How OCR is changing revenue, EBITDA, EBIT, NPAT, Overall Revenue and CAPEX in the DCF model</vt:lpstr>
      <vt:lpstr>KET RATIOS</vt:lpstr>
      <vt:lpstr>KEY RATIOS EXPLATIONARION </vt:lpstr>
      <vt:lpstr>MONTE CARLO ANALYSIS</vt:lpstr>
      <vt:lpstr>SENSITIVITY ANALYSIS </vt:lpstr>
      <vt:lpstr>PowerPoint Presentation</vt:lpstr>
      <vt:lpstr>PowerPoint Presentation</vt:lpstr>
      <vt:lpstr>SALES PERFORMANCE</vt:lpstr>
      <vt:lpstr>PowerPoint Presentation</vt:lpstr>
      <vt:lpstr>Price To Book Value </vt:lpstr>
      <vt:lpstr>PowerPoint Presentation</vt:lpstr>
      <vt:lpstr>Scope 3 Emission Breakdown – Table </vt:lpstr>
      <vt:lpstr>PowerPoint Presentation</vt:lpstr>
      <vt:lpstr>PowerPoint Presentation</vt:lpstr>
      <vt:lpstr>Net Capital Expenditure HealthCare forecast</vt:lpstr>
      <vt:lpstr>PowerPoint Presentation</vt:lpstr>
      <vt:lpstr> WACC of OCA</vt:lpstr>
      <vt:lpstr>Beta of OCA and Peers</vt:lpstr>
      <vt:lpstr>Capital Structure -&gt; OCA and its peers</vt:lpstr>
      <vt:lpstr>Impact Of Housing Inflation(HPI) in OCA Stock Price. Correlation -&gt; -64.285%</vt:lpstr>
      <vt:lpstr>Impact Of CCCI in OCA Stock Price Impact of construction cost index Correlation -&gt; -0.713%</vt:lpstr>
      <vt:lpstr>CCCI v/s Development Margin. Correlation -&gt; -71.08%</vt:lpstr>
      <vt:lpstr>Quarterly Inflation v/s Healthcare Sector %age wage change. Correlation -&gt; -1.264%.</vt:lpstr>
      <vt:lpstr>Quarterly Inflation and Healthcare Sector Salaries. The correlation is +ve.</vt:lpstr>
      <vt:lpstr>OCA Stock Price v/s 5Y Mortgage Rate. Correlation -&gt; -0.6135. A very strong –ve correl.</vt:lpstr>
      <vt:lpstr>OCA Stock v/s 10Y Bond Yield. Correlation -&gt;  -0.47875.</vt:lpstr>
      <vt:lpstr>OCA Stock v/s OCR. Correlation -&gt; -0.69478 </vt:lpstr>
      <vt:lpstr>OCA v/s OCR &amp; RFR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Wendy Wang</dc:creator>
  <cp:lastModifiedBy>Wendy Wang</cp:lastModifiedBy>
  <cp:revision>1</cp:revision>
  <dcterms:created xsi:type="dcterms:W3CDTF">2023-09-03T05:12:37Z</dcterms:created>
  <dcterms:modified xsi:type="dcterms:W3CDTF">2023-10-12T21:49:54Z</dcterms:modified>
</cp:coreProperties>
</file>